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5"/>
  </p:notesMasterIdLst>
  <p:handoutMasterIdLst>
    <p:handoutMasterId r:id="rId16"/>
  </p:handoutMasterIdLst>
  <p:sldIdLst>
    <p:sldId id="272" r:id="rId6"/>
    <p:sldId id="274" r:id="rId7"/>
    <p:sldId id="268" r:id="rId8"/>
    <p:sldId id="271" r:id="rId9"/>
    <p:sldId id="275" r:id="rId10"/>
    <p:sldId id="267" r:id="rId11"/>
    <p:sldId id="270" r:id="rId12"/>
    <p:sldId id="269" r:id="rId13"/>
    <p:sldId id="27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8" autoAdjust="0"/>
    <p:restoredTop sz="84192" autoAdjust="0"/>
  </p:normalViewPr>
  <p:slideViewPr>
    <p:cSldViewPr snapToGrid="0" snapToObjects="1">
      <p:cViewPr>
        <p:scale>
          <a:sx n="50" d="100"/>
          <a:sy n="50" d="100"/>
        </p:scale>
        <p:origin x="-1548" y="-124"/>
      </p:cViewPr>
      <p:guideLst>
        <p:guide orient="horz" pos="2160"/>
        <p:guide pos="2880"/>
      </p:guideLst>
    </p:cSldViewPr>
  </p:slideViewPr>
  <p:outlineViewPr>
    <p:cViewPr>
      <p:scale>
        <a:sx n="33" d="100"/>
        <a:sy n="33" d="100"/>
      </p:scale>
      <p:origin x="0" y="1572"/>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8" d="100"/>
          <a:sy n="88" d="100"/>
        </p:scale>
        <p:origin x="-382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CC6149-DCD3-E74D-95A1-F2D3A93C81CE}" type="datetimeFigureOut">
              <a:rPr lang="en-US" smtClean="0"/>
              <a:t>7/24/2016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353DF8-3F61-0E4E-B28E-0F74210F11BC}" type="slidenum">
              <a:rPr lang="en-US" smtClean="0"/>
              <a:t>‹#›</a:t>
            </a:fld>
            <a:endParaRPr lang="en-US"/>
          </a:p>
        </p:txBody>
      </p:sp>
    </p:spTree>
    <p:extLst>
      <p:ext uri="{BB962C8B-B14F-4D97-AF65-F5344CB8AC3E}">
        <p14:creationId xmlns:p14="http://schemas.microsoft.com/office/powerpoint/2010/main" val="36411315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EE203F-457C-F64E-9721-128CEB4E89CE}" type="datetimeFigureOut">
              <a:rPr lang="en-US" smtClean="0"/>
              <a:t>7/24/2016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CB510D-27BC-3F49-BD7F-CF16AD5232B1}" type="slidenum">
              <a:rPr lang="en-US" smtClean="0"/>
              <a:t>‹#›</a:t>
            </a:fld>
            <a:endParaRPr lang="en-US"/>
          </a:p>
        </p:txBody>
      </p:sp>
    </p:spTree>
    <p:extLst>
      <p:ext uri="{BB962C8B-B14F-4D97-AF65-F5344CB8AC3E}">
        <p14:creationId xmlns:p14="http://schemas.microsoft.com/office/powerpoint/2010/main" val="17317209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CB510D-27BC-3F49-BD7F-CF16AD5232B1}" type="slidenum">
              <a:rPr lang="en-US" smtClean="0"/>
              <a:t>2</a:t>
            </a:fld>
            <a:endParaRPr lang="en-US"/>
          </a:p>
        </p:txBody>
      </p:sp>
    </p:spTree>
    <p:extLst>
      <p:ext uri="{BB962C8B-B14F-4D97-AF65-F5344CB8AC3E}">
        <p14:creationId xmlns:p14="http://schemas.microsoft.com/office/powerpoint/2010/main" val="3235537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Precision Medicine Initiative:</a:t>
            </a:r>
            <a:r>
              <a:rPr lang="en-US" dirty="0" smtClean="0"/>
              <a:t> Making usable electronic health data readily available and easily transferable for patients, providers, and researchers is fundamental to successfully assembling a research cohort of over a million participants and effectively analyzing that data.</a:t>
            </a:r>
          </a:p>
          <a:p>
            <a:r>
              <a:rPr lang="en-US" b="1" dirty="0" smtClean="0"/>
              <a:t>Delivery System Reform:</a:t>
            </a:r>
            <a:r>
              <a:rPr lang="en-US" dirty="0" smtClean="0"/>
              <a:t> Unlocking health data is essential to rewarding quality of care over quantity of services, tracking and responding to public health trends in specific communities or populations, and providing well-coordinated, person-centered care.</a:t>
            </a:r>
          </a:p>
          <a:p>
            <a:r>
              <a:rPr lang="en-US" b="1" dirty="0" smtClean="0"/>
              <a:t>Cancer Moonshot:</a:t>
            </a:r>
            <a:r>
              <a:rPr lang="en-US" dirty="0" smtClean="0"/>
              <a:t> As Vice President Biden recently emphasized, the flow of electronic health data using the latest technology is critical to accelerating efforts to cure cancer by, for example, providing access to millions of cancer pathologies, genomic sequences, family histories and treatment outcomes at once. </a:t>
            </a:r>
          </a:p>
          <a:p>
            <a:r>
              <a:rPr lang="en-US" b="1" dirty="0" smtClean="0"/>
              <a:t>Opioids:</a:t>
            </a:r>
            <a:r>
              <a:rPr lang="en-US" dirty="0" smtClean="0"/>
              <a:t> Prescription drug monitoring programs—databases which help doctors track the controlled substances issued to a certain patient—must communicate seamlessly and securely with the electronic health records that doctors use in routine care in order to most effectively impact the opioid epidemic. </a:t>
            </a:r>
          </a:p>
          <a:p>
            <a:r>
              <a:rPr lang="en-US" b="1" dirty="0" smtClean="0"/>
              <a:t>Public Health:  </a:t>
            </a:r>
            <a:r>
              <a:rPr lang="en-US" dirty="0" smtClean="0"/>
              <a:t>Interoperability is critical to upgrading public health practice to a modern version that emphasizes actions across sectors – environmental, policy, and systems – that directly affect all the determinants of health. </a:t>
            </a:r>
          </a:p>
          <a:p>
            <a:r>
              <a:rPr lang="en-US" b="1" dirty="0" smtClean="0"/>
              <a:t>Research and Innovation:</a:t>
            </a:r>
            <a:r>
              <a:rPr lang="en-US" dirty="0" smtClean="0"/>
              <a:t> Interoperability is critical to creating a truly learning health care system in which the latest research and clinical trials inform clinical care and patient encounters, and the results of clinical care and patient encounters in turn inform subsequent research and scientific inquiry and the future of health and health care.</a:t>
            </a:r>
          </a:p>
          <a:p>
            <a:endParaRPr lang="en-US" dirty="0"/>
          </a:p>
        </p:txBody>
      </p:sp>
      <p:sp>
        <p:nvSpPr>
          <p:cNvPr id="4" name="Slide Number Placeholder 3"/>
          <p:cNvSpPr>
            <a:spLocks noGrp="1"/>
          </p:cNvSpPr>
          <p:nvPr>
            <p:ph type="sldNum" sz="quarter" idx="10"/>
          </p:nvPr>
        </p:nvSpPr>
        <p:spPr/>
        <p:txBody>
          <a:bodyPr/>
          <a:lstStyle/>
          <a:p>
            <a:fld id="{20CB510D-27BC-3F49-BD7F-CF16AD5232B1}" type="slidenum">
              <a:rPr lang="en-US" smtClean="0"/>
              <a:t>4</a:t>
            </a:fld>
            <a:endParaRPr lang="en-US"/>
          </a:p>
        </p:txBody>
      </p:sp>
    </p:spTree>
    <p:extLst>
      <p:ext uri="{BB962C8B-B14F-4D97-AF65-F5344CB8AC3E}">
        <p14:creationId xmlns:p14="http://schemas.microsoft.com/office/powerpoint/2010/main" val="3325607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99F34-7E37-4C72-9BE8-951383938C65}" type="slidenum">
              <a:rPr lang="en-US" smtClean="0"/>
              <a:pPr/>
              <a:t>8</a:t>
            </a:fld>
            <a:endParaRPr lang="en-US"/>
          </a:p>
        </p:txBody>
      </p:sp>
    </p:spTree>
    <p:extLst>
      <p:ext uri="{BB962C8B-B14F-4D97-AF65-F5344CB8AC3E}">
        <p14:creationId xmlns:p14="http://schemas.microsoft.com/office/powerpoint/2010/main" val="109036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The Office of the National Coordinator for Health Information Technology&#10;Health and Human Servic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08000" y="1421977"/>
            <a:ext cx="8089900" cy="880981"/>
          </a:xfrm>
        </p:spPr>
        <p:txBody>
          <a:bodyPr tIns="0" bIns="0" anchor="b">
            <a:noAutofit/>
          </a:bodyPr>
          <a:lstStyle>
            <a:lvl1pPr algn="l">
              <a:lnSpc>
                <a:spcPct val="90000"/>
              </a:lnSpc>
              <a:spcBef>
                <a:spcPts val="0"/>
              </a:spcBef>
              <a:spcAft>
                <a:spcPts val="0"/>
              </a:spcAft>
              <a:defRPr sz="2800" spc="0" baseline="0">
                <a:solidFill>
                  <a:schemeClr val="accent3"/>
                </a:solidFill>
              </a:defRPr>
            </a:lvl1pPr>
          </a:lstStyle>
          <a:p>
            <a:r>
              <a:rPr lang="en-US" dirty="0" smtClean="0"/>
              <a:t>Click to Add Two Lines (max) of Title Text (28pt font)</a:t>
            </a:r>
            <a:endParaRPr lang="en-US" dirty="0"/>
          </a:p>
        </p:txBody>
      </p:sp>
      <p:sp>
        <p:nvSpPr>
          <p:cNvPr id="3" name="Subtitle 2"/>
          <p:cNvSpPr>
            <a:spLocks noGrp="1"/>
          </p:cNvSpPr>
          <p:nvPr>
            <p:ph type="subTitle" idx="1" hasCustomPrompt="1"/>
          </p:nvPr>
        </p:nvSpPr>
        <p:spPr>
          <a:xfrm>
            <a:off x="508000" y="2468058"/>
            <a:ext cx="8089900" cy="641382"/>
          </a:xfrm>
        </p:spPr>
        <p:txBody>
          <a:bodyPr tIns="0" bIns="0">
            <a:noAutofit/>
          </a:bodyPr>
          <a:lstStyle>
            <a:lvl1pPr marL="0" indent="0" algn="l">
              <a:lnSpc>
                <a:spcPct val="90000"/>
              </a:lnSpc>
              <a:spcBef>
                <a:spcPts val="0"/>
              </a:spcBef>
              <a:spcAft>
                <a:spcPts val="0"/>
              </a:spcAft>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Two Lines (max) of Optional Subtitle Text (18pt font)</a:t>
            </a:r>
            <a:endParaRPr lang="en-US" dirty="0"/>
          </a:p>
        </p:txBody>
      </p:sp>
      <p:sp>
        <p:nvSpPr>
          <p:cNvPr id="4" name="Date Placeholder 3"/>
          <p:cNvSpPr>
            <a:spLocks noGrp="1"/>
          </p:cNvSpPr>
          <p:nvPr>
            <p:ph type="dt" sz="half" idx="10"/>
          </p:nvPr>
        </p:nvSpPr>
        <p:spPr>
          <a:xfrm>
            <a:off x="6337300" y="6609649"/>
            <a:ext cx="2564682" cy="261051"/>
          </a:xfrm>
          <a:prstGeom prst="rect">
            <a:avLst/>
          </a:prstGeom>
        </p:spPr>
        <p:txBody>
          <a:bodyPr tIns="0" bIns="0"/>
          <a:lstStyle>
            <a:lvl1pPr algn="r">
              <a:defRPr sz="1300">
                <a:solidFill>
                  <a:schemeClr val="accent1"/>
                </a:solidFill>
              </a:defRPr>
            </a:lvl1pPr>
          </a:lstStyle>
          <a:p>
            <a:r>
              <a:rPr lang="en-US" smtClean="0"/>
              <a:t>MONTH DAY, YEAR</a:t>
            </a:r>
            <a:endParaRPr lang="en-US" dirty="0"/>
          </a:p>
        </p:txBody>
      </p:sp>
      <p:sp>
        <p:nvSpPr>
          <p:cNvPr id="11" name="Text Placeholder 10"/>
          <p:cNvSpPr>
            <a:spLocks noGrp="1"/>
          </p:cNvSpPr>
          <p:nvPr>
            <p:ph type="body" sz="quarter" idx="13" hasCustomPrompt="1"/>
          </p:nvPr>
        </p:nvSpPr>
        <p:spPr>
          <a:xfrm>
            <a:off x="508000" y="3225799"/>
            <a:ext cx="8089900" cy="292101"/>
          </a:xfrm>
        </p:spPr>
        <p:txBody>
          <a:bodyPr tIns="0" bIns="0">
            <a:noAutofit/>
          </a:bodyPr>
          <a:lstStyle>
            <a:lvl1pPr marL="0" indent="0" algn="l">
              <a:lnSpc>
                <a:spcPct val="90000"/>
              </a:lnSpc>
              <a:spcBef>
                <a:spcPts val="0"/>
              </a:spcBef>
              <a:spcAft>
                <a:spcPts val="0"/>
              </a:spcAft>
              <a:buNone/>
              <a:defRPr sz="1500" baseline="0">
                <a:solidFill>
                  <a:srgbClr val="FFFFFF"/>
                </a:solidFill>
              </a:defRPr>
            </a:lvl1pPr>
            <a:lvl2pPr>
              <a:defRPr sz="1600"/>
            </a:lvl2pPr>
            <a:lvl3pPr>
              <a:defRPr sz="1600"/>
            </a:lvl3pPr>
            <a:lvl4pPr>
              <a:defRPr sz="1600"/>
            </a:lvl4pPr>
            <a:lvl5pPr>
              <a:defRPr sz="1600"/>
            </a:lvl5pPr>
          </a:lstStyle>
          <a:p>
            <a:pPr lvl="0"/>
            <a:r>
              <a:rPr lang="en-US" dirty="0" smtClean="0"/>
              <a:t>Presenter Name, Title | Organization (15pt font)</a:t>
            </a:r>
            <a:endParaRPr lang="en-US" dirty="0"/>
          </a:p>
        </p:txBody>
      </p:sp>
      <p:cxnSp>
        <p:nvCxnSpPr>
          <p:cNvPr id="9" name="Straight Connector 8"/>
          <p:cNvCxnSpPr/>
          <p:nvPr userDrawn="1"/>
        </p:nvCxnSpPr>
        <p:spPr>
          <a:xfrm>
            <a:off x="546100" y="2391858"/>
            <a:ext cx="8051800" cy="0"/>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4700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Pentagon 7"/>
          <p:cNvSpPr/>
          <p:nvPr userDrawn="1"/>
        </p:nvSpPr>
        <p:spPr>
          <a:xfrm>
            <a:off x="8728518" y="0"/>
            <a:ext cx="410022" cy="916251"/>
          </a:xfrm>
          <a:prstGeom prst="homePlate">
            <a:avLst>
              <a:gd name="adj" fmla="val 0"/>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entagon 8"/>
          <p:cNvSpPr/>
          <p:nvPr userDrawn="1"/>
        </p:nvSpPr>
        <p:spPr>
          <a:xfrm>
            <a:off x="1" y="0"/>
            <a:ext cx="9096829" cy="916251"/>
          </a:xfrm>
          <a:prstGeom prst="homePlate">
            <a:avLst>
              <a:gd name="adj" fmla="val 21132"/>
            </a:avLst>
          </a:prstGeom>
          <a:solidFill>
            <a:srgbClr val="0753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929761"/>
            <a:ext cx="9138539" cy="0"/>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p>
            <a:r>
              <a:rPr lang="en-US" dirty="0" smtClean="0"/>
              <a:t>Click to Add Slide Title (2 line maximum, 20pt font)</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B6AE-E1BF-994E-8E90-6BA7B36DE5DD}" type="slidenum">
              <a:rPr lang="en-US" smtClean="0"/>
              <a:t>‹#›</a:t>
            </a:fld>
            <a:endParaRPr lang="en-US"/>
          </a:p>
        </p:txBody>
      </p:sp>
    </p:spTree>
    <p:extLst>
      <p:ext uri="{BB962C8B-B14F-4D97-AF65-F5344CB8AC3E}">
        <p14:creationId xmlns:p14="http://schemas.microsoft.com/office/powerpoint/2010/main" val="19051393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Pentagon 7"/>
          <p:cNvSpPr/>
          <p:nvPr userDrawn="1"/>
        </p:nvSpPr>
        <p:spPr>
          <a:xfrm>
            <a:off x="8728518" y="0"/>
            <a:ext cx="410022" cy="916251"/>
          </a:xfrm>
          <a:prstGeom prst="homePlate">
            <a:avLst>
              <a:gd name="adj" fmla="val 0"/>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entagon 8"/>
          <p:cNvSpPr/>
          <p:nvPr userDrawn="1"/>
        </p:nvSpPr>
        <p:spPr>
          <a:xfrm>
            <a:off x="1" y="0"/>
            <a:ext cx="9096829" cy="916251"/>
          </a:xfrm>
          <a:prstGeom prst="homePlate">
            <a:avLst>
              <a:gd name="adj" fmla="val 21132"/>
            </a:avLst>
          </a:prstGeom>
          <a:solidFill>
            <a:srgbClr val="0753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929761"/>
            <a:ext cx="9138539" cy="0"/>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p>
            <a:r>
              <a:rPr lang="en-US" dirty="0" smtClean="0"/>
              <a:t>Click to Add Slide Title (2 line maximum, 20pt font)</a:t>
            </a:r>
            <a:endParaRPr lang="en-US" dirty="0"/>
          </a:p>
        </p:txBody>
      </p:sp>
      <p:sp>
        <p:nvSpPr>
          <p:cNvPr id="3" name="Content Placeholder 2"/>
          <p:cNvSpPr>
            <a:spLocks noGrp="1"/>
          </p:cNvSpPr>
          <p:nvPr>
            <p:ph sz="half" idx="1"/>
          </p:nvPr>
        </p:nvSpPr>
        <p:spPr>
          <a:xfrm>
            <a:off x="381000" y="1295400"/>
            <a:ext cx="4038600" cy="4865148"/>
          </a:xfrm>
        </p:spPr>
        <p:txBody>
          <a:bodyPr>
            <a:normAutofit/>
          </a:bodyPr>
          <a:lstStyle>
            <a:lvl1pPr>
              <a:defRPr sz="2000" b="1"/>
            </a:lvl1pPr>
            <a:lvl2pPr>
              <a:defRPr sz="1800"/>
            </a:lvl2pPr>
            <a:lvl3pPr>
              <a:defRPr sz="1500"/>
            </a:lvl3pPr>
            <a:lvl4pPr>
              <a:defRPr sz="15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4" name="Content Placeholder 3"/>
          <p:cNvSpPr>
            <a:spLocks noGrp="1"/>
          </p:cNvSpPr>
          <p:nvPr>
            <p:ph sz="half" idx="2"/>
          </p:nvPr>
        </p:nvSpPr>
        <p:spPr>
          <a:xfrm>
            <a:off x="4724400" y="1295400"/>
            <a:ext cx="4038600" cy="4865148"/>
          </a:xfrm>
        </p:spPr>
        <p:txBody>
          <a:bodyPr>
            <a:normAutofit/>
          </a:bodyPr>
          <a:lstStyle>
            <a:lvl1pPr>
              <a:defRPr sz="2000" b="1"/>
            </a:lvl1pPr>
            <a:lvl2pPr>
              <a:defRPr sz="1800"/>
            </a:lvl2pPr>
            <a:lvl3pPr>
              <a:defRPr sz="1500"/>
            </a:lvl3pPr>
            <a:lvl4pPr>
              <a:defRPr sz="15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FB6AE-E1BF-994E-8E90-6BA7B36DE5DD}" type="slidenum">
              <a:rPr lang="en-US" smtClean="0"/>
              <a:t>‹#›</a:t>
            </a:fld>
            <a:endParaRPr lang="en-US"/>
          </a:p>
        </p:txBody>
      </p:sp>
    </p:spTree>
    <p:extLst>
      <p:ext uri="{BB962C8B-B14F-4D97-AF65-F5344CB8AC3E}">
        <p14:creationId xmlns:p14="http://schemas.microsoft.com/office/powerpoint/2010/main" val="671080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Pentagon 9"/>
          <p:cNvSpPr/>
          <p:nvPr userDrawn="1"/>
        </p:nvSpPr>
        <p:spPr>
          <a:xfrm>
            <a:off x="8728518" y="0"/>
            <a:ext cx="410022" cy="916251"/>
          </a:xfrm>
          <a:prstGeom prst="homePlate">
            <a:avLst>
              <a:gd name="adj" fmla="val 0"/>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entagon 10"/>
          <p:cNvSpPr/>
          <p:nvPr userDrawn="1"/>
        </p:nvSpPr>
        <p:spPr>
          <a:xfrm>
            <a:off x="1" y="0"/>
            <a:ext cx="9096829" cy="916251"/>
          </a:xfrm>
          <a:prstGeom prst="homePlate">
            <a:avLst>
              <a:gd name="adj" fmla="val 21132"/>
            </a:avLst>
          </a:prstGeom>
          <a:solidFill>
            <a:srgbClr val="0753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929761"/>
            <a:ext cx="9138539" cy="0"/>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lvl1pPr>
              <a:defRPr/>
            </a:lvl1pPr>
          </a:lstStyle>
          <a:p>
            <a:r>
              <a:rPr lang="en-US" dirty="0" smtClean="0"/>
              <a:t>Click to Add Slide Title (2 line maximum, 20pt font)</a:t>
            </a:r>
            <a:endParaRPr lang="en-US" dirty="0"/>
          </a:p>
        </p:txBody>
      </p:sp>
      <p:sp>
        <p:nvSpPr>
          <p:cNvPr id="3" name="Text Placeholder 2"/>
          <p:cNvSpPr>
            <a:spLocks noGrp="1"/>
          </p:cNvSpPr>
          <p:nvPr>
            <p:ph type="body" idx="1"/>
          </p:nvPr>
        </p:nvSpPr>
        <p:spPr>
          <a:xfrm>
            <a:off x="381000" y="1350178"/>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1000" y="1989940"/>
            <a:ext cx="4040188" cy="3951288"/>
          </a:xfrm>
        </p:spPr>
        <p:txBody>
          <a:bodyPr>
            <a:normAutofit/>
          </a:bodyPr>
          <a:lstStyle>
            <a:lvl1pPr>
              <a:defRPr sz="2000"/>
            </a:lvl1pPr>
            <a:lvl2pPr>
              <a:defRPr sz="1800"/>
            </a:lvl2pPr>
            <a:lvl3pPr>
              <a:defRPr sz="1500"/>
            </a:lvl3pPr>
            <a:lvl4pPr>
              <a:defRPr sz="15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721225" y="1350178"/>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1225" y="1989940"/>
            <a:ext cx="4041775" cy="3951288"/>
          </a:xfrm>
        </p:spPr>
        <p:txBody>
          <a:bodyPr>
            <a:normAutofit/>
          </a:bodyPr>
          <a:lstStyle>
            <a:lvl1pPr>
              <a:defRPr sz="2000"/>
            </a:lvl1pPr>
            <a:lvl2pPr>
              <a:defRPr sz="1800"/>
            </a:lvl2pPr>
            <a:lvl3pPr>
              <a:defRPr sz="1500"/>
            </a:lvl3pPr>
            <a:lvl4pPr>
              <a:defRPr sz="15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FFB6AE-E1BF-994E-8E90-6BA7B36DE5DD}" type="slidenum">
              <a:rPr lang="en-US" smtClean="0"/>
              <a:t>‹#›</a:t>
            </a:fld>
            <a:endParaRPr lang="en-US"/>
          </a:p>
        </p:txBody>
      </p:sp>
    </p:spTree>
    <p:extLst>
      <p:ext uri="{BB962C8B-B14F-4D97-AF65-F5344CB8AC3E}">
        <p14:creationId xmlns:p14="http://schemas.microsoft.com/office/powerpoint/2010/main" val="45777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Full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5426869"/>
            <a:ext cx="8382000" cy="585069"/>
          </a:xfrm>
        </p:spPr>
        <p:txBody>
          <a:bodyPr>
            <a:normAutofit/>
          </a:bodyPr>
          <a:lstStyle>
            <a:lvl1pPr algn="ctr">
              <a:defRPr sz="1700" b="1">
                <a:solidFill>
                  <a:srgbClr val="07538F"/>
                </a:solidFill>
              </a:defRPr>
            </a:lvl1pPr>
          </a:lstStyle>
          <a:p>
            <a:r>
              <a:rPr lang="en-US" dirty="0" smtClean="0"/>
              <a:t>Click to Insert Image Caption</a:t>
            </a:r>
            <a:endParaRPr lang="en-US" dirty="0"/>
          </a:p>
        </p:txBody>
      </p:sp>
      <p:sp>
        <p:nvSpPr>
          <p:cNvPr id="3" name="Content Placeholder 2"/>
          <p:cNvSpPr>
            <a:spLocks noGrp="1"/>
          </p:cNvSpPr>
          <p:nvPr>
            <p:ph idx="1" hasCustomPrompt="1"/>
          </p:nvPr>
        </p:nvSpPr>
        <p:spPr>
          <a:xfrm>
            <a:off x="0" y="0"/>
            <a:ext cx="9144000" cy="5426869"/>
          </a:xfrm>
        </p:spPr>
        <p:txBody>
          <a:bodyPr/>
          <a:lstStyle>
            <a:lvl1pPr marL="0" indent="0" algn="ctr">
              <a:buNone/>
              <a:defRPr/>
            </a:lvl1pPr>
          </a:lstStyle>
          <a:p>
            <a:pPr lvl="0"/>
            <a:r>
              <a:rPr lang="en-US" dirty="0" smtClean="0"/>
              <a:t>Click to insert an image that fills the entire slide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B6AE-E1BF-994E-8E90-6BA7B36DE5DD}" type="slidenum">
              <a:rPr lang="en-US" smtClean="0"/>
              <a:t>‹#›</a:t>
            </a:fld>
            <a:endParaRPr lang="en-US"/>
          </a:p>
        </p:txBody>
      </p:sp>
    </p:spTree>
    <p:extLst>
      <p:ext uri="{BB962C8B-B14F-4D97-AF65-F5344CB8AC3E}">
        <p14:creationId xmlns:p14="http://schemas.microsoft.com/office/powerpoint/2010/main" val="4165464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tacked">
    <p:spTree>
      <p:nvGrpSpPr>
        <p:cNvPr id="1" name=""/>
        <p:cNvGrpSpPr/>
        <p:nvPr/>
      </p:nvGrpSpPr>
      <p:grpSpPr>
        <a:xfrm>
          <a:off x="0" y="0"/>
          <a:ext cx="0" cy="0"/>
          <a:chOff x="0" y="0"/>
          <a:chExt cx="0" cy="0"/>
        </a:xfrm>
      </p:grpSpPr>
      <p:sp>
        <p:nvSpPr>
          <p:cNvPr id="8" name="Pentagon 7"/>
          <p:cNvSpPr/>
          <p:nvPr userDrawn="1"/>
        </p:nvSpPr>
        <p:spPr>
          <a:xfrm>
            <a:off x="8728518" y="0"/>
            <a:ext cx="410022" cy="916251"/>
          </a:xfrm>
          <a:prstGeom prst="homePlate">
            <a:avLst>
              <a:gd name="adj" fmla="val 0"/>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entagon 8"/>
          <p:cNvSpPr/>
          <p:nvPr userDrawn="1"/>
        </p:nvSpPr>
        <p:spPr>
          <a:xfrm>
            <a:off x="1" y="0"/>
            <a:ext cx="9096829" cy="916251"/>
          </a:xfrm>
          <a:prstGeom prst="homePlate">
            <a:avLst>
              <a:gd name="adj" fmla="val 21132"/>
            </a:avLst>
          </a:prstGeom>
          <a:solidFill>
            <a:srgbClr val="0753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929761"/>
            <a:ext cx="9138539" cy="0"/>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p>
            <a:r>
              <a:rPr lang="en-US" dirty="0" smtClean="0"/>
              <a:t>Click to Add Slide Title (2 line maximum, 20pt font)</a:t>
            </a:r>
            <a:endParaRPr lang="en-US" dirty="0"/>
          </a:p>
        </p:txBody>
      </p:sp>
      <p:sp>
        <p:nvSpPr>
          <p:cNvPr id="3" name="Content Placeholder 2"/>
          <p:cNvSpPr>
            <a:spLocks noGrp="1"/>
          </p:cNvSpPr>
          <p:nvPr>
            <p:ph sz="half" idx="1"/>
          </p:nvPr>
        </p:nvSpPr>
        <p:spPr>
          <a:xfrm>
            <a:off x="381000" y="1293675"/>
            <a:ext cx="8382000" cy="2924539"/>
          </a:xfrm>
        </p:spPr>
        <p:txBody>
          <a:bodyPr>
            <a:normAutofit/>
          </a:bodyPr>
          <a:lstStyle>
            <a:lvl1pPr>
              <a:defRPr sz="2000" b="1"/>
            </a:lvl1pPr>
            <a:lvl2pPr>
              <a:defRPr sz="1800"/>
            </a:lvl2pPr>
            <a:lvl3pPr>
              <a:defRPr sz="1500"/>
            </a:lvl3pPr>
            <a:lvl4pPr>
              <a:defRPr sz="15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r>
              <a:rPr lang="en-US" sz="2600" b="0" i="0" dirty="0" smtClean="0">
                <a:solidFill>
                  <a:srgbClr val="000000"/>
                </a:solidFill>
                <a:latin typeface="Lucida Grande"/>
                <a:ea typeface="Lucida Grande"/>
                <a:cs typeface="Lucida Grande"/>
              </a:rPr>
              <a:t>1_Two Content</a:t>
            </a:r>
            <a:endParaRPr lang="en-US" dirty="0" smtClean="0"/>
          </a:p>
          <a:p>
            <a:pPr lvl="2"/>
            <a:r>
              <a:rPr lang="en-US" dirty="0" smtClean="0"/>
              <a:t>Third level</a:t>
            </a:r>
          </a:p>
          <a:p>
            <a:pPr lvl="3"/>
            <a:r>
              <a:rPr lang="en-US" dirty="0" smtClean="0"/>
              <a:t>Fourth level</a:t>
            </a:r>
            <a:endParaRPr lang="en-US" dirty="0"/>
          </a:p>
        </p:txBody>
      </p:sp>
      <p:sp>
        <p:nvSpPr>
          <p:cNvPr id="4" name="Content Placeholder 3"/>
          <p:cNvSpPr>
            <a:spLocks noGrp="1"/>
          </p:cNvSpPr>
          <p:nvPr>
            <p:ph sz="half" idx="2"/>
          </p:nvPr>
        </p:nvSpPr>
        <p:spPr>
          <a:xfrm>
            <a:off x="381000" y="4477123"/>
            <a:ext cx="8382000" cy="1293199"/>
          </a:xfrm>
        </p:spPr>
        <p:txBody>
          <a:bodyPr>
            <a:noAutofit/>
          </a:bodyPr>
          <a:lstStyle>
            <a:lvl1pPr>
              <a:defRPr sz="2000" b="1" baseline="0">
                <a:solidFill>
                  <a:schemeClr val="tx2"/>
                </a:solidFill>
              </a:defRPr>
            </a:lvl1pPr>
            <a:lvl2pPr>
              <a:defRPr sz="1800"/>
            </a:lvl2pPr>
            <a:lvl3pPr>
              <a:defRPr sz="1500"/>
            </a:lvl3pPr>
            <a:lvl4pPr>
              <a:defRPr sz="15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FB6AE-E1BF-994E-8E90-6BA7B36DE5DD}" type="slidenum">
              <a:rPr lang="en-US" smtClean="0"/>
              <a:t>‹#›</a:t>
            </a:fld>
            <a:endParaRPr lang="en-US"/>
          </a:p>
        </p:txBody>
      </p:sp>
    </p:spTree>
    <p:extLst>
      <p:ext uri="{BB962C8B-B14F-4D97-AF65-F5344CB8AC3E}">
        <p14:creationId xmlns:p14="http://schemas.microsoft.com/office/powerpoint/2010/main" val="351544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grpSp>
        <p:nvGrpSpPr>
          <p:cNvPr id="6" name="Group 5" descr="The Office of the National Coordinator for Health Information Technology&#10;Health and Human Services&#10;&#10;For more information, visit healthit.gov or follow ONC on Twitter @ONC_HealthIT or YouTube @HHSONC."/>
          <p:cNvGrpSpPr/>
          <p:nvPr userDrawn="1"/>
        </p:nvGrpSpPr>
        <p:grpSpPr>
          <a:xfrm>
            <a:off x="0" y="0"/>
            <a:ext cx="9144000" cy="6858000"/>
            <a:chOff x="0" y="0"/>
            <a:chExt cx="9144000" cy="6858000"/>
          </a:xfrm>
        </p:grpSpPr>
        <p:pic>
          <p:nvPicPr>
            <p:cNvPr id="4" name="Picture 3" descr="EndSl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5" name="Group 4"/>
            <p:cNvGrpSpPr/>
            <p:nvPr userDrawn="1"/>
          </p:nvGrpSpPr>
          <p:grpSpPr>
            <a:xfrm>
              <a:off x="3012541" y="5340467"/>
              <a:ext cx="5874738" cy="917265"/>
              <a:chOff x="3012541" y="5340467"/>
              <a:chExt cx="5874738" cy="917265"/>
            </a:xfrm>
          </p:grpSpPr>
          <p:pic>
            <p:nvPicPr>
              <p:cNvPr id="28" name="Picture 27" descr="HealthIT.gov"/>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92134" y="5340467"/>
                <a:ext cx="1995145" cy="917265"/>
              </a:xfrm>
              <a:prstGeom prst="rect">
                <a:avLst/>
              </a:prstGeom>
            </p:spPr>
          </p:pic>
          <p:pic>
            <p:nvPicPr>
              <p:cNvPr id="30" name="Picture 29" descr="Twitte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012541" y="5814128"/>
                <a:ext cx="382406" cy="382404"/>
              </a:xfrm>
              <a:prstGeom prst="rect">
                <a:avLst/>
              </a:prstGeom>
            </p:spPr>
          </p:pic>
          <p:pic>
            <p:nvPicPr>
              <p:cNvPr id="32" name="Picture 31" descr="YouTube"/>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122408" y="5859454"/>
                <a:ext cx="338208" cy="238133"/>
              </a:xfrm>
              <a:prstGeom prst="rect">
                <a:avLst/>
              </a:prstGeom>
            </p:spPr>
          </p:pic>
        </p:grpSp>
      </p:grpSp>
      <p:sp>
        <p:nvSpPr>
          <p:cNvPr id="2" name="Title 1"/>
          <p:cNvSpPr>
            <a:spLocks noGrp="1"/>
          </p:cNvSpPr>
          <p:nvPr>
            <p:ph type="title" hasCustomPrompt="1"/>
          </p:nvPr>
        </p:nvSpPr>
        <p:spPr>
          <a:xfrm>
            <a:off x="4103539" y="1801780"/>
            <a:ext cx="4597955" cy="952829"/>
          </a:xfrm>
        </p:spPr>
        <p:txBody>
          <a:bodyPr anchor="b"/>
          <a:lstStyle>
            <a:lvl1pPr>
              <a:defRPr>
                <a:solidFill>
                  <a:schemeClr val="accent3"/>
                </a:solidFill>
              </a:defRPr>
            </a:lvl1pPr>
          </a:lstStyle>
          <a:p>
            <a:r>
              <a:rPr lang="en-US" dirty="0" smtClean="0"/>
              <a:t>Click to Add Closing Slide Title</a:t>
            </a:r>
            <a:endParaRPr lang="en-US" dirty="0"/>
          </a:p>
        </p:txBody>
      </p:sp>
      <p:sp>
        <p:nvSpPr>
          <p:cNvPr id="3" name="Content Placeholder 2"/>
          <p:cNvSpPr>
            <a:spLocks noGrp="1"/>
          </p:cNvSpPr>
          <p:nvPr>
            <p:ph idx="1" hasCustomPrompt="1"/>
          </p:nvPr>
        </p:nvSpPr>
        <p:spPr>
          <a:xfrm>
            <a:off x="4103539" y="2999214"/>
            <a:ext cx="4597955" cy="2053515"/>
          </a:xfrm>
        </p:spPr>
        <p:txBody>
          <a:bodyPr anchor="t"/>
          <a:lstStyle>
            <a:lvl1pPr marL="0" indent="0">
              <a:buNone/>
              <a:defRPr sz="1600" b="1">
                <a:solidFill>
                  <a:schemeClr val="bg1"/>
                </a:solidFill>
              </a:defRPr>
            </a:lvl1pPr>
            <a:lvl2pPr marL="0" indent="0">
              <a:buFont typeface="Arial"/>
              <a:buNone/>
              <a:defRPr baseline="0">
                <a:solidFill>
                  <a:schemeClr val="bg1"/>
                </a:solidFill>
              </a:defRPr>
            </a:lvl2pPr>
          </a:lstStyle>
          <a:p>
            <a:pPr lvl="0"/>
            <a:r>
              <a:rPr lang="en-US" dirty="0" smtClean="0"/>
              <a:t>CONTACT INFORMATION</a:t>
            </a:r>
          </a:p>
          <a:p>
            <a:pPr lvl="1"/>
            <a:r>
              <a:rPr lang="en-US" dirty="0" smtClean="0"/>
              <a:t>Speaker Name, Title, Organization</a:t>
            </a:r>
            <a:br>
              <a:rPr lang="en-US" dirty="0" smtClean="0"/>
            </a:br>
            <a:r>
              <a:rPr lang="en-US" dirty="0" smtClean="0"/>
              <a:t>email address, phone number</a:t>
            </a:r>
            <a:endParaRPr lang="en-US" dirty="0"/>
          </a:p>
        </p:txBody>
      </p:sp>
      <p:sp>
        <p:nvSpPr>
          <p:cNvPr id="23" name="Footer Placeholder 4"/>
          <p:cNvSpPr>
            <a:spLocks noGrp="1"/>
          </p:cNvSpPr>
          <p:nvPr>
            <p:ph type="ftr" sz="quarter" idx="11"/>
          </p:nvPr>
        </p:nvSpPr>
        <p:spPr>
          <a:xfrm>
            <a:off x="3124200" y="6513715"/>
            <a:ext cx="2895600" cy="365125"/>
          </a:xfrm>
        </p:spPr>
        <p:txBody>
          <a:bodyPr/>
          <a:lstStyle/>
          <a:p>
            <a:endParaRPr lang="en-US" dirty="0"/>
          </a:p>
        </p:txBody>
      </p:sp>
      <p:sp>
        <p:nvSpPr>
          <p:cNvPr id="29" name="TextBox 28"/>
          <p:cNvSpPr txBox="1"/>
          <p:nvPr userDrawn="1"/>
        </p:nvSpPr>
        <p:spPr>
          <a:xfrm>
            <a:off x="3367416" y="5828802"/>
            <a:ext cx="1444125" cy="292388"/>
          </a:xfrm>
          <a:prstGeom prst="rect">
            <a:avLst/>
          </a:prstGeom>
          <a:noFill/>
        </p:spPr>
        <p:txBody>
          <a:bodyPr wrap="none" rtlCol="0">
            <a:spAutoFit/>
          </a:bodyPr>
          <a:lstStyle/>
          <a:p>
            <a:r>
              <a:rPr lang="en-US" sz="1300" dirty="0" smtClean="0">
                <a:solidFill>
                  <a:schemeClr val="tx2">
                    <a:lumMod val="20000"/>
                    <a:lumOff val="80000"/>
                  </a:schemeClr>
                </a:solidFill>
                <a:latin typeface="Arial"/>
                <a:cs typeface="Arial"/>
              </a:rPr>
              <a:t>@</a:t>
            </a:r>
            <a:r>
              <a:rPr lang="en-US" sz="1300" dirty="0" err="1" smtClean="0">
                <a:solidFill>
                  <a:schemeClr val="tx2">
                    <a:lumMod val="20000"/>
                    <a:lumOff val="80000"/>
                  </a:schemeClr>
                </a:solidFill>
                <a:latin typeface="Arial"/>
                <a:cs typeface="Arial"/>
              </a:rPr>
              <a:t>ONC_HealthIT</a:t>
            </a:r>
            <a:endParaRPr lang="en-US" sz="1300" dirty="0">
              <a:solidFill>
                <a:schemeClr val="tx2">
                  <a:lumMod val="20000"/>
                  <a:lumOff val="80000"/>
                </a:schemeClr>
              </a:solidFill>
              <a:latin typeface="Arial"/>
              <a:cs typeface="Arial"/>
            </a:endParaRPr>
          </a:p>
        </p:txBody>
      </p:sp>
      <p:sp>
        <p:nvSpPr>
          <p:cNvPr id="31" name="TextBox 30"/>
          <p:cNvSpPr txBox="1"/>
          <p:nvPr userDrawn="1"/>
        </p:nvSpPr>
        <p:spPr>
          <a:xfrm>
            <a:off x="5465466" y="5828802"/>
            <a:ext cx="1076349" cy="292388"/>
          </a:xfrm>
          <a:prstGeom prst="rect">
            <a:avLst/>
          </a:prstGeom>
          <a:noFill/>
        </p:spPr>
        <p:txBody>
          <a:bodyPr wrap="none" rtlCol="0">
            <a:spAutoFit/>
          </a:bodyPr>
          <a:lstStyle/>
          <a:p>
            <a:r>
              <a:rPr lang="en-US" sz="1300" dirty="0" smtClean="0">
                <a:solidFill>
                  <a:schemeClr val="tx2">
                    <a:lumMod val="20000"/>
                    <a:lumOff val="80000"/>
                  </a:schemeClr>
                </a:solidFill>
                <a:latin typeface="Arial"/>
                <a:cs typeface="Arial"/>
              </a:rPr>
              <a:t>@HHSONC</a:t>
            </a:r>
            <a:endParaRPr lang="en-US" sz="1300" dirty="0">
              <a:solidFill>
                <a:schemeClr val="tx2">
                  <a:lumMod val="20000"/>
                  <a:lumOff val="80000"/>
                </a:schemeClr>
              </a:solidFill>
              <a:latin typeface="Arial"/>
              <a:cs typeface="Arial"/>
            </a:endParaRPr>
          </a:p>
        </p:txBody>
      </p:sp>
      <p:cxnSp>
        <p:nvCxnSpPr>
          <p:cNvPr id="21" name="Straight Connector 20"/>
          <p:cNvCxnSpPr/>
          <p:nvPr userDrawn="1"/>
        </p:nvCxnSpPr>
        <p:spPr>
          <a:xfrm>
            <a:off x="4103539" y="2833304"/>
            <a:ext cx="4597955" cy="61685"/>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2640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descr="yellowbar.jpg"/>
          <p:cNvPicPr>
            <a:picLocks/>
          </p:cNvPicPr>
          <p:nvPr userDrawn="1"/>
        </p:nvPicPr>
        <p:blipFill>
          <a:blip r:embed="rId9" cstate="print">
            <a:extLst>
              <a:ext uri="{28A0092B-C50C-407E-A947-70E740481C1C}">
                <a14:useLocalDpi xmlns:a14="http://schemas.microsoft.com/office/drawing/2010/main"/>
              </a:ext>
            </a:extLst>
          </a:blip>
          <a:stretch>
            <a:fillRect/>
          </a:stretch>
        </p:blipFill>
        <p:spPr>
          <a:xfrm flipV="1">
            <a:off x="1" y="6727967"/>
            <a:ext cx="9143925" cy="148403"/>
          </a:xfrm>
          <a:prstGeom prst="rect">
            <a:avLst/>
          </a:prstGeom>
        </p:spPr>
      </p:pic>
      <p:sp>
        <p:nvSpPr>
          <p:cNvPr id="3" name="Text Placeholder 2"/>
          <p:cNvSpPr>
            <a:spLocks noGrp="1"/>
          </p:cNvSpPr>
          <p:nvPr>
            <p:ph type="body" idx="1"/>
          </p:nvPr>
        </p:nvSpPr>
        <p:spPr>
          <a:xfrm>
            <a:off x="381000" y="1143000"/>
            <a:ext cx="8382000" cy="50445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5" name="Footer Placeholder 4"/>
          <p:cNvSpPr>
            <a:spLocks noGrp="1"/>
          </p:cNvSpPr>
          <p:nvPr>
            <p:ph type="ftr" sz="quarter" idx="3"/>
          </p:nvPr>
        </p:nvSpPr>
        <p:spPr>
          <a:xfrm>
            <a:off x="3124200" y="6498297"/>
            <a:ext cx="2895600" cy="231933"/>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6784111" y="6502758"/>
            <a:ext cx="2133600" cy="231933"/>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22FFB6AE-E1BF-994E-8E90-6BA7B36DE5DD}" type="slidenum">
              <a:rPr lang="en-US" smtClean="0"/>
              <a:pPr/>
              <a:t>‹#›</a:t>
            </a:fld>
            <a:endParaRPr lang="en-US" dirty="0"/>
          </a:p>
        </p:txBody>
      </p:sp>
      <p:pic>
        <p:nvPicPr>
          <p:cNvPr id="13" name="Picture 12" descr="Office of the National Coordinator for Health Information Technology"/>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287019" y="6308016"/>
            <a:ext cx="1371600" cy="367283"/>
          </a:xfrm>
          <a:prstGeom prst="rect">
            <a:avLst/>
          </a:prstGeom>
        </p:spPr>
      </p:pic>
      <p:sp>
        <p:nvSpPr>
          <p:cNvPr id="2" name="Title Placeholder 1"/>
          <p:cNvSpPr>
            <a:spLocks noGrp="1"/>
          </p:cNvSpPr>
          <p:nvPr>
            <p:ph type="title"/>
          </p:nvPr>
        </p:nvSpPr>
        <p:spPr>
          <a:xfrm>
            <a:off x="381000" y="73974"/>
            <a:ext cx="8382000" cy="780632"/>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2220916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7" r:id="rId5"/>
    <p:sldLayoutId id="2147483655" r:id="rId6"/>
    <p:sldLayoutId id="2147483656" r:id="rId7"/>
  </p:sldLayoutIdLst>
  <p:hf hdr="0" ftr="0" dt="0"/>
  <p:txStyles>
    <p:titleStyle>
      <a:lvl1pPr algn="l" defTabSz="457200" rtl="0" eaLnBrk="1" latinLnBrk="0" hangingPunct="1">
        <a:spcBef>
          <a:spcPct val="0"/>
        </a:spcBef>
        <a:buNone/>
        <a:defRPr sz="2000" kern="1200" baseline="0">
          <a:solidFill>
            <a:schemeClr val="bg1"/>
          </a:solidFill>
          <a:latin typeface="+mj-lt"/>
          <a:ea typeface="+mj-ea"/>
          <a:cs typeface="+mj-cs"/>
        </a:defRPr>
      </a:lvl1pPr>
    </p:titleStyle>
    <p:bodyStyle>
      <a:lvl1pPr marL="342900" indent="-342900" algn="l" defTabSz="457200" rtl="0" eaLnBrk="1" latinLnBrk="0" hangingPunct="1">
        <a:lnSpc>
          <a:spcPct val="110000"/>
        </a:lnSpc>
        <a:spcBef>
          <a:spcPts val="1000"/>
        </a:spcBef>
        <a:spcAft>
          <a:spcPts val="400"/>
        </a:spcAft>
        <a:buClr>
          <a:schemeClr val="accent5"/>
        </a:buClr>
        <a:buFont typeface="Arial"/>
        <a:buChar char="•"/>
        <a:defRPr sz="2000" kern="1200">
          <a:solidFill>
            <a:schemeClr val="tx2"/>
          </a:solidFill>
          <a:latin typeface="+mn-lt"/>
          <a:ea typeface="+mn-ea"/>
          <a:cs typeface="+mn-cs"/>
        </a:defRPr>
      </a:lvl1pPr>
      <a:lvl2pPr marL="742950" indent="-285750" algn="l" defTabSz="457200" rtl="0" eaLnBrk="1" latinLnBrk="0" hangingPunct="1">
        <a:lnSpc>
          <a:spcPct val="110000"/>
        </a:lnSpc>
        <a:spcBef>
          <a:spcPts val="1000"/>
        </a:spcBef>
        <a:spcAft>
          <a:spcPts val="400"/>
        </a:spcAft>
        <a:buClr>
          <a:schemeClr val="accent1"/>
        </a:buClr>
        <a:buFont typeface="Lucida Grande"/>
        <a:buChar char="»"/>
        <a:defRPr sz="1800" kern="1200">
          <a:solidFill>
            <a:schemeClr val="tx1"/>
          </a:solidFill>
          <a:latin typeface="+mn-lt"/>
          <a:ea typeface="+mn-ea"/>
          <a:cs typeface="+mn-cs"/>
        </a:defRPr>
      </a:lvl2pPr>
      <a:lvl3pPr marL="1143000" indent="-228600" algn="l" defTabSz="457200" rtl="0" eaLnBrk="1" latinLnBrk="0" hangingPunct="1">
        <a:lnSpc>
          <a:spcPct val="110000"/>
        </a:lnSpc>
        <a:spcBef>
          <a:spcPts val="1000"/>
        </a:spcBef>
        <a:spcAft>
          <a:spcPts val="400"/>
        </a:spcAft>
        <a:buClr>
          <a:schemeClr val="accent2"/>
        </a:buClr>
        <a:buFont typeface="Lucida Grande"/>
        <a:buChar char="–"/>
        <a:defRPr sz="1500" kern="1200">
          <a:solidFill>
            <a:schemeClr val="tx1"/>
          </a:solidFill>
          <a:latin typeface="+mn-lt"/>
          <a:ea typeface="+mn-ea"/>
          <a:cs typeface="+mn-cs"/>
        </a:defRPr>
      </a:lvl3pPr>
      <a:lvl4pPr marL="1600200" indent="-228600" algn="l" defTabSz="457200" rtl="0" eaLnBrk="1" latinLnBrk="0" hangingPunct="1">
        <a:lnSpc>
          <a:spcPct val="110000"/>
        </a:lnSpc>
        <a:spcBef>
          <a:spcPts val="1000"/>
        </a:spcBef>
        <a:spcAft>
          <a:spcPts val="400"/>
        </a:spcAft>
        <a:buClr>
          <a:schemeClr val="accent2"/>
        </a:buClr>
        <a:buFont typeface="Arial"/>
        <a:buChar char="•"/>
        <a:defRPr sz="1500" kern="1200">
          <a:solidFill>
            <a:schemeClr val="tx1"/>
          </a:solidFill>
          <a:latin typeface="+mn-lt"/>
          <a:ea typeface="+mn-ea"/>
          <a:cs typeface="+mn-cs"/>
        </a:defRPr>
      </a:lvl4pPr>
      <a:lvl5pPr marL="2057400" indent="-228600" algn="l" defTabSz="457200" rtl="0" eaLnBrk="1" latinLnBrk="0" hangingPunct="1">
        <a:lnSpc>
          <a:spcPct val="110000"/>
        </a:lnSpc>
        <a:spcBef>
          <a:spcPts val="1200"/>
        </a:spcBef>
        <a:spcAft>
          <a:spcPts val="0"/>
        </a:spcAft>
        <a:buClr>
          <a:schemeClr val="bg1">
            <a:lumMod val="50000"/>
          </a:schemeClr>
        </a:buClr>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Role of Health IT In Quality Health Care</a:t>
            </a:r>
            <a:endParaRPr lang="en-US" dirty="0"/>
          </a:p>
        </p:txBody>
      </p:sp>
      <p:sp>
        <p:nvSpPr>
          <p:cNvPr id="3" name="Subtitle 2"/>
          <p:cNvSpPr>
            <a:spLocks noGrp="1"/>
          </p:cNvSpPr>
          <p:nvPr>
            <p:ph type="subTitle" idx="1"/>
          </p:nvPr>
        </p:nvSpPr>
        <p:spPr/>
        <p:txBody>
          <a:bodyPr/>
          <a:lstStyle/>
          <a:p>
            <a:r>
              <a:rPr lang="en-US" dirty="0" smtClean="0"/>
              <a:t>Healthcare Services Platform Consortium</a:t>
            </a:r>
          </a:p>
          <a:p>
            <a:r>
              <a:rPr lang="en-US" dirty="0" smtClean="0"/>
              <a:t>July 25, 2016</a:t>
            </a:r>
            <a:endParaRPr lang="en-US" dirty="0"/>
          </a:p>
        </p:txBody>
      </p:sp>
      <p:sp>
        <p:nvSpPr>
          <p:cNvPr id="4" name="Text Placeholder 3"/>
          <p:cNvSpPr>
            <a:spLocks noGrp="1"/>
          </p:cNvSpPr>
          <p:nvPr>
            <p:ph type="body" sz="quarter" idx="13"/>
          </p:nvPr>
        </p:nvSpPr>
        <p:spPr/>
        <p:txBody>
          <a:bodyPr/>
          <a:lstStyle/>
          <a:p>
            <a:r>
              <a:rPr lang="en-US" dirty="0" smtClean="0"/>
              <a:t>Dr. Vindell Washington, Principal Deputy National Coordinator</a:t>
            </a:r>
            <a:endParaRPr lang="en-US" dirty="0"/>
          </a:p>
        </p:txBody>
      </p:sp>
    </p:spTree>
    <p:extLst>
      <p:ext uri="{BB962C8B-B14F-4D97-AF65-F5344CB8AC3E}">
        <p14:creationId xmlns:p14="http://schemas.microsoft.com/office/powerpoint/2010/main" val="3531833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My Personal Introduction to Health IT</a:t>
            </a:r>
            <a:endParaRPr lang="en-US" sz="2800" b="1" dirty="0"/>
          </a:p>
        </p:txBody>
      </p:sp>
      <p:sp>
        <p:nvSpPr>
          <p:cNvPr id="4" name="Slide Number Placeholder 3"/>
          <p:cNvSpPr>
            <a:spLocks noGrp="1"/>
          </p:cNvSpPr>
          <p:nvPr>
            <p:ph type="sldNum" sz="quarter" idx="12"/>
          </p:nvPr>
        </p:nvSpPr>
        <p:spPr/>
        <p:txBody>
          <a:bodyPr/>
          <a:lstStyle/>
          <a:p>
            <a:fld id="{22FFB6AE-E1BF-994E-8E90-6BA7B36DE5DD}" type="slidenum">
              <a:rPr lang="en-US" smtClean="0"/>
              <a:t>2</a:t>
            </a:fld>
            <a:endParaRPr lang="en-US"/>
          </a:p>
        </p:txBody>
      </p:sp>
      <p:sp>
        <p:nvSpPr>
          <p:cNvPr id="5" name="AutoShape 2" descr="Image result for HUMV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066" y="1333500"/>
            <a:ext cx="6366933" cy="4775200"/>
          </a:xfrm>
          <a:prstGeom prst="rect">
            <a:avLst/>
          </a:prstGeom>
        </p:spPr>
      </p:pic>
    </p:spTree>
    <p:extLst>
      <p:ext uri="{BB962C8B-B14F-4D97-AF65-F5344CB8AC3E}">
        <p14:creationId xmlns:p14="http://schemas.microsoft.com/office/powerpoint/2010/main" val="1223954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Hospital Survey Results</a:t>
            </a:r>
            <a:endParaRPr lang="en-US" sz="2800" b="1" dirty="0"/>
          </a:p>
        </p:txBody>
      </p:sp>
      <p:sp>
        <p:nvSpPr>
          <p:cNvPr id="4" name="Slide Number Placeholder 3"/>
          <p:cNvSpPr>
            <a:spLocks noGrp="1"/>
          </p:cNvSpPr>
          <p:nvPr>
            <p:ph type="sldNum" sz="quarter" idx="12"/>
          </p:nvPr>
        </p:nvSpPr>
        <p:spPr/>
        <p:txBody>
          <a:bodyPr/>
          <a:lstStyle/>
          <a:p>
            <a:fld id="{22FFB6AE-E1BF-994E-8E90-6BA7B36DE5DD}" type="slidenum">
              <a:rPr lang="en-US" smtClean="0"/>
              <a:t>3</a:t>
            </a:fld>
            <a:endParaRPr lang="en-US"/>
          </a:p>
        </p:txBody>
      </p:sp>
      <p:sp>
        <p:nvSpPr>
          <p:cNvPr id="5" name="Content Placeholder 2"/>
          <p:cNvSpPr txBox="1">
            <a:spLocks/>
          </p:cNvSpPr>
          <p:nvPr/>
        </p:nvSpPr>
        <p:spPr>
          <a:xfrm>
            <a:off x="381000" y="1362872"/>
            <a:ext cx="8382000" cy="4059383"/>
          </a:xfrm>
          <a:prstGeom prst="rect">
            <a:avLst/>
          </a:prstGeom>
        </p:spPr>
        <p:txBody>
          <a:bodyPr vert="horz" lIns="91440" tIns="45720" rIns="91440" bIns="45720" rtlCol="0">
            <a:noAutofit/>
          </a:bodyPr>
          <a:lstStyle>
            <a:lvl1pPr marL="342900" indent="-342900" algn="l" defTabSz="457200" rtl="0" eaLnBrk="1" latinLnBrk="0" hangingPunct="1">
              <a:lnSpc>
                <a:spcPct val="110000"/>
              </a:lnSpc>
              <a:spcBef>
                <a:spcPts val="1000"/>
              </a:spcBef>
              <a:spcAft>
                <a:spcPts val="400"/>
              </a:spcAft>
              <a:buClr>
                <a:schemeClr val="accent5"/>
              </a:buClr>
              <a:buFont typeface="Arial"/>
              <a:buChar char="•"/>
              <a:defRPr sz="2000" kern="1200">
                <a:solidFill>
                  <a:schemeClr val="tx2"/>
                </a:solidFill>
                <a:latin typeface="+mn-lt"/>
                <a:ea typeface="+mn-ea"/>
                <a:cs typeface="+mn-cs"/>
              </a:defRPr>
            </a:lvl1pPr>
            <a:lvl2pPr marL="742950" indent="-285750" algn="l" defTabSz="457200" rtl="0" eaLnBrk="1" latinLnBrk="0" hangingPunct="1">
              <a:lnSpc>
                <a:spcPct val="110000"/>
              </a:lnSpc>
              <a:spcBef>
                <a:spcPts val="1000"/>
              </a:spcBef>
              <a:spcAft>
                <a:spcPts val="400"/>
              </a:spcAft>
              <a:buClr>
                <a:schemeClr val="accent1"/>
              </a:buClr>
              <a:buFont typeface="Lucida Grande"/>
              <a:buChar char="»"/>
              <a:defRPr sz="1800" kern="1200">
                <a:solidFill>
                  <a:schemeClr val="tx1"/>
                </a:solidFill>
                <a:latin typeface="+mn-lt"/>
                <a:ea typeface="+mn-ea"/>
                <a:cs typeface="+mn-cs"/>
              </a:defRPr>
            </a:lvl2pPr>
            <a:lvl3pPr marL="1143000" indent="-228600" algn="l" defTabSz="457200" rtl="0" eaLnBrk="1" latinLnBrk="0" hangingPunct="1">
              <a:lnSpc>
                <a:spcPct val="110000"/>
              </a:lnSpc>
              <a:spcBef>
                <a:spcPts val="1000"/>
              </a:spcBef>
              <a:spcAft>
                <a:spcPts val="400"/>
              </a:spcAft>
              <a:buClr>
                <a:schemeClr val="accent2"/>
              </a:buClr>
              <a:buFont typeface="Lucida Grande"/>
              <a:buChar char="–"/>
              <a:defRPr sz="1500" kern="1200">
                <a:solidFill>
                  <a:schemeClr val="tx1"/>
                </a:solidFill>
                <a:latin typeface="+mn-lt"/>
                <a:ea typeface="+mn-ea"/>
                <a:cs typeface="+mn-cs"/>
              </a:defRPr>
            </a:lvl3pPr>
            <a:lvl4pPr marL="1600200" indent="-228600" algn="l" defTabSz="457200" rtl="0" eaLnBrk="1" latinLnBrk="0" hangingPunct="1">
              <a:lnSpc>
                <a:spcPct val="110000"/>
              </a:lnSpc>
              <a:spcBef>
                <a:spcPts val="1000"/>
              </a:spcBef>
              <a:spcAft>
                <a:spcPts val="400"/>
              </a:spcAft>
              <a:buClr>
                <a:schemeClr val="accent2"/>
              </a:buClr>
              <a:buFont typeface="Arial"/>
              <a:buChar char="•"/>
              <a:defRPr sz="1500" kern="1200">
                <a:solidFill>
                  <a:schemeClr val="tx1"/>
                </a:solidFill>
                <a:latin typeface="+mn-lt"/>
                <a:ea typeface="+mn-ea"/>
                <a:cs typeface="+mn-cs"/>
              </a:defRPr>
            </a:lvl4pPr>
            <a:lvl5pPr marL="2057400" indent="-228600" algn="l" defTabSz="457200" rtl="0" eaLnBrk="1" latinLnBrk="0" hangingPunct="1">
              <a:lnSpc>
                <a:spcPct val="110000"/>
              </a:lnSpc>
              <a:spcBef>
                <a:spcPts val="1200"/>
              </a:spcBef>
              <a:spcAft>
                <a:spcPts val="0"/>
              </a:spcAft>
              <a:buClr>
                <a:schemeClr val="bg1">
                  <a:lumMod val="50000"/>
                </a:schemeClr>
              </a:buClr>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a:t>N</a:t>
            </a:r>
            <a:r>
              <a:rPr lang="en-US" sz="2800" dirty="0" smtClean="0"/>
              <a:t>early </a:t>
            </a:r>
            <a:r>
              <a:rPr lang="en-US" sz="2800" b="1" dirty="0"/>
              <a:t>all of the nation’s hospitals </a:t>
            </a:r>
            <a:r>
              <a:rPr lang="en-US" sz="2800" dirty="0"/>
              <a:t>have adopted certified electronic health records </a:t>
            </a:r>
            <a:endParaRPr lang="en-US" sz="2800" dirty="0" smtClean="0"/>
          </a:p>
          <a:p>
            <a:pPr>
              <a:buFont typeface="Arial" panose="020B0604020202020204" pitchFamily="34" charset="0"/>
              <a:buChar char="•"/>
            </a:pPr>
            <a:r>
              <a:rPr lang="en-US" sz="2800" dirty="0" smtClean="0"/>
              <a:t>Represents </a:t>
            </a:r>
            <a:r>
              <a:rPr lang="en-US" sz="2800" dirty="0"/>
              <a:t>a </a:t>
            </a:r>
            <a:r>
              <a:rPr lang="en-US" sz="2800" b="1" dirty="0"/>
              <a:t>nine-fold increase </a:t>
            </a:r>
            <a:r>
              <a:rPr lang="en-US" sz="2800" dirty="0"/>
              <a:t>since </a:t>
            </a:r>
            <a:r>
              <a:rPr lang="en-US" sz="2800" dirty="0" smtClean="0"/>
              <a:t>2008</a:t>
            </a:r>
          </a:p>
          <a:p>
            <a:pPr>
              <a:buFont typeface="Arial" panose="020B0604020202020204" pitchFamily="34" charset="0"/>
              <a:buChar char="•"/>
            </a:pPr>
            <a:r>
              <a:rPr lang="en-US" sz="2800" dirty="0"/>
              <a:t>O</a:t>
            </a:r>
            <a:r>
              <a:rPr lang="en-US" sz="2800" dirty="0" smtClean="0"/>
              <a:t>ver </a:t>
            </a:r>
            <a:r>
              <a:rPr lang="en-US" sz="2800" b="1" dirty="0"/>
              <a:t>85 percent of hospitals </a:t>
            </a:r>
            <a:r>
              <a:rPr lang="en-US" sz="2800" dirty="0"/>
              <a:t>sending key clinical information </a:t>
            </a:r>
            <a:r>
              <a:rPr lang="en-US" sz="2800" dirty="0" smtClean="0"/>
              <a:t>electronically</a:t>
            </a:r>
          </a:p>
          <a:p>
            <a:pPr>
              <a:buFont typeface="Arial" panose="020B0604020202020204" pitchFamily="34" charset="0"/>
              <a:buChar char="•"/>
            </a:pPr>
            <a:r>
              <a:rPr lang="en-US" sz="2800" dirty="0" smtClean="0"/>
              <a:t>Visit </a:t>
            </a:r>
            <a:r>
              <a:rPr lang="en-US" sz="2800" b="1" dirty="0" smtClean="0"/>
              <a:t>HealthIT.gov</a:t>
            </a:r>
            <a:r>
              <a:rPr lang="en-US" sz="2800" dirty="0" smtClean="0"/>
              <a:t> to learn more!</a:t>
            </a:r>
            <a:endParaRPr lang="en-US" sz="2800" dirty="0"/>
          </a:p>
        </p:txBody>
      </p:sp>
    </p:spTree>
    <p:extLst>
      <p:ext uri="{BB962C8B-B14F-4D97-AF65-F5344CB8AC3E}">
        <p14:creationId xmlns:p14="http://schemas.microsoft.com/office/powerpoint/2010/main" val="2363017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289" y="71323"/>
            <a:ext cx="8691422" cy="780632"/>
          </a:xfrm>
        </p:spPr>
        <p:txBody>
          <a:bodyPr vert="horz" lIns="91440" tIns="45720" rIns="91440" bIns="45720" rtlCol="0" anchor="ctr">
            <a:noAutofit/>
          </a:bodyPr>
          <a:lstStyle/>
          <a:p>
            <a:r>
              <a:rPr lang="en-US" sz="2800" b="1" dirty="0"/>
              <a:t>Interoperability is Foundational to Our </a:t>
            </a:r>
            <a:r>
              <a:rPr lang="en-US" sz="2800" b="1" dirty="0" smtClean="0"/>
              <a:t>National Priorities</a:t>
            </a:r>
            <a:endParaRPr lang="en-US" sz="2800" b="1" dirty="0"/>
          </a:p>
        </p:txBody>
      </p:sp>
      <p:sp>
        <p:nvSpPr>
          <p:cNvPr id="3" name="Content Placeholder 2"/>
          <p:cNvSpPr>
            <a:spLocks noGrp="1"/>
          </p:cNvSpPr>
          <p:nvPr>
            <p:ph idx="1"/>
          </p:nvPr>
        </p:nvSpPr>
        <p:spPr>
          <a:xfrm>
            <a:off x="381000" y="1465545"/>
            <a:ext cx="8382000" cy="4722022"/>
          </a:xfrm>
        </p:spPr>
        <p:txBody>
          <a:bodyPr>
            <a:noAutofit/>
          </a:bodyPr>
          <a:lstStyle/>
          <a:p>
            <a:r>
              <a:rPr lang="en-US" sz="2400" b="1" dirty="0" smtClean="0"/>
              <a:t>Precision </a:t>
            </a:r>
            <a:r>
              <a:rPr lang="en-US" sz="2400" b="1" dirty="0"/>
              <a:t>Medicine </a:t>
            </a:r>
            <a:r>
              <a:rPr lang="en-US" sz="2400" b="1" dirty="0" smtClean="0"/>
              <a:t>Initiative</a:t>
            </a:r>
            <a:endParaRPr lang="en-US" sz="2400" dirty="0"/>
          </a:p>
          <a:p>
            <a:r>
              <a:rPr lang="en-US" sz="2400" b="1" dirty="0"/>
              <a:t>Delivery System Reform </a:t>
            </a:r>
            <a:endParaRPr lang="en-US" sz="2400" b="1" dirty="0" smtClean="0"/>
          </a:p>
          <a:p>
            <a:r>
              <a:rPr lang="en-US" sz="2400" b="1" dirty="0" smtClean="0"/>
              <a:t>Cancer Moonshot</a:t>
            </a:r>
            <a:endParaRPr lang="en-US" sz="2400" dirty="0" smtClean="0"/>
          </a:p>
          <a:p>
            <a:r>
              <a:rPr lang="en-US" sz="2400" b="1" dirty="0" smtClean="0"/>
              <a:t>Fighting the Opioid Crisis</a:t>
            </a:r>
            <a:endParaRPr lang="en-US" sz="2400" dirty="0"/>
          </a:p>
          <a:p>
            <a:r>
              <a:rPr lang="en-US" sz="2400" b="1" dirty="0" smtClean="0"/>
              <a:t>Enhancing Public Health</a:t>
            </a:r>
            <a:endParaRPr lang="en-US" sz="2400" dirty="0"/>
          </a:p>
          <a:p>
            <a:r>
              <a:rPr lang="en-US" sz="2400" b="1" dirty="0" smtClean="0"/>
              <a:t>Research </a:t>
            </a:r>
            <a:r>
              <a:rPr lang="en-US" sz="2400" b="1" dirty="0"/>
              <a:t>and </a:t>
            </a:r>
            <a:r>
              <a:rPr lang="en-US" sz="2400" b="1" dirty="0" smtClean="0"/>
              <a:t>Innovation</a:t>
            </a:r>
            <a:endParaRPr lang="en-US" sz="2400" dirty="0"/>
          </a:p>
          <a:p>
            <a:endParaRPr lang="en-US" sz="2400" dirty="0" smtClean="0"/>
          </a:p>
          <a:p>
            <a:pPr marL="0" indent="0">
              <a:buNone/>
            </a:pPr>
            <a:endParaRPr lang="en-US" sz="2400" dirty="0"/>
          </a:p>
        </p:txBody>
      </p:sp>
      <p:sp>
        <p:nvSpPr>
          <p:cNvPr id="4" name="Slide Number Placeholder 3"/>
          <p:cNvSpPr>
            <a:spLocks noGrp="1"/>
          </p:cNvSpPr>
          <p:nvPr>
            <p:ph type="sldNum" sz="quarter" idx="12"/>
          </p:nvPr>
        </p:nvSpPr>
        <p:spPr/>
        <p:txBody>
          <a:bodyPr/>
          <a:lstStyle/>
          <a:p>
            <a:fld id="{22FFB6AE-E1BF-994E-8E90-6BA7B36DE5DD}" type="slidenum">
              <a:rPr lang="en-US" smtClean="0"/>
              <a:pPr/>
              <a:t>4</a:t>
            </a:fld>
            <a:endParaRPr lang="en-US"/>
          </a:p>
        </p:txBody>
      </p:sp>
    </p:spTree>
    <p:extLst>
      <p:ext uri="{BB962C8B-B14F-4D97-AF65-F5344CB8AC3E}">
        <p14:creationId xmlns:p14="http://schemas.microsoft.com/office/powerpoint/2010/main" val="3606061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Interoperability Improves Patient Care</a:t>
            </a:r>
            <a:endParaRPr lang="en-US" sz="2800" b="1" dirty="0"/>
          </a:p>
        </p:txBody>
      </p:sp>
      <p:sp>
        <p:nvSpPr>
          <p:cNvPr id="4" name="Slide Number Placeholder 3"/>
          <p:cNvSpPr>
            <a:spLocks noGrp="1"/>
          </p:cNvSpPr>
          <p:nvPr>
            <p:ph type="sldNum" sz="quarter" idx="12"/>
          </p:nvPr>
        </p:nvSpPr>
        <p:spPr/>
        <p:txBody>
          <a:bodyPr/>
          <a:lstStyle/>
          <a:p>
            <a:fld id="{22FFB6AE-E1BF-994E-8E90-6BA7B36DE5DD}" type="slidenum">
              <a:rPr lang="en-US" smtClean="0"/>
              <a:t>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0748" y="4391731"/>
            <a:ext cx="4857783" cy="19796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191202"/>
            <a:ext cx="3941292" cy="2622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7333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73974"/>
            <a:ext cx="8382000" cy="780632"/>
          </a:xfrm>
        </p:spPr>
        <p:txBody>
          <a:bodyPr vert="horz" lIns="91440" tIns="45720" rIns="91440" bIns="45720" rtlCol="0" anchor="ctr">
            <a:noAutofit/>
          </a:bodyPr>
          <a:lstStyle/>
          <a:p>
            <a:r>
              <a:rPr lang="en-US" sz="2800" b="1" dirty="0"/>
              <a:t>Drivers of Success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b="1" dirty="0" smtClean="0"/>
              <a:t>Common </a:t>
            </a:r>
            <a:r>
              <a:rPr lang="en-US" sz="2400" b="1" dirty="0"/>
              <a:t>Standards: </a:t>
            </a:r>
            <a:r>
              <a:rPr lang="en-US" sz="2400" dirty="0"/>
              <a:t>Health IT products throughout the market use ONC’s list of federally </a:t>
            </a:r>
            <a:r>
              <a:rPr lang="en-US" sz="2400" dirty="0" smtClean="0"/>
              <a:t>recognized, national </a:t>
            </a:r>
            <a:r>
              <a:rPr lang="en-US" sz="2400" dirty="0"/>
              <a:t>standards so that </a:t>
            </a:r>
            <a:r>
              <a:rPr lang="en-US" sz="2400" dirty="0" smtClean="0"/>
              <a:t>systems speak </a:t>
            </a:r>
            <a:r>
              <a:rPr lang="en-US" sz="2400" dirty="0"/>
              <a:t>the same language. </a:t>
            </a:r>
            <a:endParaRPr lang="en-US" sz="2400" dirty="0" smtClean="0"/>
          </a:p>
          <a:p>
            <a:pPr>
              <a:buFont typeface="Arial" panose="020B0604020202020204" pitchFamily="34" charset="0"/>
              <a:buChar char="•"/>
            </a:pPr>
            <a:r>
              <a:rPr lang="en-US" sz="2400" b="1" dirty="0"/>
              <a:t>Culture Change Around Access to </a:t>
            </a:r>
            <a:r>
              <a:rPr lang="en-US" sz="2400" b="1" dirty="0" smtClean="0"/>
              <a:t>Information: </a:t>
            </a:r>
            <a:r>
              <a:rPr lang="en-US" sz="2400" dirty="0" smtClean="0"/>
              <a:t>Individuals </a:t>
            </a:r>
            <a:r>
              <a:rPr lang="en-US" sz="2400" dirty="0"/>
              <a:t>and clinicians ask </a:t>
            </a:r>
            <a:r>
              <a:rPr lang="en-US" sz="2400" dirty="0" smtClean="0"/>
              <a:t>for - and receive - electronic </a:t>
            </a:r>
            <a:r>
              <a:rPr lang="en-US" sz="2400" dirty="0"/>
              <a:t>health information as a matter of </a:t>
            </a:r>
            <a:r>
              <a:rPr lang="en-US" sz="2400" dirty="0" smtClean="0"/>
              <a:t>course. </a:t>
            </a:r>
          </a:p>
          <a:p>
            <a:pPr lvl="0">
              <a:buFont typeface="Arial" panose="020B0604020202020204" pitchFamily="34" charset="0"/>
              <a:buChar char="•"/>
            </a:pPr>
            <a:r>
              <a:rPr lang="en-US" sz="2400" b="1" dirty="0"/>
              <a:t>Business Case for </a:t>
            </a:r>
            <a:r>
              <a:rPr lang="en-US" sz="2400" b="1" dirty="0" smtClean="0"/>
              <a:t>Interoperability: </a:t>
            </a:r>
            <a:r>
              <a:rPr lang="en-US" sz="2400" dirty="0" smtClean="0"/>
              <a:t>The health system demands </a:t>
            </a:r>
            <a:r>
              <a:rPr lang="en-US" sz="2400" dirty="0"/>
              <a:t>interoperability because it is vital </a:t>
            </a:r>
            <a:r>
              <a:rPr lang="en-US" sz="2400" dirty="0" smtClean="0"/>
              <a:t>for success under new payment models. </a:t>
            </a:r>
            <a:endParaRPr lang="en-US" sz="24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b="1" dirty="0"/>
          </a:p>
        </p:txBody>
      </p:sp>
      <p:sp>
        <p:nvSpPr>
          <p:cNvPr id="4" name="Slide Number Placeholder 3"/>
          <p:cNvSpPr>
            <a:spLocks noGrp="1"/>
          </p:cNvSpPr>
          <p:nvPr>
            <p:ph type="sldNum" sz="quarter" idx="12"/>
          </p:nvPr>
        </p:nvSpPr>
        <p:spPr/>
        <p:txBody>
          <a:bodyPr/>
          <a:lstStyle/>
          <a:p>
            <a:fld id="{22FFB6AE-E1BF-994E-8E90-6BA7B36DE5DD}" type="slidenum">
              <a:rPr lang="en-US" smtClean="0"/>
              <a:t>6</a:t>
            </a:fld>
            <a:endParaRPr lang="en-US"/>
          </a:p>
        </p:txBody>
      </p:sp>
    </p:spTree>
    <p:extLst>
      <p:ext uri="{BB962C8B-B14F-4D97-AF65-F5344CB8AC3E}">
        <p14:creationId xmlns:p14="http://schemas.microsoft.com/office/powerpoint/2010/main" val="187518475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FFB6AE-E1BF-994E-8E90-6BA7B36DE5DD}" type="slidenum">
              <a:rPr lang="en-US" smtClean="0"/>
              <a:pPr/>
              <a:t>7</a:t>
            </a:fld>
            <a:endParaRPr lang="en-US"/>
          </a:p>
        </p:txBody>
      </p:sp>
      <p:sp>
        <p:nvSpPr>
          <p:cNvPr id="5" name="Title 1"/>
          <p:cNvSpPr>
            <a:spLocks noGrp="1"/>
          </p:cNvSpPr>
          <p:nvPr>
            <p:ph type="title"/>
          </p:nvPr>
        </p:nvSpPr>
        <p:spPr>
          <a:xfrm>
            <a:off x="381000" y="73974"/>
            <a:ext cx="8382000" cy="780632"/>
          </a:xfrm>
        </p:spPr>
        <p:txBody>
          <a:bodyPr vert="horz" lIns="91440" tIns="45720" rIns="91440" bIns="45720" rtlCol="0" anchor="ctr">
            <a:noAutofit/>
          </a:bodyPr>
          <a:lstStyle/>
          <a:p>
            <a:r>
              <a:rPr lang="en-US" sz="2800" b="1" dirty="0"/>
              <a:t>Federal Health IT Goals</a:t>
            </a:r>
          </a:p>
        </p:txBody>
      </p:sp>
      <p:pic>
        <p:nvPicPr>
          <p:cNvPr id="10" name="Picture 9" descr="C:\Users\matthew.swain\AppData\Local\Microsoft\Windows\Temporary Internet Files\Content.Outlook\9IPHL7QO\StratPlanGraphic-082815.png"/>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41512" b="98655" l="8041" r="90000"/>
                    </a14:imgEffect>
                  </a14:imgLayer>
                </a14:imgProps>
              </a:ext>
              <a:ext uri="{28A0092B-C50C-407E-A947-70E740481C1C}">
                <a14:useLocalDpi xmlns:a14="http://schemas.microsoft.com/office/drawing/2010/main" val="0"/>
              </a:ext>
            </a:extLst>
          </a:blip>
          <a:srcRect t="41470"/>
          <a:stretch/>
        </p:blipFill>
        <p:spPr bwMode="auto">
          <a:xfrm>
            <a:off x="1569123" y="1060254"/>
            <a:ext cx="6009845" cy="5120640"/>
          </a:xfrm>
          <a:prstGeom prst="rect">
            <a:avLst/>
          </a:prstGeom>
          <a:noFill/>
          <a:ln>
            <a:noFill/>
          </a:ln>
        </p:spPr>
      </p:pic>
    </p:spTree>
    <p:extLst>
      <p:ext uri="{BB962C8B-B14F-4D97-AF65-F5344CB8AC3E}">
        <p14:creationId xmlns:p14="http://schemas.microsoft.com/office/powerpoint/2010/main" val="2726993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2524793" y="5555089"/>
            <a:ext cx="1827370" cy="928850"/>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2524419" y="5560609"/>
            <a:ext cx="1827744" cy="923330"/>
          </a:xfrm>
          <a:prstGeom prst="rect">
            <a:avLst/>
          </a:prstGeom>
          <a:noFill/>
        </p:spPr>
        <p:txBody>
          <a:bodyPr wrap="none" rtlCol="0">
            <a:spAutoFit/>
          </a:bodyPr>
          <a:lstStyle/>
          <a:p>
            <a:pPr marL="114300" indent="-114300">
              <a:buFont typeface="Arial" panose="020B0604020202020204" pitchFamily="34" charset="0"/>
              <a:buChar char="•"/>
            </a:pPr>
            <a:r>
              <a:rPr lang="en-US" sz="900" dirty="0" smtClean="0"/>
              <a:t>Hospital</a:t>
            </a:r>
          </a:p>
          <a:p>
            <a:pPr marL="114300" indent="-114300">
              <a:buFont typeface="Arial" panose="020B0604020202020204" pitchFamily="34" charset="0"/>
              <a:buChar char="•"/>
            </a:pPr>
            <a:r>
              <a:rPr lang="en-US" sz="900" dirty="0" smtClean="0"/>
              <a:t>Academic Med Center</a:t>
            </a:r>
          </a:p>
          <a:p>
            <a:pPr marL="114300" indent="-114300">
              <a:buFont typeface="Arial" panose="020B0604020202020204" pitchFamily="34" charset="0"/>
              <a:buChar char="•"/>
            </a:pPr>
            <a:r>
              <a:rPr lang="en-US" sz="900" dirty="0" smtClean="0"/>
              <a:t>Small Practice</a:t>
            </a:r>
          </a:p>
          <a:p>
            <a:pPr marL="114300" indent="-114300">
              <a:buFont typeface="Arial" panose="020B0604020202020204" pitchFamily="34" charset="0"/>
              <a:buChar char="•"/>
            </a:pPr>
            <a:r>
              <a:rPr lang="en-US" sz="900" dirty="0" smtClean="0"/>
              <a:t>Veterans Affairs </a:t>
            </a:r>
          </a:p>
          <a:p>
            <a:pPr marL="114300" indent="-114300">
              <a:buFont typeface="Arial" panose="020B0604020202020204" pitchFamily="34" charset="0"/>
              <a:buChar char="•"/>
            </a:pPr>
            <a:r>
              <a:rPr lang="en-US" sz="900" dirty="0" smtClean="0"/>
              <a:t>Behavioral Health</a:t>
            </a:r>
          </a:p>
          <a:p>
            <a:pPr marL="114300" indent="-114300">
              <a:buFont typeface="Arial" panose="020B0604020202020204" pitchFamily="34" charset="0"/>
              <a:buChar char="•"/>
            </a:pPr>
            <a:r>
              <a:rPr lang="en-US" sz="900" dirty="0" smtClean="0"/>
              <a:t>Long-term services and supports</a:t>
            </a:r>
            <a:endParaRPr lang="en-US" sz="900" dirty="0"/>
          </a:p>
        </p:txBody>
      </p:sp>
      <p:pic>
        <p:nvPicPr>
          <p:cNvPr id="26" name="Picture 25" descr="Draft-PMI-EOP-slides-v4_for-OPAC-img.png"/>
          <p:cNvPicPr>
            <a:picLocks noChangeAspect="1"/>
          </p:cNvPicPr>
          <p:nvPr/>
        </p:nvPicPr>
        <p:blipFill>
          <a:blip r:embed="rId3"/>
          <a:stretch>
            <a:fillRect/>
          </a:stretch>
        </p:blipFill>
        <p:spPr>
          <a:xfrm>
            <a:off x="828552" y="1007753"/>
            <a:ext cx="6592100" cy="5293456"/>
          </a:xfrm>
          <a:prstGeom prst="rect">
            <a:avLst/>
          </a:prstGeom>
        </p:spPr>
      </p:pic>
      <p:sp>
        <p:nvSpPr>
          <p:cNvPr id="33" name="Rounded Rectangle 32"/>
          <p:cNvSpPr/>
          <p:nvPr/>
        </p:nvSpPr>
        <p:spPr>
          <a:xfrm>
            <a:off x="5141605" y="1575376"/>
            <a:ext cx="1091671" cy="655384"/>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p:nvPr/>
        </p:nvSpPr>
        <p:spPr>
          <a:xfrm>
            <a:off x="5636560" y="5560609"/>
            <a:ext cx="1495242" cy="655384"/>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p:nvPr/>
        </p:nvSpPr>
        <p:spPr>
          <a:xfrm>
            <a:off x="975233" y="5555089"/>
            <a:ext cx="1495242" cy="660904"/>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6967729" y="1084083"/>
            <a:ext cx="2037304" cy="2620652"/>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786" y="127218"/>
            <a:ext cx="9006214" cy="609600"/>
          </a:xfrm>
        </p:spPr>
        <p:txBody>
          <a:bodyPr vert="horz" lIns="91440" tIns="45720" rIns="91440" bIns="45720" rtlCol="0" anchor="ctr">
            <a:noAutofit/>
          </a:bodyPr>
          <a:lstStyle/>
          <a:p>
            <a:r>
              <a:rPr lang="en-US" sz="2800" b="1" dirty="0"/>
              <a:t>Vision for Learning Health Data Ecosystem</a:t>
            </a:r>
          </a:p>
        </p:txBody>
      </p:sp>
      <p:sp>
        <p:nvSpPr>
          <p:cNvPr id="5" name="Rectangle 4"/>
          <p:cNvSpPr/>
          <p:nvPr/>
        </p:nvSpPr>
        <p:spPr>
          <a:xfrm>
            <a:off x="1984761" y="1271218"/>
            <a:ext cx="1313021" cy="276999"/>
          </a:xfrm>
          <a:prstGeom prst="rect">
            <a:avLst/>
          </a:prstGeom>
        </p:spPr>
        <p:txBody>
          <a:bodyPr wrap="square">
            <a:spAutoFit/>
          </a:bodyPr>
          <a:lstStyle/>
          <a:p>
            <a:pPr algn="ctr"/>
            <a:r>
              <a:rPr lang="en-US" sz="1200" b="1" dirty="0">
                <a:solidFill>
                  <a:schemeClr val="tx1"/>
                </a:solidFill>
              </a:rPr>
              <a:t>Bench Research</a:t>
            </a:r>
          </a:p>
        </p:txBody>
      </p:sp>
      <p:sp>
        <p:nvSpPr>
          <p:cNvPr id="44" name="Rectangle 43"/>
          <p:cNvSpPr/>
          <p:nvPr/>
        </p:nvSpPr>
        <p:spPr>
          <a:xfrm>
            <a:off x="1463941" y="3807788"/>
            <a:ext cx="1828800" cy="276999"/>
          </a:xfrm>
          <a:prstGeom prst="rect">
            <a:avLst/>
          </a:prstGeom>
        </p:spPr>
        <p:txBody>
          <a:bodyPr wrap="square">
            <a:spAutoFit/>
          </a:bodyPr>
          <a:lstStyle/>
          <a:p>
            <a:pPr algn="ctr"/>
            <a:r>
              <a:rPr lang="en-US" sz="1200" b="1" dirty="0">
                <a:solidFill>
                  <a:schemeClr val="tx1"/>
                </a:solidFill>
              </a:rPr>
              <a:t>Provider EHRs</a:t>
            </a:r>
          </a:p>
        </p:txBody>
      </p:sp>
      <p:sp>
        <p:nvSpPr>
          <p:cNvPr id="47" name="Rectangle 46"/>
          <p:cNvSpPr/>
          <p:nvPr/>
        </p:nvSpPr>
        <p:spPr>
          <a:xfrm>
            <a:off x="5737144" y="3803978"/>
            <a:ext cx="1345240" cy="276999"/>
          </a:xfrm>
          <a:prstGeom prst="rect">
            <a:avLst/>
          </a:prstGeom>
        </p:spPr>
        <p:txBody>
          <a:bodyPr wrap="square">
            <a:spAutoFit/>
          </a:bodyPr>
          <a:lstStyle/>
          <a:p>
            <a:pPr algn="ctr"/>
            <a:r>
              <a:rPr lang="en-US" sz="1200" b="1" dirty="0">
                <a:solidFill>
                  <a:schemeClr val="tx1"/>
                </a:solidFill>
              </a:rPr>
              <a:t>Consumer App</a:t>
            </a:r>
          </a:p>
        </p:txBody>
      </p:sp>
      <p:sp>
        <p:nvSpPr>
          <p:cNvPr id="12" name="Rectangle 11"/>
          <p:cNvSpPr/>
          <p:nvPr/>
        </p:nvSpPr>
        <p:spPr>
          <a:xfrm>
            <a:off x="2899255" y="940126"/>
            <a:ext cx="3057407" cy="307777"/>
          </a:xfrm>
          <a:prstGeom prst="rect">
            <a:avLst/>
          </a:prstGeom>
        </p:spPr>
        <p:txBody>
          <a:bodyPr wrap="square">
            <a:spAutoFit/>
          </a:bodyPr>
          <a:lstStyle/>
          <a:p>
            <a:pPr algn="ctr"/>
            <a:r>
              <a:rPr lang="en-US" sz="1400" b="1" dirty="0"/>
              <a:t>Research and Public </a:t>
            </a:r>
            <a:r>
              <a:rPr lang="en-US" sz="1400" b="1" dirty="0" smtClean="0"/>
              <a:t>Health Databases</a:t>
            </a:r>
            <a:endParaRPr lang="en-US" sz="1400" b="1" dirty="0"/>
          </a:p>
        </p:txBody>
      </p:sp>
      <p:graphicFrame>
        <p:nvGraphicFramePr>
          <p:cNvPr id="73" name="Table 72"/>
          <p:cNvGraphicFramePr>
            <a:graphicFrameLocks noGrp="1"/>
          </p:cNvGraphicFramePr>
          <p:nvPr>
            <p:extLst>
              <p:ext uri="{D42A27DB-BD31-4B8C-83A1-F6EECF244321}">
                <p14:modId xmlns:p14="http://schemas.microsoft.com/office/powerpoint/2010/main" val="827723306"/>
              </p:ext>
            </p:extLst>
          </p:nvPr>
        </p:nvGraphicFramePr>
        <p:xfrm>
          <a:off x="1029177" y="5679626"/>
          <a:ext cx="1319976" cy="508086"/>
        </p:xfrm>
        <a:graphic>
          <a:graphicData uri="http://schemas.openxmlformats.org/drawingml/2006/table">
            <a:tbl>
              <a:tblPr firstRow="1" bandRow="1">
                <a:effectLst/>
                <a:tableStyleId>{3B4B98B0-60AC-42C2-AFA5-B58CD77FA1E5}</a:tableStyleId>
              </a:tblPr>
              <a:tblGrid>
                <a:gridCol w="812982"/>
                <a:gridCol w="506994"/>
              </a:tblGrid>
              <a:tr h="508086">
                <a:tc>
                  <a:txBody>
                    <a:bodyPr/>
                    <a:lstStyle/>
                    <a:p>
                      <a:pPr algn="ctr">
                        <a:spcAft>
                          <a:spcPts val="300"/>
                        </a:spcAft>
                      </a:pPr>
                      <a:r>
                        <a:rPr lang="en-US" sz="900" dirty="0" smtClean="0">
                          <a:solidFill>
                            <a:schemeClr val="bg1"/>
                          </a:solidFill>
                        </a:rPr>
                        <a:t>Diagnosis</a:t>
                      </a:r>
                    </a:p>
                    <a:p>
                      <a:pPr algn="ctr">
                        <a:spcAft>
                          <a:spcPts val="300"/>
                        </a:spcAft>
                      </a:pPr>
                      <a:r>
                        <a:rPr lang="en-US" sz="900" dirty="0" smtClean="0">
                          <a:solidFill>
                            <a:schemeClr val="bg1"/>
                          </a:solidFill>
                        </a:rPr>
                        <a:t>Prescriptions</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300"/>
                        </a:spcAft>
                      </a:pPr>
                      <a:r>
                        <a:rPr lang="en-US" sz="900" dirty="0" smtClean="0">
                          <a:solidFill>
                            <a:schemeClr val="bg1"/>
                          </a:solidFill>
                        </a:rPr>
                        <a:t>X-Rays</a:t>
                      </a:r>
                    </a:p>
                    <a:p>
                      <a:pPr marL="0" marR="0" indent="0" algn="ctr" defTabSz="914400" rtl="0" eaLnBrk="1" fontAlgn="auto" latinLnBrk="0" hangingPunct="1">
                        <a:lnSpc>
                          <a:spcPct val="100000"/>
                        </a:lnSpc>
                        <a:spcBef>
                          <a:spcPts val="0"/>
                        </a:spcBef>
                        <a:spcAft>
                          <a:spcPts val="300"/>
                        </a:spcAft>
                        <a:buClrTx/>
                        <a:buSzTx/>
                        <a:buFontTx/>
                        <a:buNone/>
                        <a:tabLst/>
                        <a:defRPr/>
                      </a:pPr>
                      <a:r>
                        <a:rPr lang="en-US" sz="900" dirty="0" smtClean="0">
                          <a:solidFill>
                            <a:schemeClr val="bg1"/>
                          </a:solidFill>
                        </a:rPr>
                        <a:t>Labs</a:t>
                      </a:r>
                    </a:p>
                  </a:txBody>
                  <a:tcPr>
                    <a:lnL>
                      <a:noFill/>
                    </a:lnL>
                    <a:lnR>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75" name="Table 74"/>
          <p:cNvGraphicFramePr>
            <a:graphicFrameLocks noGrp="1"/>
          </p:cNvGraphicFramePr>
          <p:nvPr>
            <p:extLst>
              <p:ext uri="{D42A27DB-BD31-4B8C-83A1-F6EECF244321}">
                <p14:modId xmlns:p14="http://schemas.microsoft.com/office/powerpoint/2010/main" val="148950560"/>
              </p:ext>
            </p:extLst>
          </p:nvPr>
        </p:nvGraphicFramePr>
        <p:xfrm>
          <a:off x="5425489" y="5662794"/>
          <a:ext cx="2142610" cy="441960"/>
        </p:xfrm>
        <a:graphic>
          <a:graphicData uri="http://schemas.openxmlformats.org/drawingml/2006/table">
            <a:tbl>
              <a:tblPr firstRow="1" bandRow="1">
                <a:tableStyleId>{3B4B98B0-60AC-42C2-AFA5-B58CD77FA1E5}</a:tableStyleId>
              </a:tblPr>
              <a:tblGrid>
                <a:gridCol w="1934330"/>
                <a:gridCol w="208280"/>
              </a:tblGrid>
              <a:tr h="207396">
                <a:tc>
                  <a:txBody>
                    <a:bodyPr/>
                    <a:lstStyle/>
                    <a:p>
                      <a:pPr marL="0" marR="0" indent="0" algn="ctr" defTabSz="457200" rtl="0" eaLnBrk="1" fontAlgn="auto" latinLnBrk="0" hangingPunct="1">
                        <a:lnSpc>
                          <a:spcPct val="100000"/>
                        </a:lnSpc>
                        <a:spcBef>
                          <a:spcPts val="0"/>
                        </a:spcBef>
                        <a:spcAft>
                          <a:spcPts val="600"/>
                        </a:spcAft>
                        <a:buClrTx/>
                        <a:buSzTx/>
                        <a:buFontTx/>
                        <a:buNone/>
                        <a:tabLst/>
                        <a:defRPr/>
                      </a:pPr>
                      <a:r>
                        <a:rPr lang="en-US" sz="900" dirty="0" smtClean="0">
                          <a:solidFill>
                            <a:schemeClr val="bg1"/>
                          </a:solidFill>
                        </a:rPr>
                        <a:t>Patient Reported Data</a:t>
                      </a:r>
                    </a:p>
                    <a:p>
                      <a:pPr marL="0" marR="0" indent="0" algn="ctr" defTabSz="457200" rtl="0" eaLnBrk="1" fontAlgn="auto" latinLnBrk="0" hangingPunct="1">
                        <a:lnSpc>
                          <a:spcPct val="100000"/>
                        </a:lnSpc>
                        <a:spcBef>
                          <a:spcPts val="0"/>
                        </a:spcBef>
                        <a:spcAft>
                          <a:spcPts val="0"/>
                        </a:spcAft>
                        <a:buClrTx/>
                        <a:buSzTx/>
                        <a:buFontTx/>
                        <a:buNone/>
                        <a:tabLst/>
                        <a:defRPr/>
                      </a:pPr>
                      <a:r>
                        <a:rPr lang="en-US" sz="900" dirty="0" smtClean="0">
                          <a:solidFill>
                            <a:schemeClr val="bg1"/>
                          </a:solidFill>
                        </a:rPr>
                        <a:t>Patient</a:t>
                      </a:r>
                      <a:r>
                        <a:rPr lang="en-US" sz="900" baseline="0" dirty="0" smtClean="0">
                          <a:solidFill>
                            <a:schemeClr val="bg1"/>
                          </a:solidFill>
                        </a:rPr>
                        <a:t> Consent </a:t>
                      </a:r>
                      <a:endParaRPr lang="en-US" sz="900" dirty="0" smtClean="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900" dirty="0" smtClean="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50" name="TextBox 49"/>
          <p:cNvSpPr txBox="1"/>
          <p:nvPr/>
        </p:nvSpPr>
        <p:spPr>
          <a:xfrm>
            <a:off x="5141605" y="1656895"/>
            <a:ext cx="1157689" cy="507831"/>
          </a:xfrm>
          <a:prstGeom prst="rect">
            <a:avLst/>
          </a:prstGeom>
          <a:noFill/>
        </p:spPr>
        <p:txBody>
          <a:bodyPr wrap="none" rtlCol="0">
            <a:spAutoFit/>
          </a:bodyPr>
          <a:lstStyle/>
          <a:p>
            <a:pPr marL="114300" indent="-114300">
              <a:buFont typeface="Arial" panose="020B0604020202020204" pitchFamily="34" charset="0"/>
              <a:buChar char="•"/>
            </a:pPr>
            <a:r>
              <a:rPr lang="en-US" sz="900" dirty="0" smtClean="0"/>
              <a:t>NIH/Grantees</a:t>
            </a:r>
            <a:endParaRPr lang="en-US" sz="900" dirty="0"/>
          </a:p>
          <a:p>
            <a:pPr marL="114300" indent="-114300">
              <a:buFont typeface="Arial" panose="020B0604020202020204" pitchFamily="34" charset="0"/>
              <a:buChar char="•"/>
            </a:pPr>
            <a:r>
              <a:rPr lang="en-US" sz="900" dirty="0" smtClean="0"/>
              <a:t>CDC/Public Health</a:t>
            </a:r>
          </a:p>
          <a:p>
            <a:pPr marL="114300" indent="-114300">
              <a:buFont typeface="Arial" panose="020B0604020202020204" pitchFamily="34" charset="0"/>
              <a:buChar char="•"/>
            </a:pPr>
            <a:r>
              <a:rPr lang="en-US" sz="900" dirty="0" smtClean="0"/>
              <a:t>FDA/Pharma </a:t>
            </a:r>
            <a:endParaRPr lang="en-US" sz="900" dirty="0"/>
          </a:p>
        </p:txBody>
      </p:sp>
      <p:sp>
        <p:nvSpPr>
          <p:cNvPr id="25" name="TextBox 24"/>
          <p:cNvSpPr txBox="1"/>
          <p:nvPr/>
        </p:nvSpPr>
        <p:spPr>
          <a:xfrm>
            <a:off x="7032679" y="1241806"/>
            <a:ext cx="1908345" cy="2454518"/>
          </a:xfrm>
          <a:prstGeom prst="rect">
            <a:avLst/>
          </a:prstGeom>
          <a:noFill/>
          <a:ln>
            <a:noFill/>
          </a:ln>
        </p:spPr>
        <p:txBody>
          <a:bodyPr wrap="square" rtlCol="0">
            <a:spAutoFit/>
          </a:bodyPr>
          <a:lstStyle/>
          <a:p>
            <a:pPr algn="ctr">
              <a:lnSpc>
                <a:spcPts val="1800"/>
              </a:lnSpc>
            </a:pPr>
            <a:r>
              <a:rPr lang="en-US" sz="2000" b="1" dirty="0" smtClean="0"/>
              <a:t>Backbone of Data Ecosystem</a:t>
            </a:r>
          </a:p>
          <a:p>
            <a:pPr algn="ctr"/>
            <a:endParaRPr lang="en-US" sz="800" b="1" dirty="0" smtClean="0"/>
          </a:p>
          <a:p>
            <a:pPr marL="173038" indent="-173038">
              <a:buClr>
                <a:schemeClr val="accent4"/>
              </a:buClr>
              <a:buFont typeface="Wingdings" pitchFamily="2" charset="2"/>
              <a:buChar char="§"/>
            </a:pPr>
            <a:r>
              <a:rPr lang="en-US" sz="1100" dirty="0" smtClean="0"/>
              <a:t>Data Access, Privacy, and Security </a:t>
            </a:r>
            <a:endParaRPr lang="en-US" sz="1100" dirty="0"/>
          </a:p>
          <a:p>
            <a:pPr marL="448056" lvl="1" indent="-173038">
              <a:buClr>
                <a:schemeClr val="accent4"/>
              </a:buClr>
              <a:buFont typeface="Wingdings" pitchFamily="2" charset="2"/>
              <a:buChar char="§"/>
            </a:pPr>
            <a:r>
              <a:rPr lang="en-US" sz="1100" dirty="0" smtClean="0"/>
              <a:t>API Framework</a:t>
            </a:r>
          </a:p>
          <a:p>
            <a:pPr marL="173038" indent="-173038">
              <a:buClr>
                <a:schemeClr val="accent4"/>
              </a:buClr>
              <a:buFont typeface="Wingdings" pitchFamily="2" charset="2"/>
              <a:buChar char="§"/>
            </a:pPr>
            <a:r>
              <a:rPr lang="en-US" sz="1100" dirty="0" smtClean="0"/>
              <a:t>Movement of Data </a:t>
            </a:r>
          </a:p>
          <a:p>
            <a:pPr marL="448056" lvl="1" indent="-173038">
              <a:buClr>
                <a:schemeClr val="accent4"/>
              </a:buClr>
              <a:buFont typeface="Wingdings" pitchFamily="2" charset="2"/>
              <a:buChar char="§"/>
            </a:pPr>
            <a:r>
              <a:rPr lang="en-US" sz="1100" dirty="0" smtClean="0"/>
              <a:t>Common Standards and Structure (e.g. FHIR)</a:t>
            </a:r>
            <a:endParaRPr lang="en-US" sz="1100" dirty="0"/>
          </a:p>
          <a:p>
            <a:pPr marL="448056" lvl="1" indent="-173038">
              <a:buClr>
                <a:schemeClr val="accent4"/>
              </a:buClr>
              <a:buFont typeface="Wingdings" pitchFamily="2" charset="2"/>
              <a:buChar char="§"/>
            </a:pPr>
            <a:r>
              <a:rPr lang="en-US" sz="1100" dirty="0" smtClean="0"/>
              <a:t>Common Terminology for Data Content</a:t>
            </a:r>
          </a:p>
          <a:p>
            <a:pPr marL="401638" indent="-117475">
              <a:lnSpc>
                <a:spcPct val="150000"/>
              </a:lnSpc>
              <a:buFont typeface="Arial" panose="020B0604020202020204" pitchFamily="34" charset="0"/>
              <a:buChar char="•"/>
            </a:pPr>
            <a:endParaRPr lang="en-US" sz="1100" dirty="0" smtClean="0"/>
          </a:p>
        </p:txBody>
      </p:sp>
    </p:spTree>
    <p:extLst>
      <p:ext uri="{BB962C8B-B14F-4D97-AF65-F5344CB8AC3E}">
        <p14:creationId xmlns:p14="http://schemas.microsoft.com/office/powerpoint/2010/main" val="2605801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a:lnSpc>
                <a:spcPct val="100000"/>
              </a:lnSpc>
            </a:pPr>
            <a:r>
              <a:rPr lang="en-US" dirty="0" smtClean="0"/>
              <a:t>Dr. </a:t>
            </a:r>
            <a:r>
              <a:rPr lang="en-US" dirty="0" err="1" smtClean="0"/>
              <a:t>Vindell</a:t>
            </a:r>
            <a:r>
              <a:rPr lang="en-US" dirty="0" smtClean="0"/>
              <a:t> Washington</a:t>
            </a:r>
          </a:p>
          <a:p>
            <a:pPr>
              <a:lnSpc>
                <a:spcPct val="100000"/>
              </a:lnSpc>
            </a:pPr>
            <a:r>
              <a:rPr lang="en-US" dirty="0" smtClean="0"/>
              <a:t>Principal Deputy National Coordinator</a:t>
            </a:r>
          </a:p>
          <a:p>
            <a:pPr>
              <a:lnSpc>
                <a:spcPct val="100000"/>
              </a:lnSpc>
            </a:pPr>
            <a:r>
              <a:rPr lang="en-US" dirty="0" smtClean="0"/>
              <a:t>Twitter: @</a:t>
            </a:r>
            <a:r>
              <a:rPr lang="en-US" dirty="0" err="1" smtClean="0"/>
              <a:t>vindellW</a:t>
            </a:r>
            <a:endParaRPr lang="en-US" dirty="0"/>
          </a:p>
        </p:txBody>
      </p:sp>
    </p:spTree>
    <p:extLst>
      <p:ext uri="{BB962C8B-B14F-4D97-AF65-F5344CB8AC3E}">
        <p14:creationId xmlns:p14="http://schemas.microsoft.com/office/powerpoint/2010/main" val="2446154600"/>
      </p:ext>
    </p:extLst>
  </p:cSld>
  <p:clrMapOvr>
    <a:masterClrMapping/>
  </p:clrMapOvr>
</p:sld>
</file>

<file path=ppt/theme/theme1.xml><?xml version="1.0" encoding="utf-8"?>
<a:theme xmlns:a="http://schemas.openxmlformats.org/drawingml/2006/main" name="Office Theme">
  <a:themeElements>
    <a:clrScheme name="ONC 1">
      <a:dk1>
        <a:srgbClr val="3C3C3B"/>
      </a:dk1>
      <a:lt1>
        <a:sysClr val="window" lastClr="FFFFFF"/>
      </a:lt1>
      <a:dk2>
        <a:srgbClr val="07538F"/>
      </a:dk2>
      <a:lt2>
        <a:srgbClr val="FFEBAF"/>
      </a:lt2>
      <a:accent1>
        <a:srgbClr val="056DB1"/>
      </a:accent1>
      <a:accent2>
        <a:srgbClr val="00A8E1"/>
      </a:accent2>
      <a:accent3>
        <a:srgbClr val="FFC425"/>
      </a:accent3>
      <a:accent4>
        <a:srgbClr val="EA9C1C"/>
      </a:accent4>
      <a:accent5>
        <a:srgbClr val="ED1C24"/>
      </a:accent5>
      <a:accent6>
        <a:srgbClr val="16B0A5"/>
      </a:accent6>
      <a:hlink>
        <a:srgbClr val="0000FF"/>
      </a:hlink>
      <a:folHlink>
        <a:srgbClr val="6830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NC 1">
    <a:dk1>
      <a:srgbClr val="3C3C3B"/>
    </a:dk1>
    <a:lt1>
      <a:sysClr val="window" lastClr="FFFFFF"/>
    </a:lt1>
    <a:dk2>
      <a:srgbClr val="07538F"/>
    </a:dk2>
    <a:lt2>
      <a:srgbClr val="FFEBAF"/>
    </a:lt2>
    <a:accent1>
      <a:srgbClr val="056DB1"/>
    </a:accent1>
    <a:accent2>
      <a:srgbClr val="00A8E1"/>
    </a:accent2>
    <a:accent3>
      <a:srgbClr val="FFC425"/>
    </a:accent3>
    <a:accent4>
      <a:srgbClr val="EA9C1C"/>
    </a:accent4>
    <a:accent5>
      <a:srgbClr val="ED1C24"/>
    </a:accent5>
    <a:accent6>
      <a:srgbClr val="16B0A5"/>
    </a:accent6>
    <a:hlink>
      <a:srgbClr val="0000FF"/>
    </a:hlink>
    <a:folHlink>
      <a:srgbClr val="68306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104ac536-2e3c-4ac9-b234-18e9be322d0c">FMEJVNC76M2R-136-1982</_dlc_DocId>
    <TAGSTaxHTField0 xmlns="0460abca-03e2-4a8b-bc48-cdd6cbafc9ad">
      <Terms xmlns="http://schemas.microsoft.com/office/infopath/2007/PartnerControls"/>
    </TAGSTaxHTField0>
    <TaxCatchAll xmlns="104ac536-2e3c-4ac9-b234-18e9be322d0c"/>
    <_dlc_DocIdUrl xmlns="104ac536-2e3c-4ac9-b234-18e9be322d0c">
      <Url>http://oncintranet.hhs.gov/division/pdnc/ooc/_layouts/DocIdRedir.aspx?ID=FMEJVNC76M2R-136-1982</Url>
      <Description>FMEJVNC76M2R-136-1982</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EB276EA3E56A1F42A379CF48D9857060" ma:contentTypeVersion="10" ma:contentTypeDescription="Create a new document." ma:contentTypeScope="" ma:versionID="7219703b9a2c4f6cbea218b286d1fcdd">
  <xsd:schema xmlns:xsd="http://www.w3.org/2001/XMLSchema" xmlns:xs="http://www.w3.org/2001/XMLSchema" xmlns:p="http://schemas.microsoft.com/office/2006/metadata/properties" xmlns:ns2="104ac536-2e3c-4ac9-b234-18e9be322d0c" xmlns:ns3="0460abca-03e2-4a8b-bc48-cdd6cbafc9ad" targetNamespace="http://schemas.microsoft.com/office/2006/metadata/properties" ma:root="true" ma:fieldsID="6bab689b723ffe52d9cd8c8a345144c7" ns2:_="" ns3:_="">
    <xsd:import namespace="104ac536-2e3c-4ac9-b234-18e9be322d0c"/>
    <xsd:import namespace="0460abca-03e2-4a8b-bc48-cdd6cbafc9ad"/>
    <xsd:element name="properties">
      <xsd:complexType>
        <xsd:sequence>
          <xsd:element name="documentManagement">
            <xsd:complexType>
              <xsd:all>
                <xsd:element ref="ns2:TaxCatchAll" minOccurs="0"/>
                <xsd:element ref="ns3:TAGSTaxHTField0"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ac536-2e3c-4ac9-b234-18e9be322d0c"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5fbad4d5-7ffe-4cc6-b42b-c4a43df7fd08}" ma:internalName="TaxCatchAll" ma:showField="CatchAllData" ma:web="104ac536-2e3c-4ac9-b234-18e9be322d0c">
      <xsd:complexType>
        <xsd:complexContent>
          <xsd:extension base="dms:MultiChoiceLookup">
            <xsd:sequence>
              <xsd:element name="Value" type="dms:Lookup" maxOccurs="unbounded" minOccurs="0" nillable="true"/>
            </xsd:sequence>
          </xsd:extension>
        </xsd:complexContent>
      </xsd:complexType>
    </xsd:element>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460abca-03e2-4a8b-bc48-cdd6cbafc9ad" elementFormDefault="qualified">
    <xsd:import namespace="http://schemas.microsoft.com/office/2006/documentManagement/types"/>
    <xsd:import namespace="http://schemas.microsoft.com/office/infopath/2007/PartnerControls"/>
    <xsd:element name="TAGSTaxHTField0" ma:index="10" nillable="true" ma:taxonomy="true" ma:internalName="TAGSTaxHTField0" ma:taxonomyFieldName="TAGS" ma:displayName="TAGS" ma:readOnly="false" ma:default="" ma:fieldId="{2978e282-68a9-41df-9202-2cb32714e465}" ma:taxonomyMulti="true" ma:sspId="103c0b3b-82f9-46c0-9c43-22d63ed4aa74" ma:termSetId="4bd4d5db-2a54-44bc-89ef-e540a0df3c8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4C3E14-501D-42BC-A629-74E6EBB7B91A}">
  <ds:schemaRefs>
    <ds:schemaRef ds:uri="http://purl.org/dc/dcmitype/"/>
    <ds:schemaRef ds:uri="http://schemas.microsoft.com/office/2006/documentManagement/types"/>
    <ds:schemaRef ds:uri="104ac536-2e3c-4ac9-b234-18e9be322d0c"/>
    <ds:schemaRef ds:uri="http://purl.org/dc/terms/"/>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0460abca-03e2-4a8b-bc48-cdd6cbafc9ad"/>
    <ds:schemaRef ds:uri="http://www.w3.org/XML/1998/namespace"/>
  </ds:schemaRefs>
</ds:datastoreItem>
</file>

<file path=customXml/itemProps2.xml><?xml version="1.0" encoding="utf-8"?>
<ds:datastoreItem xmlns:ds="http://schemas.openxmlformats.org/officeDocument/2006/customXml" ds:itemID="{B404EC37-1406-4F03-BF44-D2C98F7941FA}">
  <ds:schemaRefs>
    <ds:schemaRef ds:uri="http://schemas.microsoft.com/sharepoint/events"/>
  </ds:schemaRefs>
</ds:datastoreItem>
</file>

<file path=customXml/itemProps3.xml><?xml version="1.0" encoding="utf-8"?>
<ds:datastoreItem xmlns:ds="http://schemas.openxmlformats.org/officeDocument/2006/customXml" ds:itemID="{A2C49151-65FD-497F-92C4-36DE094A22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4ac536-2e3c-4ac9-b234-18e9be322d0c"/>
    <ds:schemaRef ds:uri="0460abca-03e2-4a8b-bc48-cdd6cbafc9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E791015-B97B-4BB9-9954-8EBA595514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2840</TotalTime>
  <Words>542</Words>
  <Application>Microsoft Office PowerPoint</Application>
  <PresentationFormat>On-screen Show (4:3)</PresentationFormat>
  <Paragraphs>70</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The Role of Health IT In Quality Health Care</vt:lpstr>
      <vt:lpstr>My Personal Introduction to Health IT</vt:lpstr>
      <vt:lpstr>Hospital Survey Results</vt:lpstr>
      <vt:lpstr>Interoperability is Foundational to Our National Priorities</vt:lpstr>
      <vt:lpstr>Interoperability Improves Patient Care</vt:lpstr>
      <vt:lpstr>Drivers of Success</vt:lpstr>
      <vt:lpstr>Federal Health IT Goals</vt:lpstr>
      <vt:lpstr>Vision for Learning Health Data Ecosystem</vt:lpstr>
      <vt:lpstr>Thank you!</vt:lpstr>
    </vt:vector>
  </TitlesOfParts>
  <Company>Spire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Leigh</dc:creator>
  <cp:lastModifiedBy>Windows User</cp:lastModifiedBy>
  <cp:revision>80</cp:revision>
  <dcterms:created xsi:type="dcterms:W3CDTF">2015-09-21T17:30:13Z</dcterms:created>
  <dcterms:modified xsi:type="dcterms:W3CDTF">2016-07-25T01:25:57Z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29b84780-dad3-483c-874e-2ad61d6375ea</vt:lpwstr>
  </property>
  <property fmtid="{D5CDD505-2E9C-101B-9397-08002B2CF9AE}" pid="3" name="ContentTypeId">
    <vt:lpwstr>0x010100EB276EA3E56A1F42A379CF48D9857060</vt:lpwstr>
  </property>
  <property fmtid="{D5CDD505-2E9C-101B-9397-08002B2CF9AE}" pid="4" name="TAGS">
    <vt:lpwstr/>
  </property>
</Properties>
</file>