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64" r:id="rId3"/>
    <p:sldId id="257" r:id="rId4"/>
    <p:sldId id="265" r:id="rId5"/>
    <p:sldId id="273" r:id="rId6"/>
    <p:sldId id="260" r:id="rId7"/>
    <p:sldId id="259" r:id="rId8"/>
    <p:sldId id="274" r:id="rId9"/>
    <p:sldId id="266" r:id="rId10"/>
    <p:sldId id="267" r:id="rId11"/>
    <p:sldId id="268" r:id="rId12"/>
    <p:sldId id="269" r:id="rId13"/>
    <p:sldId id="270" r:id="rId14"/>
    <p:sldId id="271"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2" autoAdjust="0"/>
    <p:restoredTop sz="84580" autoAdjust="0"/>
  </p:normalViewPr>
  <p:slideViewPr>
    <p:cSldViewPr snapToGrid="0">
      <p:cViewPr varScale="1">
        <p:scale>
          <a:sx n="98" d="100"/>
          <a:sy n="98" d="100"/>
        </p:scale>
        <p:origin x="7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46686-91DE-4D90-BD75-ECBCFBADF690}" type="datetimeFigureOut">
              <a:rPr lang="en-US" smtClean="0"/>
              <a:t>7/25/2016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D94A1-3B31-4F65-B0A1-447E27C0242B}" type="slidenum">
              <a:rPr lang="en-US" smtClean="0"/>
              <a:t>‹#›</a:t>
            </a:fld>
            <a:endParaRPr lang="en-US"/>
          </a:p>
        </p:txBody>
      </p:sp>
    </p:spTree>
    <p:extLst>
      <p:ext uri="{BB962C8B-B14F-4D97-AF65-F5344CB8AC3E}">
        <p14:creationId xmlns:p14="http://schemas.microsoft.com/office/powerpoint/2010/main" val="153597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specialist seeking to have highly effective workflow and information tools that meet the needs of their specialty, the payer seeking to optimize the quality/cost model, the healthcare organization seeking to optimize the coordination of care with its referral base, the specialty registry seeking to minimize complications though research generated on data …, the surgeon seeking to efficiently estimate the risk of surgery and be inclusive of the patient in making decisions about next steps, the healthcare organization seeking to truly reduce HAIs and penalties from CMS, etc.</a:t>
            </a:r>
            <a:endParaRPr lang="en-US" dirty="0"/>
          </a:p>
        </p:txBody>
      </p:sp>
      <p:sp>
        <p:nvSpPr>
          <p:cNvPr id="4" name="Slide Number Placeholder 3"/>
          <p:cNvSpPr>
            <a:spLocks noGrp="1"/>
          </p:cNvSpPr>
          <p:nvPr>
            <p:ph type="sldNum" sz="quarter" idx="10"/>
          </p:nvPr>
        </p:nvSpPr>
        <p:spPr/>
        <p:txBody>
          <a:bodyPr/>
          <a:lstStyle/>
          <a:p>
            <a:fld id="{B5AD94A1-3B31-4F65-B0A1-447E27C0242B}" type="slidenum">
              <a:rPr lang="en-US" smtClean="0"/>
              <a:t>7</a:t>
            </a:fld>
            <a:endParaRPr lang="en-US"/>
          </a:p>
        </p:txBody>
      </p:sp>
    </p:spTree>
    <p:extLst>
      <p:ext uri="{BB962C8B-B14F-4D97-AF65-F5344CB8AC3E}">
        <p14:creationId xmlns:p14="http://schemas.microsoft.com/office/powerpoint/2010/main" val="250169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 axis = value, the benefits of innovation = health status and healthcare delivery efficiency</a:t>
            </a:r>
          </a:p>
          <a:p>
            <a:r>
              <a:rPr lang="en-US" sz="1200" kern="1200" dirty="0" smtClean="0">
                <a:solidFill>
                  <a:schemeClr val="tx1"/>
                </a:solidFill>
                <a:effectLst/>
                <a:latin typeface="+mn-lt"/>
                <a:ea typeface="+mn-ea"/>
                <a:cs typeface="+mn-cs"/>
              </a:rPr>
              <a:t>X axis = time</a:t>
            </a:r>
          </a:p>
          <a:p>
            <a:r>
              <a:rPr lang="en-US" sz="1200" kern="1200" dirty="0" smtClean="0">
                <a:solidFill>
                  <a:schemeClr val="tx1"/>
                </a:solidFill>
                <a:effectLst/>
                <a:latin typeface="+mn-lt"/>
                <a:ea typeface="+mn-ea"/>
                <a:cs typeface="+mn-cs"/>
              </a:rPr>
              <a:t>Interest rate = rate of innovation</a:t>
            </a:r>
          </a:p>
          <a:p>
            <a:r>
              <a:rPr lang="en-US" sz="1200" kern="1200" dirty="0" smtClean="0">
                <a:solidFill>
                  <a:schemeClr val="tx1"/>
                </a:solidFill>
                <a:effectLst/>
                <a:latin typeface="+mn-lt"/>
                <a:ea typeface="+mn-ea"/>
                <a:cs typeface="+mn-cs"/>
              </a:rPr>
              <a:t>Red line = current slope of innovation in meeting the needs of the many use cases required to achieve value</a:t>
            </a:r>
          </a:p>
          <a:p>
            <a:r>
              <a:rPr lang="en-US" sz="1200" kern="1200" dirty="0" smtClean="0">
                <a:solidFill>
                  <a:schemeClr val="tx1"/>
                </a:solidFill>
                <a:effectLst/>
                <a:latin typeface="+mn-lt"/>
                <a:ea typeface="+mn-ea"/>
                <a:cs typeface="+mn-cs"/>
              </a:rPr>
              <a:t>Green line = desired slope with rapid cycles of innovation that significantly delivers value (quadruple aim)</a:t>
            </a:r>
          </a:p>
          <a:p>
            <a:r>
              <a:rPr lang="en-US" sz="1200" kern="1200" dirty="0" smtClean="0">
                <a:solidFill>
                  <a:schemeClr val="tx1"/>
                </a:solidFill>
                <a:effectLst/>
                <a:latin typeface="+mn-lt"/>
                <a:ea typeface="+mn-ea"/>
                <a:cs typeface="+mn-cs"/>
              </a:rPr>
              <a:t>Area under the curve = opportunity cost of delay in innovation, the cost of a constrained marketplace, the cost of unrealized value (unrealized health and unrealized cost efficiencies)</a:t>
            </a:r>
          </a:p>
          <a:p>
            <a:endParaRPr lang="en-US" dirty="0"/>
          </a:p>
        </p:txBody>
      </p:sp>
      <p:sp>
        <p:nvSpPr>
          <p:cNvPr id="4" name="Slide Number Placeholder 3"/>
          <p:cNvSpPr>
            <a:spLocks noGrp="1"/>
          </p:cNvSpPr>
          <p:nvPr>
            <p:ph type="sldNum" sz="quarter" idx="10"/>
          </p:nvPr>
        </p:nvSpPr>
        <p:spPr/>
        <p:txBody>
          <a:bodyPr/>
          <a:lstStyle/>
          <a:p>
            <a:fld id="{B5AD94A1-3B31-4F65-B0A1-447E27C0242B}" type="slidenum">
              <a:rPr lang="en-US" smtClean="0"/>
              <a:t>12</a:t>
            </a:fld>
            <a:endParaRPr lang="en-US"/>
          </a:p>
        </p:txBody>
      </p:sp>
    </p:spTree>
    <p:extLst>
      <p:ext uri="{BB962C8B-B14F-4D97-AF65-F5344CB8AC3E}">
        <p14:creationId xmlns:p14="http://schemas.microsoft.com/office/powerpoint/2010/main" val="4095540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5AD94A1-3B31-4F65-B0A1-447E27C0242B}" type="slidenum">
              <a:rPr lang="en-US" smtClean="0"/>
              <a:t>13</a:t>
            </a:fld>
            <a:endParaRPr lang="en-US"/>
          </a:p>
        </p:txBody>
      </p:sp>
    </p:spTree>
    <p:extLst>
      <p:ext uri="{BB962C8B-B14F-4D97-AF65-F5344CB8AC3E}">
        <p14:creationId xmlns:p14="http://schemas.microsoft.com/office/powerpoint/2010/main" val="4111103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171" y="2404534"/>
            <a:ext cx="8083832" cy="1646302"/>
          </a:xfrm>
        </p:spPr>
        <p:txBody>
          <a:bodyPr/>
          <a:lstStyle/>
          <a:p>
            <a:r>
              <a:rPr lang="en-US" dirty="0" smtClean="0"/>
              <a:t>Where does this leave us?</a:t>
            </a:r>
            <a:endParaRPr lang="en-US" dirty="0"/>
          </a:p>
        </p:txBody>
      </p:sp>
      <p:sp>
        <p:nvSpPr>
          <p:cNvPr id="3" name="Subtitle 2"/>
          <p:cNvSpPr>
            <a:spLocks noGrp="1"/>
          </p:cNvSpPr>
          <p:nvPr>
            <p:ph type="subTitle" idx="1"/>
          </p:nvPr>
        </p:nvSpPr>
        <p:spPr/>
        <p:txBody>
          <a:bodyPr>
            <a:normAutofit lnSpcReduction="10000"/>
          </a:bodyPr>
          <a:lstStyle/>
          <a:p>
            <a:r>
              <a:rPr lang="en-US" dirty="0" smtClean="0"/>
              <a:t>Panel: Doug Martin, Mark </a:t>
            </a:r>
            <a:r>
              <a:rPr lang="en-US" dirty="0" err="1" smtClean="0"/>
              <a:t>Overhage</a:t>
            </a:r>
            <a:r>
              <a:rPr lang="en-US" dirty="0" smtClean="0"/>
              <a:t>, Ken Fuchs, Stan Huff, Oscar Diaz</a:t>
            </a:r>
          </a:p>
          <a:p>
            <a:endParaRPr lang="en-US" dirty="0"/>
          </a:p>
          <a:p>
            <a:r>
              <a:rPr lang="en-US" dirty="0" smtClean="0"/>
              <a:t>Facilitator: Wayne Wilbright</a:t>
            </a:r>
          </a:p>
          <a:p>
            <a:endParaRPr lang="en-US" dirty="0"/>
          </a:p>
        </p:txBody>
      </p:sp>
    </p:spTree>
    <p:extLst>
      <p:ext uri="{BB962C8B-B14F-4D97-AF65-F5344CB8AC3E}">
        <p14:creationId xmlns:p14="http://schemas.microsoft.com/office/powerpoint/2010/main" val="65515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Paradigm is Not Working</a:t>
            </a:r>
            <a:endParaRPr lang="en-US" dirty="0"/>
          </a:p>
        </p:txBody>
      </p:sp>
      <p:sp>
        <p:nvSpPr>
          <p:cNvPr id="3" name="Content Placeholder 2"/>
          <p:cNvSpPr>
            <a:spLocks noGrp="1"/>
          </p:cNvSpPr>
          <p:nvPr>
            <p:ph idx="1"/>
          </p:nvPr>
        </p:nvSpPr>
        <p:spPr/>
        <p:txBody>
          <a:bodyPr>
            <a:normAutofit lnSpcReduction="10000"/>
          </a:bodyPr>
          <a:lstStyle/>
          <a:p>
            <a:r>
              <a:rPr lang="en-US" dirty="0"/>
              <a:t>We </a:t>
            </a:r>
            <a:r>
              <a:rPr lang="en-US" dirty="0" smtClean="0"/>
              <a:t>have </a:t>
            </a:r>
            <a:r>
              <a:rPr lang="en-US" dirty="0"/>
              <a:t>considerable </a:t>
            </a:r>
            <a:r>
              <a:rPr lang="en-US" dirty="0" smtClean="0"/>
              <a:t>clinical data, workflow</a:t>
            </a:r>
            <a:r>
              <a:rPr lang="en-US" dirty="0"/>
              <a:t>, process and technical debt that is unmet </a:t>
            </a:r>
            <a:r>
              <a:rPr lang="en-US" dirty="0" smtClean="0"/>
              <a:t>and </a:t>
            </a:r>
            <a:r>
              <a:rPr lang="en-US" dirty="0"/>
              <a:t>unable to make its way to the front of the product </a:t>
            </a:r>
            <a:r>
              <a:rPr lang="en-US" dirty="0" smtClean="0"/>
              <a:t>backlog</a:t>
            </a:r>
          </a:p>
          <a:p>
            <a:pPr lvl="1"/>
            <a:r>
              <a:rPr lang="en-US" dirty="0"/>
              <a:t>T</a:t>
            </a:r>
            <a:r>
              <a:rPr lang="en-US" dirty="0" smtClean="0"/>
              <a:t>here </a:t>
            </a:r>
            <a:r>
              <a:rPr lang="en-US" dirty="0"/>
              <a:t>are limited market forces capable of pushing it to the </a:t>
            </a:r>
            <a:r>
              <a:rPr lang="en-US" dirty="0" smtClean="0"/>
              <a:t>front</a:t>
            </a:r>
          </a:p>
          <a:p>
            <a:pPr lvl="1"/>
            <a:r>
              <a:rPr lang="en-US" dirty="0" smtClean="0"/>
              <a:t>There is not a clinical data architecture capable of enabling rapid-cycle innovation</a:t>
            </a:r>
            <a:endParaRPr lang="en-US" dirty="0"/>
          </a:p>
          <a:p>
            <a:r>
              <a:rPr lang="en-US" dirty="0"/>
              <a:t>N</a:t>
            </a:r>
            <a:r>
              <a:rPr lang="en-US" dirty="0" smtClean="0"/>
              <a:t>eeds </a:t>
            </a:r>
            <a:r>
              <a:rPr lang="en-US" dirty="0"/>
              <a:t>of most use cases are not being delivered, or are being delivered </a:t>
            </a:r>
            <a:r>
              <a:rPr lang="en-US" dirty="0" smtClean="0"/>
              <a:t>as </a:t>
            </a:r>
            <a:r>
              <a:rPr lang="en-US" dirty="0"/>
              <a:t>a more generic functionality that somewhat meets </a:t>
            </a:r>
            <a:r>
              <a:rPr lang="en-US" dirty="0" smtClean="0"/>
              <a:t>the </a:t>
            </a:r>
            <a:r>
              <a:rPr lang="en-US" dirty="0"/>
              <a:t>needs of many constituents rather than the few with special </a:t>
            </a:r>
            <a:r>
              <a:rPr lang="en-US" dirty="0" smtClean="0"/>
              <a:t>needs</a:t>
            </a:r>
          </a:p>
          <a:p>
            <a:pPr lvl="1"/>
            <a:r>
              <a:rPr lang="en-US" dirty="0" smtClean="0"/>
              <a:t>Often </a:t>
            </a:r>
            <a:r>
              <a:rPr lang="en-US" dirty="0" smtClean="0"/>
              <a:t>created </a:t>
            </a:r>
            <a:r>
              <a:rPr lang="en-US" dirty="0"/>
              <a:t>by brute force effort, with considerable delay and high cost as customized components within legacy EHR frameworks, and many within single organizational </a:t>
            </a:r>
            <a:r>
              <a:rPr lang="en-US" dirty="0" smtClean="0"/>
              <a:t>units  </a:t>
            </a:r>
            <a:endParaRPr lang="en-US" dirty="0"/>
          </a:p>
          <a:p>
            <a:pPr lvl="1"/>
            <a:r>
              <a:rPr lang="en-US" dirty="0"/>
              <a:t>H</a:t>
            </a:r>
            <a:r>
              <a:rPr lang="en-US" dirty="0" smtClean="0"/>
              <a:t>ighly </a:t>
            </a:r>
            <a:r>
              <a:rPr lang="en-US" dirty="0"/>
              <a:t>tailored information views / needs of a specialist or super-specialist are not being met and have a very high likelihood of never being </a:t>
            </a:r>
            <a:r>
              <a:rPr lang="en-US" dirty="0" smtClean="0"/>
              <a:t>met.  Even if </a:t>
            </a:r>
            <a:r>
              <a:rPr lang="en-US" dirty="0"/>
              <a:t>they are met in one EHR </a:t>
            </a:r>
            <a:r>
              <a:rPr lang="en-US" dirty="0" smtClean="0"/>
              <a:t>framework they likely </a:t>
            </a:r>
            <a:r>
              <a:rPr lang="en-US" dirty="0"/>
              <a:t>remain completely unavailable </a:t>
            </a:r>
            <a:r>
              <a:rPr lang="en-US" dirty="0" smtClean="0"/>
              <a:t>in others.</a:t>
            </a:r>
            <a:endParaRPr lang="en-US" dirty="0"/>
          </a:p>
          <a:p>
            <a:endParaRPr lang="en-US" dirty="0"/>
          </a:p>
        </p:txBody>
      </p:sp>
    </p:spTree>
    <p:extLst>
      <p:ext uri="{BB962C8B-B14F-4D97-AF65-F5344CB8AC3E}">
        <p14:creationId xmlns:p14="http://schemas.microsoft.com/office/powerpoint/2010/main" val="260202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of Innovation is Linear</a:t>
            </a:r>
            <a:endParaRPr lang="en-US" dirty="0"/>
          </a:p>
        </p:txBody>
      </p:sp>
      <p:sp>
        <p:nvSpPr>
          <p:cNvPr id="3" name="Content Placeholder 2"/>
          <p:cNvSpPr>
            <a:spLocks noGrp="1"/>
          </p:cNvSpPr>
          <p:nvPr>
            <p:ph idx="1"/>
          </p:nvPr>
        </p:nvSpPr>
        <p:spPr/>
        <p:txBody>
          <a:bodyPr>
            <a:normAutofit fontScale="85000" lnSpcReduction="20000"/>
          </a:bodyPr>
          <a:lstStyle/>
          <a:p>
            <a:r>
              <a:rPr lang="en-US" dirty="0"/>
              <a:t>C</a:t>
            </a:r>
            <a:r>
              <a:rPr lang="en-US" dirty="0" smtClean="0"/>
              <a:t>urrent </a:t>
            </a:r>
            <a:r>
              <a:rPr lang="en-US" dirty="0"/>
              <a:t>paradigm is not </a:t>
            </a:r>
            <a:r>
              <a:rPr lang="en-US" dirty="0" smtClean="0"/>
              <a:t>working because </a:t>
            </a:r>
            <a:r>
              <a:rPr lang="en-US" dirty="0"/>
              <a:t>of the </a:t>
            </a:r>
            <a:r>
              <a:rPr lang="en-US" dirty="0" smtClean="0"/>
              <a:t>vel</a:t>
            </a:r>
            <a:r>
              <a:rPr lang="en-US" dirty="0" smtClean="0"/>
              <a:t>ocity </a:t>
            </a:r>
            <a:r>
              <a:rPr lang="en-US" dirty="0"/>
              <a:t>of innovation </a:t>
            </a:r>
            <a:r>
              <a:rPr lang="en-US" dirty="0" smtClean="0"/>
              <a:t>(the slope)</a:t>
            </a:r>
            <a:r>
              <a:rPr lang="en-US" dirty="0" smtClean="0"/>
              <a:t> </a:t>
            </a:r>
            <a:r>
              <a:rPr lang="en-US" dirty="0"/>
              <a:t>is at best </a:t>
            </a:r>
            <a:r>
              <a:rPr lang="en-US" dirty="0" smtClean="0"/>
              <a:t>linear and effortful  </a:t>
            </a:r>
          </a:p>
          <a:p>
            <a:r>
              <a:rPr lang="en-US" dirty="0"/>
              <a:t>R</a:t>
            </a:r>
            <a:r>
              <a:rPr lang="en-US" dirty="0" smtClean="0"/>
              <a:t>eminded </a:t>
            </a:r>
            <a:r>
              <a:rPr lang="en-US" dirty="0"/>
              <a:t>of the concept of the time-value of </a:t>
            </a:r>
            <a:r>
              <a:rPr lang="en-US" dirty="0" smtClean="0"/>
              <a:t>money</a:t>
            </a:r>
          </a:p>
          <a:p>
            <a:pPr lvl="1"/>
            <a:r>
              <a:rPr lang="en-US" dirty="0" smtClean="0"/>
              <a:t>The </a:t>
            </a:r>
            <a:r>
              <a:rPr lang="en-US" dirty="0"/>
              <a:t>earlier </a:t>
            </a:r>
            <a:r>
              <a:rPr lang="en-US" dirty="0" smtClean="0"/>
              <a:t>you acquire funds, </a:t>
            </a:r>
            <a:r>
              <a:rPr lang="en-US" dirty="0"/>
              <a:t>the more they are </a:t>
            </a:r>
            <a:r>
              <a:rPr lang="en-US" dirty="0" smtClean="0"/>
              <a:t>worth because of your ability to avoid the missed opportunity of compounding interest, the </a:t>
            </a:r>
            <a:r>
              <a:rPr lang="en-US" dirty="0"/>
              <a:t>higher value the same amount of funds is capable of delivering </a:t>
            </a:r>
            <a:r>
              <a:rPr lang="en-US" dirty="0" smtClean="0"/>
              <a:t>per unit time</a:t>
            </a:r>
          </a:p>
          <a:p>
            <a:r>
              <a:rPr lang="en-US" dirty="0" smtClean="0"/>
              <a:t>Time value of innovation</a:t>
            </a:r>
          </a:p>
          <a:p>
            <a:pPr lvl="1"/>
            <a:r>
              <a:rPr lang="en-US" dirty="0" smtClean="0">
                <a:solidFill>
                  <a:schemeClr val="tx1"/>
                </a:solidFill>
              </a:rPr>
              <a:t>Y </a:t>
            </a:r>
            <a:r>
              <a:rPr lang="en-US" dirty="0">
                <a:solidFill>
                  <a:schemeClr val="tx1"/>
                </a:solidFill>
              </a:rPr>
              <a:t>axis = value, the benefits of innovation = health status and healthcare delivery efficiency</a:t>
            </a:r>
          </a:p>
          <a:p>
            <a:pPr lvl="1"/>
            <a:r>
              <a:rPr lang="en-US" dirty="0">
                <a:solidFill>
                  <a:schemeClr val="tx1"/>
                </a:solidFill>
              </a:rPr>
              <a:t>X axis = time</a:t>
            </a:r>
          </a:p>
          <a:p>
            <a:pPr lvl="1"/>
            <a:r>
              <a:rPr lang="en-US" dirty="0">
                <a:solidFill>
                  <a:schemeClr val="tx1"/>
                </a:solidFill>
              </a:rPr>
              <a:t>Interest rate = rate of innovation</a:t>
            </a:r>
          </a:p>
          <a:p>
            <a:pPr lvl="1"/>
            <a:r>
              <a:rPr lang="en-US" dirty="0">
                <a:solidFill>
                  <a:schemeClr val="tx1"/>
                </a:solidFill>
              </a:rPr>
              <a:t>Red </a:t>
            </a:r>
            <a:r>
              <a:rPr lang="en-US" dirty="0" smtClean="0">
                <a:solidFill>
                  <a:schemeClr val="tx1"/>
                </a:solidFill>
              </a:rPr>
              <a:t>curve </a:t>
            </a:r>
            <a:r>
              <a:rPr lang="en-US" dirty="0">
                <a:solidFill>
                  <a:schemeClr val="tx1"/>
                </a:solidFill>
              </a:rPr>
              <a:t>= current slope of innovation in meeting the needs of the many use </a:t>
            </a:r>
            <a:r>
              <a:rPr lang="en-US" dirty="0" smtClean="0">
                <a:solidFill>
                  <a:schemeClr val="tx1"/>
                </a:solidFill>
              </a:rPr>
              <a:t>cases</a:t>
            </a:r>
            <a:endParaRPr lang="en-US" dirty="0">
              <a:solidFill>
                <a:schemeClr val="tx1"/>
              </a:solidFill>
            </a:endParaRPr>
          </a:p>
          <a:p>
            <a:pPr lvl="1"/>
            <a:r>
              <a:rPr lang="en-US" dirty="0">
                <a:solidFill>
                  <a:schemeClr val="tx1"/>
                </a:solidFill>
              </a:rPr>
              <a:t>Green </a:t>
            </a:r>
            <a:r>
              <a:rPr lang="en-US" dirty="0" smtClean="0">
                <a:solidFill>
                  <a:schemeClr val="tx1"/>
                </a:solidFill>
              </a:rPr>
              <a:t>curve </a:t>
            </a:r>
            <a:r>
              <a:rPr lang="en-US" dirty="0">
                <a:solidFill>
                  <a:schemeClr val="tx1"/>
                </a:solidFill>
              </a:rPr>
              <a:t>= desired slope with rapid cycles of innovation that significantly delivers value (quadruple aim)</a:t>
            </a:r>
          </a:p>
          <a:p>
            <a:pPr lvl="1"/>
            <a:r>
              <a:rPr lang="en-US" dirty="0">
                <a:solidFill>
                  <a:schemeClr val="tx1"/>
                </a:solidFill>
              </a:rPr>
              <a:t>Area under the </a:t>
            </a:r>
            <a:r>
              <a:rPr lang="en-US" dirty="0" smtClean="0">
                <a:solidFill>
                  <a:schemeClr val="tx1"/>
                </a:solidFill>
              </a:rPr>
              <a:t>Green curve </a:t>
            </a:r>
            <a:r>
              <a:rPr lang="en-US" dirty="0">
                <a:solidFill>
                  <a:schemeClr val="tx1"/>
                </a:solidFill>
              </a:rPr>
              <a:t>= opportunity cost of delay in innovation, the cost of a constrained marketplace, the cost of unrealized value (unrealized health and unrealized cost efficiencies)</a:t>
            </a:r>
          </a:p>
          <a:p>
            <a:endParaRPr lang="en-US" dirty="0"/>
          </a:p>
          <a:p>
            <a:endParaRPr lang="en-US" dirty="0"/>
          </a:p>
        </p:txBody>
      </p:sp>
    </p:spTree>
    <p:extLst>
      <p:ext uri="{BB962C8B-B14F-4D97-AF65-F5344CB8AC3E}">
        <p14:creationId xmlns:p14="http://schemas.microsoft.com/office/powerpoint/2010/main" val="87063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http://www.agmrc.org/media/cms/hofstrandfigure2_163A50444B4E8.jpg"/>
          <p:cNvPicPr/>
          <p:nvPr/>
        </p:nvPicPr>
        <p:blipFill>
          <a:blip r:embed="rId3">
            <a:extLst>
              <a:ext uri="{28A0092B-C50C-407E-A947-70E740481C1C}">
                <a14:useLocalDpi xmlns:a14="http://schemas.microsoft.com/office/drawing/2010/main" val="0"/>
              </a:ext>
            </a:extLst>
          </a:blip>
          <a:srcRect/>
          <a:stretch>
            <a:fillRect/>
          </a:stretch>
        </p:blipFill>
        <p:spPr bwMode="auto">
          <a:xfrm>
            <a:off x="572321" y="453362"/>
            <a:ext cx="8806694" cy="5588000"/>
          </a:xfrm>
          <a:prstGeom prst="rect">
            <a:avLst/>
          </a:prstGeom>
          <a:noFill/>
          <a:ln>
            <a:noFill/>
          </a:ln>
        </p:spPr>
      </p:pic>
      <p:sp>
        <p:nvSpPr>
          <p:cNvPr id="5" name="TextBox 4"/>
          <p:cNvSpPr txBox="1"/>
          <p:nvPr/>
        </p:nvSpPr>
        <p:spPr>
          <a:xfrm>
            <a:off x="6527260" y="4007796"/>
            <a:ext cx="2132315" cy="369332"/>
          </a:xfrm>
          <a:prstGeom prst="rect">
            <a:avLst/>
          </a:prstGeom>
          <a:noFill/>
        </p:spPr>
        <p:txBody>
          <a:bodyPr wrap="none" rtlCol="0">
            <a:spAutoFit/>
          </a:bodyPr>
          <a:lstStyle/>
          <a:p>
            <a:r>
              <a:rPr lang="en-US" dirty="0" smtClean="0"/>
              <a:t>Missed opportunity</a:t>
            </a:r>
            <a:endParaRPr lang="en-US" dirty="0"/>
          </a:p>
        </p:txBody>
      </p:sp>
      <p:sp>
        <p:nvSpPr>
          <p:cNvPr id="6" name="TextBox 5"/>
          <p:cNvSpPr txBox="1"/>
          <p:nvPr/>
        </p:nvSpPr>
        <p:spPr>
          <a:xfrm>
            <a:off x="1743853" y="6211818"/>
            <a:ext cx="6463629" cy="369332"/>
          </a:xfrm>
          <a:prstGeom prst="rect">
            <a:avLst/>
          </a:prstGeom>
          <a:noFill/>
        </p:spPr>
        <p:txBody>
          <a:bodyPr wrap="none" rtlCol="0">
            <a:spAutoFit/>
          </a:bodyPr>
          <a:lstStyle/>
          <a:p>
            <a:r>
              <a:rPr lang="en-US" dirty="0" smtClean="0"/>
              <a:t>All curves have the potential to achieve the same high value</a:t>
            </a:r>
            <a:endParaRPr lang="en-US" dirty="0"/>
          </a:p>
        </p:txBody>
      </p:sp>
    </p:spTree>
    <p:extLst>
      <p:ext uri="{BB962C8B-B14F-4D97-AF65-F5344CB8AC3E}">
        <p14:creationId xmlns:p14="http://schemas.microsoft.com/office/powerpoint/2010/main" val="650851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Unrealized Values</a:t>
            </a:r>
            <a:endParaRPr lang="en-US" dirty="0"/>
          </a:p>
        </p:txBody>
      </p:sp>
      <p:sp>
        <p:nvSpPr>
          <p:cNvPr id="3" name="Content Placeholder 2"/>
          <p:cNvSpPr>
            <a:spLocks noGrp="1"/>
          </p:cNvSpPr>
          <p:nvPr>
            <p:ph idx="1"/>
          </p:nvPr>
        </p:nvSpPr>
        <p:spPr/>
        <p:txBody>
          <a:bodyPr>
            <a:normAutofit/>
          </a:bodyPr>
          <a:lstStyle/>
          <a:p>
            <a:r>
              <a:rPr lang="en-US" dirty="0"/>
              <a:t>Health of individuals</a:t>
            </a:r>
          </a:p>
          <a:p>
            <a:pPr lvl="0"/>
            <a:r>
              <a:rPr lang="en-US" dirty="0" smtClean="0"/>
              <a:t>Health </a:t>
            </a:r>
            <a:r>
              <a:rPr lang="en-US" dirty="0"/>
              <a:t>of populations</a:t>
            </a:r>
          </a:p>
          <a:p>
            <a:pPr lvl="0"/>
            <a:r>
              <a:rPr lang="en-US" dirty="0" smtClean="0"/>
              <a:t>Avoidance </a:t>
            </a:r>
            <a:r>
              <a:rPr lang="en-US" dirty="0"/>
              <a:t>of medical errors and hospital acquired infections</a:t>
            </a:r>
          </a:p>
          <a:p>
            <a:pPr lvl="0"/>
            <a:r>
              <a:rPr lang="en-US" dirty="0"/>
              <a:t>Provider satisfaction and retention of the best </a:t>
            </a:r>
            <a:r>
              <a:rPr lang="en-US" dirty="0" smtClean="0"/>
              <a:t>people</a:t>
            </a:r>
            <a:r>
              <a:rPr lang="en-US" dirty="0" smtClean="0"/>
              <a:t> </a:t>
            </a:r>
            <a:r>
              <a:rPr lang="en-US" dirty="0"/>
              <a:t>in the </a:t>
            </a:r>
            <a:r>
              <a:rPr lang="en-US" dirty="0" smtClean="0"/>
              <a:t>industry</a:t>
            </a:r>
            <a:endParaRPr lang="en-US" dirty="0"/>
          </a:p>
          <a:p>
            <a:pPr lvl="0"/>
            <a:r>
              <a:rPr lang="en-US" dirty="0"/>
              <a:t>All the work arounds that </a:t>
            </a:r>
            <a:r>
              <a:rPr lang="en-US" dirty="0" smtClean="0"/>
              <a:t>providers </a:t>
            </a:r>
            <a:r>
              <a:rPr lang="en-US" dirty="0"/>
              <a:t> </a:t>
            </a:r>
            <a:r>
              <a:rPr lang="en-US" dirty="0" smtClean="0"/>
              <a:t>and HCOs </a:t>
            </a:r>
            <a:r>
              <a:rPr lang="en-US" dirty="0" smtClean="0"/>
              <a:t>are </a:t>
            </a:r>
            <a:r>
              <a:rPr lang="en-US" dirty="0" smtClean="0"/>
              <a:t>expending resources on today </a:t>
            </a:r>
            <a:r>
              <a:rPr lang="en-US" dirty="0"/>
              <a:t>to solve their problems</a:t>
            </a:r>
          </a:p>
          <a:p>
            <a:endParaRPr lang="en-US" dirty="0"/>
          </a:p>
          <a:p>
            <a:r>
              <a:rPr lang="en-US" dirty="0"/>
              <a:t>We will always be behind in the current paradigm (the red line</a:t>
            </a:r>
            <a:r>
              <a:rPr lang="en-US" dirty="0" smtClean="0"/>
              <a:t>); never </a:t>
            </a:r>
            <a:r>
              <a:rPr lang="en-US" dirty="0"/>
              <a:t>able to catch up to the innovation point that is needed </a:t>
            </a:r>
            <a:r>
              <a:rPr lang="en-US" dirty="0" smtClean="0"/>
              <a:t>“at the present </a:t>
            </a:r>
            <a:r>
              <a:rPr lang="en-US" dirty="0" smtClean="0"/>
              <a:t>time”, NEVER ABLE TO ACHIEVE OUR POTENTIAL TO POSITIVELY IMPACT HEALTH!</a:t>
            </a:r>
            <a:endParaRPr lang="en-US" dirty="0"/>
          </a:p>
          <a:p>
            <a:endParaRPr lang="en-US" dirty="0"/>
          </a:p>
        </p:txBody>
      </p:sp>
    </p:spTree>
    <p:extLst>
      <p:ext uri="{BB962C8B-B14F-4D97-AF65-F5344CB8AC3E}">
        <p14:creationId xmlns:p14="http://schemas.microsoft.com/office/powerpoint/2010/main" val="3446543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Panel – Where does this leave us?</a:t>
            </a:r>
            <a:endParaRPr lang="en-US" dirty="0"/>
          </a:p>
        </p:txBody>
      </p:sp>
      <p:sp>
        <p:nvSpPr>
          <p:cNvPr id="3" name="Content Placeholder 2"/>
          <p:cNvSpPr>
            <a:spLocks noGrp="1"/>
          </p:cNvSpPr>
          <p:nvPr>
            <p:ph idx="1"/>
          </p:nvPr>
        </p:nvSpPr>
        <p:spPr/>
        <p:txBody>
          <a:bodyPr/>
          <a:lstStyle/>
          <a:p>
            <a:pPr lvl="0"/>
            <a:r>
              <a:rPr lang="en-US" dirty="0"/>
              <a:t>What are your general comments on what I have described – that the current paradigm is not working and will not achieve what the US is seeking to accomplish in our lifetimes?</a:t>
            </a:r>
          </a:p>
          <a:p>
            <a:pPr lvl="0"/>
            <a:r>
              <a:rPr lang="en-US" dirty="0"/>
              <a:t>What does the envisioned future state look like to you?  If we look 15 years into the future and all constituencies and technologies and market forces </a:t>
            </a:r>
            <a:r>
              <a:rPr lang="en-US" dirty="0" smtClean="0"/>
              <a:t>aligned, what </a:t>
            </a:r>
            <a:r>
              <a:rPr lang="en-US" dirty="0"/>
              <a:t>are the characteristics you </a:t>
            </a:r>
            <a:r>
              <a:rPr lang="en-US" dirty="0" smtClean="0"/>
              <a:t>envision </a:t>
            </a:r>
            <a:r>
              <a:rPr lang="en-US" dirty="0"/>
              <a:t>of the ultimate clinical data ecosystem supporting the US healthcare system?</a:t>
            </a:r>
          </a:p>
          <a:p>
            <a:pPr lvl="0"/>
            <a:r>
              <a:rPr lang="en-US" dirty="0"/>
              <a:t>If we work back from that envisioned future, on what </a:t>
            </a:r>
            <a:r>
              <a:rPr lang="en-US" dirty="0" smtClean="0"/>
              <a:t>must </a:t>
            </a:r>
            <a:r>
              <a:rPr lang="en-US" dirty="0" smtClean="0"/>
              <a:t>we </a:t>
            </a:r>
            <a:r>
              <a:rPr lang="en-US" dirty="0"/>
              <a:t>all be concentrating our </a:t>
            </a:r>
            <a:r>
              <a:rPr lang="en-US" dirty="0" smtClean="0"/>
              <a:t>efforts and resources on now, </a:t>
            </a:r>
            <a:r>
              <a:rPr lang="en-US" dirty="0"/>
              <a:t>as disparate members of the healthcare community but having shared desires and goals, to </a:t>
            </a:r>
            <a:r>
              <a:rPr lang="en-US" dirty="0" smtClean="0"/>
              <a:t>drive the</a:t>
            </a:r>
            <a:r>
              <a:rPr lang="en-US" dirty="0" smtClean="0"/>
              <a:t> shift in </a:t>
            </a:r>
            <a:r>
              <a:rPr lang="en-US" dirty="0"/>
              <a:t>the paradigm and </a:t>
            </a:r>
            <a:r>
              <a:rPr lang="en-US" dirty="0" smtClean="0"/>
              <a:t>move </a:t>
            </a:r>
            <a:r>
              <a:rPr lang="en-US" dirty="0" err="1" smtClean="0"/>
              <a:t>aggessively</a:t>
            </a:r>
            <a:r>
              <a:rPr lang="en-US" dirty="0" smtClean="0"/>
              <a:t> </a:t>
            </a:r>
            <a:r>
              <a:rPr lang="en-US" dirty="0"/>
              <a:t>toward that envisioned </a:t>
            </a:r>
            <a:r>
              <a:rPr lang="en-US"/>
              <a:t>future</a:t>
            </a:r>
            <a:r>
              <a:rPr lang="en-US" smtClean="0"/>
              <a:t>?</a:t>
            </a:r>
            <a:endParaRPr lang="en-US" dirty="0"/>
          </a:p>
          <a:p>
            <a:endParaRPr lang="en-US" dirty="0"/>
          </a:p>
        </p:txBody>
      </p:sp>
    </p:spTree>
    <p:extLst>
      <p:ext uri="{BB962C8B-B14F-4D97-AF65-F5344CB8AC3E}">
        <p14:creationId xmlns:p14="http://schemas.microsoft.com/office/powerpoint/2010/main" val="35230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433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Speakers </a:t>
            </a:r>
            <a:r>
              <a:rPr lang="en-US" dirty="0"/>
              <a:t>and the </a:t>
            </a:r>
            <a:r>
              <a:rPr lang="en-US" dirty="0" smtClean="0"/>
              <a:t>Panel</a:t>
            </a:r>
            <a:endParaRPr lang="en-US" dirty="0"/>
          </a:p>
        </p:txBody>
      </p:sp>
      <p:sp>
        <p:nvSpPr>
          <p:cNvPr id="3" name="Content Placeholder 2"/>
          <p:cNvSpPr>
            <a:spLocks noGrp="1"/>
          </p:cNvSpPr>
          <p:nvPr>
            <p:ph idx="1"/>
          </p:nvPr>
        </p:nvSpPr>
        <p:spPr/>
        <p:txBody>
          <a:bodyPr>
            <a:normAutofit/>
          </a:bodyPr>
          <a:lstStyle/>
          <a:p>
            <a:r>
              <a:rPr lang="en-US" dirty="0" smtClean="0"/>
              <a:t>Translating and consolidating the thoughts of Drs</a:t>
            </a:r>
            <a:r>
              <a:rPr lang="en-US" dirty="0"/>
              <a:t>. Opelka, Washington and Halsey and the Federal Panel </a:t>
            </a:r>
            <a:endParaRPr lang="en-US" dirty="0" smtClean="0"/>
          </a:p>
          <a:p>
            <a:pPr lvl="1"/>
            <a:r>
              <a:rPr lang="en-US" dirty="0" smtClean="0"/>
              <a:t>Healthcare </a:t>
            </a:r>
            <a:r>
              <a:rPr lang="en-US" dirty="0"/>
              <a:t>is currently experiencing multiple unmet needs, across many diverse use cases and multiple constituencies that all share </a:t>
            </a:r>
            <a:r>
              <a:rPr lang="en-US" dirty="0" smtClean="0"/>
              <a:t>a </a:t>
            </a:r>
            <a:r>
              <a:rPr lang="en-US" dirty="0"/>
              <a:t>high level of dependency on highly available, accessible, reliable, </a:t>
            </a:r>
            <a:r>
              <a:rPr lang="en-US" dirty="0" smtClean="0"/>
              <a:t>computer interpretable, </a:t>
            </a:r>
            <a:r>
              <a:rPr lang="en-US" dirty="0"/>
              <a:t>and </a:t>
            </a:r>
            <a:r>
              <a:rPr lang="en-US" dirty="0" smtClean="0"/>
              <a:t>truly interoperable </a:t>
            </a:r>
            <a:r>
              <a:rPr lang="en-US" dirty="0"/>
              <a:t>clinical </a:t>
            </a:r>
            <a:r>
              <a:rPr lang="en-US" dirty="0" smtClean="0"/>
              <a:t>data</a:t>
            </a:r>
            <a:endParaRPr lang="en-US" dirty="0" smtClean="0"/>
          </a:p>
          <a:p>
            <a:pPr lvl="1"/>
            <a:r>
              <a:rPr lang="en-US" dirty="0" smtClean="0"/>
              <a:t>Today’s clinical data ecosystem </a:t>
            </a:r>
            <a:r>
              <a:rPr lang="en-US" dirty="0"/>
              <a:t>is not </a:t>
            </a:r>
            <a:r>
              <a:rPr lang="en-US" dirty="0" smtClean="0"/>
              <a:t>making data</a:t>
            </a:r>
            <a:r>
              <a:rPr lang="en-US" dirty="0" smtClean="0"/>
              <a:t> </a:t>
            </a:r>
            <a:r>
              <a:rPr lang="en-US" dirty="0"/>
              <a:t>available or accessible in a form that is optimally usable and </a:t>
            </a:r>
            <a:r>
              <a:rPr lang="en-US" dirty="0" smtClean="0"/>
              <a:t>capable of advancing health and healthcare </a:t>
            </a:r>
            <a:r>
              <a:rPr lang="en-US" dirty="0" smtClean="0"/>
              <a:t>on</a:t>
            </a:r>
            <a:r>
              <a:rPr lang="en-US" dirty="0" smtClean="0"/>
              <a:t> </a:t>
            </a:r>
            <a:r>
              <a:rPr lang="en-US" dirty="0" smtClean="0"/>
              <a:t>a trajectory that will support </a:t>
            </a:r>
            <a:r>
              <a:rPr lang="en-US" dirty="0" smtClean="0"/>
              <a:t>the </a:t>
            </a:r>
            <a:r>
              <a:rPr lang="en-US" dirty="0" smtClean="0"/>
              <a:t>optimization </a:t>
            </a:r>
            <a:r>
              <a:rPr lang="en-US" dirty="0" smtClean="0"/>
              <a:t>of the US healthcare system </a:t>
            </a:r>
            <a:r>
              <a:rPr lang="en-US" dirty="0" smtClean="0"/>
              <a:t>well into </a:t>
            </a:r>
            <a:r>
              <a:rPr lang="en-US" dirty="0"/>
              <a:t>the next </a:t>
            </a:r>
            <a:r>
              <a:rPr lang="en-US" dirty="0" smtClean="0"/>
              <a:t>decade</a:t>
            </a:r>
            <a:endParaRPr lang="en-US" dirty="0"/>
          </a:p>
          <a:p>
            <a:endParaRPr lang="en-US" dirty="0"/>
          </a:p>
          <a:p>
            <a:r>
              <a:rPr lang="en-US" dirty="0" smtClean="0"/>
              <a:t>So, with this as a backdrop …</a:t>
            </a:r>
            <a:endParaRPr lang="en-US" dirty="0"/>
          </a:p>
        </p:txBody>
      </p:sp>
    </p:spTree>
    <p:extLst>
      <p:ext uri="{BB962C8B-B14F-4D97-AF65-F5344CB8AC3E}">
        <p14:creationId xmlns:p14="http://schemas.microsoft.com/office/powerpoint/2010/main" val="187213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Where We Have Come is Significant</a:t>
            </a:r>
            <a:endParaRPr lang="en-US" dirty="0"/>
          </a:p>
        </p:txBody>
      </p:sp>
      <p:sp>
        <p:nvSpPr>
          <p:cNvPr id="3" name="Content Placeholder 2"/>
          <p:cNvSpPr>
            <a:spLocks noGrp="1"/>
          </p:cNvSpPr>
          <p:nvPr>
            <p:ph idx="1"/>
          </p:nvPr>
        </p:nvSpPr>
        <p:spPr/>
        <p:txBody>
          <a:bodyPr>
            <a:normAutofit/>
          </a:bodyPr>
          <a:lstStyle/>
          <a:p>
            <a:r>
              <a:rPr lang="en-US" dirty="0" smtClean="0"/>
              <a:t>In setting up </a:t>
            </a:r>
            <a:r>
              <a:rPr lang="en-US" dirty="0" smtClean="0"/>
              <a:t>questions </a:t>
            </a:r>
            <a:r>
              <a:rPr lang="en-US" dirty="0" smtClean="0"/>
              <a:t>to the panel</a:t>
            </a:r>
          </a:p>
          <a:p>
            <a:pPr lvl="1"/>
            <a:r>
              <a:rPr lang="en-US" dirty="0"/>
              <a:t>P</a:t>
            </a:r>
            <a:r>
              <a:rPr lang="en-US" dirty="0" smtClean="0"/>
              <a:t>resent a view </a:t>
            </a:r>
            <a:r>
              <a:rPr lang="en-US" dirty="0"/>
              <a:t>that may or may not align with the thinking of others in the </a:t>
            </a:r>
            <a:r>
              <a:rPr lang="en-US" dirty="0" smtClean="0"/>
              <a:t>room  </a:t>
            </a:r>
          </a:p>
          <a:p>
            <a:pPr lvl="1"/>
            <a:r>
              <a:rPr lang="en-US" dirty="0" smtClean="0"/>
              <a:t>Coming from a desire that we find </a:t>
            </a:r>
            <a:r>
              <a:rPr lang="en-US" dirty="0"/>
              <a:t>solutions that can </a:t>
            </a:r>
            <a:r>
              <a:rPr lang="en-US" dirty="0" smtClean="0"/>
              <a:t>positively </a:t>
            </a:r>
            <a:r>
              <a:rPr lang="en-US" dirty="0"/>
              <a:t>impact the quadruple aim, and do so in a period of time that it makes a </a:t>
            </a:r>
            <a:r>
              <a:rPr lang="en-US" dirty="0" smtClean="0"/>
              <a:t>difference  </a:t>
            </a:r>
            <a:endParaRPr lang="en-US" dirty="0"/>
          </a:p>
          <a:p>
            <a:r>
              <a:rPr lang="en-US" dirty="0" smtClean="0"/>
              <a:t>My view comes with no </a:t>
            </a:r>
            <a:r>
              <a:rPr lang="en-US" dirty="0" smtClean="0"/>
              <a:t>intent to </a:t>
            </a:r>
            <a:r>
              <a:rPr lang="en-US" dirty="0" smtClean="0"/>
              <a:t>minimize </a:t>
            </a:r>
            <a:r>
              <a:rPr lang="en-US" dirty="0"/>
              <a:t>the contribution </a:t>
            </a:r>
            <a:r>
              <a:rPr lang="en-US" dirty="0" smtClean="0"/>
              <a:t>or </a:t>
            </a:r>
            <a:r>
              <a:rPr lang="en-US" dirty="0"/>
              <a:t>the dedication of the many </a:t>
            </a:r>
            <a:r>
              <a:rPr lang="en-US" dirty="0" smtClean="0"/>
              <a:t>human </a:t>
            </a:r>
            <a:r>
              <a:rPr lang="en-US" dirty="0"/>
              <a:t>and </a:t>
            </a:r>
            <a:r>
              <a:rPr lang="en-US" dirty="0" smtClean="0"/>
              <a:t>financial resources </a:t>
            </a:r>
            <a:r>
              <a:rPr lang="en-US" dirty="0"/>
              <a:t>that have gotten our industry from the dark ages of paper medical records to </a:t>
            </a:r>
            <a:r>
              <a:rPr lang="en-US" dirty="0" smtClean="0"/>
              <a:t>its </a:t>
            </a:r>
            <a:r>
              <a:rPr lang="en-US" dirty="0"/>
              <a:t>current </a:t>
            </a:r>
            <a:r>
              <a:rPr lang="en-US" dirty="0" smtClean="0"/>
              <a:t>place  </a:t>
            </a:r>
          </a:p>
          <a:p>
            <a:r>
              <a:rPr lang="en-US" dirty="0" smtClean="0"/>
              <a:t>But </a:t>
            </a:r>
            <a:r>
              <a:rPr lang="en-US" dirty="0"/>
              <a:t>the current state is not sufficient … we have only scratched the surface of </a:t>
            </a:r>
            <a:r>
              <a:rPr lang="en-US" dirty="0" smtClean="0"/>
              <a:t>the value that </a:t>
            </a:r>
            <a:r>
              <a:rPr lang="en-US" dirty="0" smtClean="0"/>
              <a:t>highly </a:t>
            </a:r>
            <a:r>
              <a:rPr lang="en-US" dirty="0"/>
              <a:t>available clinical </a:t>
            </a:r>
            <a:r>
              <a:rPr lang="en-US" dirty="0" smtClean="0"/>
              <a:t>data, information </a:t>
            </a:r>
            <a:r>
              <a:rPr lang="en-US" dirty="0"/>
              <a:t>systems, </a:t>
            </a:r>
            <a:r>
              <a:rPr lang="en-US" dirty="0" smtClean="0"/>
              <a:t>and informatics </a:t>
            </a:r>
            <a:r>
              <a:rPr lang="en-US" dirty="0"/>
              <a:t>principles </a:t>
            </a:r>
            <a:r>
              <a:rPr lang="en-US" dirty="0" smtClean="0"/>
              <a:t>can contribute to health </a:t>
            </a:r>
            <a:r>
              <a:rPr lang="en-US" dirty="0"/>
              <a:t>and </a:t>
            </a:r>
            <a:r>
              <a:rPr lang="en-US" dirty="0" smtClean="0"/>
              <a:t>healthcare</a:t>
            </a:r>
            <a:endParaRPr lang="en-US" dirty="0"/>
          </a:p>
        </p:txBody>
      </p:sp>
    </p:spTree>
    <p:extLst>
      <p:ext uri="{BB962C8B-B14F-4D97-AF65-F5344CB8AC3E}">
        <p14:creationId xmlns:p14="http://schemas.microsoft.com/office/powerpoint/2010/main" val="263141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Registries – One Set of Use Cases</a:t>
            </a:r>
            <a:endParaRPr lang="en-US" dirty="0"/>
          </a:p>
        </p:txBody>
      </p:sp>
      <p:sp>
        <p:nvSpPr>
          <p:cNvPr id="3" name="Content Placeholder 2"/>
          <p:cNvSpPr>
            <a:spLocks noGrp="1"/>
          </p:cNvSpPr>
          <p:nvPr>
            <p:ph idx="1"/>
          </p:nvPr>
        </p:nvSpPr>
        <p:spPr/>
        <p:txBody>
          <a:bodyPr/>
          <a:lstStyle/>
          <a:p>
            <a:r>
              <a:rPr lang="en-US" dirty="0" smtClean="0"/>
              <a:t>“A </a:t>
            </a:r>
            <a:r>
              <a:rPr lang="en-US" dirty="0"/>
              <a:t>high level of dependency on highly available, accessible, reliable, computer </a:t>
            </a:r>
            <a:r>
              <a:rPr lang="en-US" dirty="0" smtClean="0"/>
              <a:t>interpretable, </a:t>
            </a:r>
            <a:r>
              <a:rPr lang="en-US" dirty="0"/>
              <a:t>and truly interoperable clinical </a:t>
            </a:r>
            <a:r>
              <a:rPr lang="en-US" dirty="0" smtClean="0"/>
              <a:t>data”</a:t>
            </a:r>
          </a:p>
          <a:p>
            <a:r>
              <a:rPr lang="en-US" dirty="0" smtClean="0"/>
              <a:t>Registries are prime </a:t>
            </a:r>
            <a:r>
              <a:rPr lang="en-US" dirty="0"/>
              <a:t>examples of this </a:t>
            </a:r>
            <a:r>
              <a:rPr lang="en-US" dirty="0" smtClean="0"/>
              <a:t>dependency!  </a:t>
            </a:r>
          </a:p>
          <a:p>
            <a:pPr lvl="1"/>
            <a:r>
              <a:rPr lang="en-US" dirty="0"/>
              <a:t>S</a:t>
            </a:r>
            <a:r>
              <a:rPr lang="en-US" dirty="0" smtClean="0"/>
              <a:t>eek </a:t>
            </a:r>
            <a:r>
              <a:rPr lang="en-US" dirty="0"/>
              <a:t>to acquire rich sets of clinical </a:t>
            </a:r>
            <a:r>
              <a:rPr lang="en-US" dirty="0" smtClean="0"/>
              <a:t>data that </a:t>
            </a:r>
            <a:r>
              <a:rPr lang="en-US" dirty="0"/>
              <a:t>are appropriately discrete, semantically true and easily ported from transactional data </a:t>
            </a:r>
            <a:r>
              <a:rPr lang="en-US" dirty="0" smtClean="0"/>
              <a:t>stores</a:t>
            </a:r>
          </a:p>
          <a:p>
            <a:pPr lvl="1"/>
            <a:r>
              <a:rPr lang="en-US" dirty="0" smtClean="0"/>
              <a:t>Reliably </a:t>
            </a:r>
            <a:r>
              <a:rPr lang="en-US" dirty="0"/>
              <a:t>represent the decision making and administration of care processes by specialists (or care teams</a:t>
            </a:r>
            <a:r>
              <a:rPr lang="en-US" dirty="0" smtClean="0"/>
              <a:t>)</a:t>
            </a:r>
          </a:p>
          <a:p>
            <a:pPr lvl="1"/>
            <a:r>
              <a:rPr lang="en-US" dirty="0" smtClean="0"/>
              <a:t>For </a:t>
            </a:r>
            <a:r>
              <a:rPr lang="en-US" dirty="0"/>
              <a:t>secondary uses to achieve a variety of business purposes, not the least of which is determining the quality and consistency of care delivered by its members and identifying opportunities to improve value (quality / cost</a:t>
            </a:r>
            <a:r>
              <a:rPr lang="en-US" dirty="0" smtClean="0"/>
              <a:t>)</a:t>
            </a:r>
            <a:endParaRPr lang="en-US" dirty="0"/>
          </a:p>
          <a:p>
            <a:endParaRPr lang="en-US" dirty="0"/>
          </a:p>
        </p:txBody>
      </p:sp>
    </p:spTree>
    <p:extLst>
      <p:ext uri="{BB962C8B-B14F-4D97-AF65-F5344CB8AC3E}">
        <p14:creationId xmlns:p14="http://schemas.microsoft.com/office/powerpoint/2010/main" val="166313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Wide-ranging Use Cases</a:t>
            </a:r>
            <a:endParaRPr lang="en-US" dirty="0"/>
          </a:p>
        </p:txBody>
      </p:sp>
      <p:sp>
        <p:nvSpPr>
          <p:cNvPr id="3" name="Content Placeholder 2"/>
          <p:cNvSpPr>
            <a:spLocks noGrp="1"/>
          </p:cNvSpPr>
          <p:nvPr>
            <p:ph idx="1"/>
          </p:nvPr>
        </p:nvSpPr>
        <p:spPr>
          <a:xfrm>
            <a:off x="677334" y="1820121"/>
            <a:ext cx="8596668" cy="4395854"/>
          </a:xfrm>
        </p:spPr>
        <p:txBody>
          <a:bodyPr>
            <a:normAutofit fontScale="85000" lnSpcReduction="20000"/>
          </a:bodyPr>
          <a:lstStyle/>
          <a:p>
            <a:r>
              <a:rPr lang="en-US" dirty="0">
                <a:solidFill>
                  <a:schemeClr val="tx1"/>
                </a:solidFill>
              </a:rPr>
              <a:t>S</a:t>
            </a:r>
            <a:r>
              <a:rPr lang="en-US" dirty="0" smtClean="0">
                <a:solidFill>
                  <a:schemeClr val="tx1"/>
                </a:solidFill>
              </a:rPr>
              <a:t>pecialist </a:t>
            </a:r>
            <a:r>
              <a:rPr lang="en-US" dirty="0">
                <a:solidFill>
                  <a:schemeClr val="tx1"/>
                </a:solidFill>
              </a:rPr>
              <a:t>seeking to have highly effective workflow </a:t>
            </a:r>
            <a:r>
              <a:rPr lang="en-US" dirty="0" smtClean="0">
                <a:solidFill>
                  <a:schemeClr val="tx1"/>
                </a:solidFill>
              </a:rPr>
              <a:t>and CDS </a:t>
            </a:r>
            <a:r>
              <a:rPr lang="en-US" dirty="0">
                <a:solidFill>
                  <a:schemeClr val="tx1"/>
                </a:solidFill>
              </a:rPr>
              <a:t>that meet </a:t>
            </a:r>
            <a:r>
              <a:rPr lang="en-US" dirty="0" smtClean="0">
                <a:solidFill>
                  <a:schemeClr val="tx1"/>
                </a:solidFill>
              </a:rPr>
              <a:t>their specific information needs at the point of care</a:t>
            </a:r>
          </a:p>
          <a:p>
            <a:r>
              <a:rPr lang="en-US" dirty="0" smtClean="0">
                <a:solidFill>
                  <a:schemeClr val="tx1"/>
                </a:solidFill>
              </a:rPr>
              <a:t>Specialty organizations seeking to provide broadly and rapidly consumable, best-practice clinical content</a:t>
            </a:r>
          </a:p>
          <a:p>
            <a:r>
              <a:rPr lang="en-US" dirty="0" smtClean="0">
                <a:solidFill>
                  <a:schemeClr val="tx1"/>
                </a:solidFill>
              </a:rPr>
              <a:t>Payer </a:t>
            </a:r>
            <a:r>
              <a:rPr lang="en-US" dirty="0">
                <a:solidFill>
                  <a:schemeClr val="tx1"/>
                </a:solidFill>
              </a:rPr>
              <a:t>seeking to optimize the quality/cost </a:t>
            </a:r>
            <a:r>
              <a:rPr lang="en-US" dirty="0" smtClean="0">
                <a:solidFill>
                  <a:schemeClr val="tx1"/>
                </a:solidFill>
              </a:rPr>
              <a:t>reimbursement models</a:t>
            </a:r>
          </a:p>
          <a:p>
            <a:r>
              <a:rPr lang="en-US" dirty="0" smtClean="0">
                <a:solidFill>
                  <a:schemeClr val="tx1"/>
                </a:solidFill>
              </a:rPr>
              <a:t>Providers seeking to optimize capabilities to transition to quality/cost reimbursement models</a:t>
            </a:r>
          </a:p>
          <a:p>
            <a:r>
              <a:rPr lang="en-US" dirty="0" smtClean="0">
                <a:solidFill>
                  <a:schemeClr val="tx1"/>
                </a:solidFill>
              </a:rPr>
              <a:t>HCOs </a:t>
            </a:r>
            <a:r>
              <a:rPr lang="en-US" dirty="0">
                <a:solidFill>
                  <a:schemeClr val="tx1"/>
                </a:solidFill>
              </a:rPr>
              <a:t>seeking to optimize the coordination of care with its referral </a:t>
            </a:r>
            <a:r>
              <a:rPr lang="en-US" dirty="0" smtClean="0">
                <a:solidFill>
                  <a:schemeClr val="tx1"/>
                </a:solidFill>
              </a:rPr>
              <a:t>base</a:t>
            </a:r>
          </a:p>
          <a:p>
            <a:r>
              <a:rPr lang="en-US" dirty="0" smtClean="0">
                <a:solidFill>
                  <a:schemeClr val="tx1"/>
                </a:solidFill>
              </a:rPr>
              <a:t>Specialty registries </a:t>
            </a:r>
            <a:r>
              <a:rPr lang="en-US" dirty="0">
                <a:solidFill>
                  <a:schemeClr val="tx1"/>
                </a:solidFill>
              </a:rPr>
              <a:t>seeking to minimize complications though </a:t>
            </a:r>
            <a:r>
              <a:rPr lang="en-US" dirty="0" smtClean="0">
                <a:solidFill>
                  <a:schemeClr val="tx1"/>
                </a:solidFill>
              </a:rPr>
              <a:t>applied research on clinically pertinent data sets</a:t>
            </a:r>
          </a:p>
          <a:p>
            <a:r>
              <a:rPr lang="en-US" dirty="0" smtClean="0">
                <a:solidFill>
                  <a:schemeClr val="tx1"/>
                </a:solidFill>
              </a:rPr>
              <a:t>Providers seeking </a:t>
            </a:r>
            <a:r>
              <a:rPr lang="en-US" dirty="0">
                <a:solidFill>
                  <a:schemeClr val="tx1"/>
                </a:solidFill>
              </a:rPr>
              <a:t>to </a:t>
            </a:r>
            <a:r>
              <a:rPr lang="en-US" dirty="0" smtClean="0">
                <a:solidFill>
                  <a:schemeClr val="tx1"/>
                </a:solidFill>
              </a:rPr>
              <a:t>employ the discoveries of precision medicine</a:t>
            </a:r>
          </a:p>
          <a:p>
            <a:r>
              <a:rPr lang="en-US" dirty="0" smtClean="0">
                <a:solidFill>
                  <a:schemeClr val="tx1"/>
                </a:solidFill>
              </a:rPr>
              <a:t>Communities seeking to optimize the health of its populations</a:t>
            </a:r>
          </a:p>
          <a:p>
            <a:r>
              <a:rPr lang="en-US" dirty="0" smtClean="0">
                <a:solidFill>
                  <a:schemeClr val="tx1"/>
                </a:solidFill>
              </a:rPr>
              <a:t>Providers seeking to integrate patient reported data with clinical data</a:t>
            </a:r>
          </a:p>
          <a:p>
            <a:r>
              <a:rPr lang="en-US" dirty="0" smtClean="0">
                <a:solidFill>
                  <a:schemeClr val="tx1"/>
                </a:solidFill>
              </a:rPr>
              <a:t>Surgeon seeking to be </a:t>
            </a:r>
            <a:r>
              <a:rPr lang="en-US" dirty="0">
                <a:solidFill>
                  <a:schemeClr val="tx1"/>
                </a:solidFill>
              </a:rPr>
              <a:t>inclusive of the patient in making decisions about next </a:t>
            </a:r>
            <a:r>
              <a:rPr lang="en-US" dirty="0" smtClean="0">
                <a:solidFill>
                  <a:schemeClr val="tx1"/>
                </a:solidFill>
              </a:rPr>
              <a:t>care actions</a:t>
            </a:r>
          </a:p>
          <a:p>
            <a:r>
              <a:rPr lang="en-US" dirty="0" smtClean="0">
                <a:solidFill>
                  <a:schemeClr val="tx1"/>
                </a:solidFill>
              </a:rPr>
              <a:t>Providers seeking to maximize efficiency in maintaining CME and MOCs</a:t>
            </a:r>
          </a:p>
          <a:p>
            <a:r>
              <a:rPr lang="en-US" dirty="0" smtClean="0">
                <a:solidFill>
                  <a:schemeClr val="tx1"/>
                </a:solidFill>
              </a:rPr>
              <a:t>HCOs </a:t>
            </a:r>
            <a:r>
              <a:rPr lang="en-US" dirty="0">
                <a:solidFill>
                  <a:schemeClr val="tx1"/>
                </a:solidFill>
              </a:rPr>
              <a:t>seeking to truly reduce HAIs and penalties from </a:t>
            </a:r>
            <a:r>
              <a:rPr lang="en-US" dirty="0" smtClean="0">
                <a:solidFill>
                  <a:schemeClr val="tx1"/>
                </a:solidFill>
              </a:rPr>
              <a:t>CMS</a:t>
            </a:r>
            <a:endParaRPr lang="en-US" dirty="0"/>
          </a:p>
          <a:p>
            <a:endParaRPr lang="en-US" dirty="0"/>
          </a:p>
        </p:txBody>
      </p:sp>
    </p:spTree>
    <p:extLst>
      <p:ext uri="{BB962C8B-B14F-4D97-AF65-F5344CB8AC3E}">
        <p14:creationId xmlns:p14="http://schemas.microsoft.com/office/powerpoint/2010/main" val="407863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Individually Under the Current Paradigm We Will Solve One-off Problems</a:t>
            </a:r>
            <a:endParaRPr lang="en-US" dirty="0"/>
          </a:p>
        </p:txBody>
      </p:sp>
      <p:sp>
        <p:nvSpPr>
          <p:cNvPr id="3" name="Content Placeholder 2"/>
          <p:cNvSpPr>
            <a:spLocks noGrp="1"/>
          </p:cNvSpPr>
          <p:nvPr>
            <p:ph idx="1"/>
          </p:nvPr>
        </p:nvSpPr>
        <p:spPr/>
        <p:txBody>
          <a:bodyPr/>
          <a:lstStyle/>
          <a:p>
            <a:r>
              <a:rPr lang="en-US" dirty="0"/>
              <a:t>If each of us with different </a:t>
            </a:r>
            <a:r>
              <a:rPr lang="en-US" dirty="0" smtClean="0"/>
              <a:t>needs </a:t>
            </a:r>
            <a:r>
              <a:rPr lang="en-US" dirty="0"/>
              <a:t>for clinical data persist in attempting to solve these challenges individually by expending resources </a:t>
            </a:r>
            <a:r>
              <a:rPr lang="en-US" dirty="0" smtClean="0"/>
              <a:t>to </a:t>
            </a:r>
            <a:r>
              <a:rPr lang="en-US" dirty="0" smtClean="0"/>
              <a:t>customize </a:t>
            </a:r>
            <a:r>
              <a:rPr lang="en-US" dirty="0"/>
              <a:t>our current state clinical information system infrastructures, will continue to make very slow progress at very high </a:t>
            </a:r>
            <a:r>
              <a:rPr lang="en-US" dirty="0" smtClean="0"/>
              <a:t>cost! </a:t>
            </a:r>
            <a:endParaRPr lang="en-US" dirty="0" smtClean="0"/>
          </a:p>
          <a:p>
            <a:r>
              <a:rPr lang="en-US" dirty="0"/>
              <a:t>If however, we agree that our challenges </a:t>
            </a:r>
            <a:r>
              <a:rPr lang="en-US" dirty="0" smtClean="0"/>
              <a:t>are mostly fundamental </a:t>
            </a:r>
            <a:r>
              <a:rPr lang="en-US" dirty="0"/>
              <a:t>and foundational, and thus are likely 80% the </a:t>
            </a:r>
            <a:r>
              <a:rPr lang="en-US" dirty="0" smtClean="0"/>
              <a:t>same, </a:t>
            </a:r>
            <a:r>
              <a:rPr lang="en-US" dirty="0"/>
              <a:t>we can find approaches to more rapidly achieve solutions </a:t>
            </a:r>
            <a:r>
              <a:rPr lang="en-US" dirty="0" smtClean="0"/>
              <a:t>at an ecosystem level </a:t>
            </a:r>
            <a:r>
              <a:rPr lang="en-US" dirty="0" smtClean="0"/>
              <a:t>that </a:t>
            </a:r>
            <a:r>
              <a:rPr lang="en-US" dirty="0"/>
              <a:t>will </a:t>
            </a:r>
            <a:endParaRPr lang="en-US" dirty="0" smtClean="0"/>
          </a:p>
          <a:p>
            <a:pPr lvl="1"/>
            <a:r>
              <a:rPr lang="en-US" dirty="0" smtClean="0"/>
              <a:t>M</a:t>
            </a:r>
            <a:r>
              <a:rPr lang="en-US" dirty="0" smtClean="0"/>
              <a:t>ove </a:t>
            </a:r>
            <a:r>
              <a:rPr lang="en-US" dirty="0"/>
              <a:t>the industry forward as a </a:t>
            </a:r>
            <a:r>
              <a:rPr lang="en-US" dirty="0" smtClean="0"/>
              <a:t>whole</a:t>
            </a:r>
          </a:p>
          <a:p>
            <a:pPr lvl="1"/>
            <a:r>
              <a:rPr lang="en-US" dirty="0"/>
              <a:t>Create opportunity for all</a:t>
            </a:r>
          </a:p>
          <a:p>
            <a:pPr lvl="1"/>
            <a:r>
              <a:rPr lang="en-US" dirty="0" smtClean="0"/>
              <a:t>Achieve </a:t>
            </a:r>
            <a:r>
              <a:rPr lang="en-US" dirty="0"/>
              <a:t>what we are all seeking in the </a:t>
            </a:r>
            <a:r>
              <a:rPr lang="en-US" dirty="0" smtClean="0"/>
              <a:t>end</a:t>
            </a:r>
          </a:p>
          <a:p>
            <a:pPr lvl="1"/>
            <a:r>
              <a:rPr lang="en-US" dirty="0" smtClean="0"/>
              <a:t>Effectively </a:t>
            </a:r>
            <a:r>
              <a:rPr lang="en-US" dirty="0"/>
              <a:t>impact health and </a:t>
            </a:r>
            <a:r>
              <a:rPr lang="en-US" dirty="0" smtClean="0"/>
              <a:t>healthcare  </a:t>
            </a:r>
            <a:endParaRPr lang="en-US" dirty="0"/>
          </a:p>
          <a:p>
            <a:endParaRPr lang="en-US" dirty="0"/>
          </a:p>
          <a:p>
            <a:endParaRPr lang="en-US" dirty="0"/>
          </a:p>
        </p:txBody>
      </p:sp>
    </p:spTree>
    <p:extLst>
      <p:ext uri="{BB962C8B-B14F-4D97-AF65-F5344CB8AC3E}">
        <p14:creationId xmlns:p14="http://schemas.microsoft.com/office/powerpoint/2010/main" val="420583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Concentrate </a:t>
            </a:r>
            <a:r>
              <a:rPr lang="en-US" dirty="0"/>
              <a:t>Our Efforts on Collaboration and Foundation</a:t>
            </a:r>
            <a:endParaRPr lang="en-US" dirty="0"/>
          </a:p>
        </p:txBody>
      </p:sp>
      <p:sp>
        <p:nvSpPr>
          <p:cNvPr id="3" name="Content Placeholder 2"/>
          <p:cNvSpPr>
            <a:spLocks noGrp="1"/>
          </p:cNvSpPr>
          <p:nvPr>
            <p:ph idx="1"/>
          </p:nvPr>
        </p:nvSpPr>
        <p:spPr/>
        <p:txBody>
          <a:bodyPr>
            <a:normAutofit/>
          </a:bodyPr>
          <a:lstStyle/>
          <a:p>
            <a:r>
              <a:rPr lang="en-US" dirty="0" smtClean="0"/>
              <a:t>If all use cases are taken together as part of a whole, it strongly promotes </a:t>
            </a:r>
            <a:r>
              <a:rPr lang="en-US" dirty="0"/>
              <a:t>a need for a much more fundamental </a:t>
            </a:r>
            <a:r>
              <a:rPr lang="en-US" dirty="0" smtClean="0"/>
              <a:t>and </a:t>
            </a:r>
            <a:r>
              <a:rPr lang="en-US" dirty="0" smtClean="0"/>
              <a:t>foundational solution </a:t>
            </a:r>
            <a:r>
              <a:rPr lang="en-US" dirty="0" smtClean="0"/>
              <a:t>to emerge</a:t>
            </a:r>
          </a:p>
          <a:p>
            <a:r>
              <a:rPr lang="en-US" dirty="0" smtClean="0"/>
              <a:t>A </a:t>
            </a:r>
            <a:r>
              <a:rPr lang="en-US" dirty="0"/>
              <a:t>data and information </a:t>
            </a:r>
            <a:r>
              <a:rPr lang="en-US" dirty="0" smtClean="0"/>
              <a:t>architecture / infrastructure </a:t>
            </a:r>
            <a:r>
              <a:rPr lang="en-US" dirty="0"/>
              <a:t>that can be leveraged </a:t>
            </a:r>
            <a:r>
              <a:rPr lang="en-US" dirty="0" smtClean="0"/>
              <a:t>for an INFINITE SET of rapidly delivered innovations</a:t>
            </a:r>
          </a:p>
          <a:p>
            <a:pPr lvl="1"/>
            <a:r>
              <a:rPr lang="en-US" dirty="0"/>
              <a:t>I</a:t>
            </a:r>
            <a:r>
              <a:rPr lang="en-US" dirty="0" smtClean="0"/>
              <a:t>n clinical workflows, process and decision support</a:t>
            </a:r>
          </a:p>
          <a:p>
            <a:pPr lvl="1"/>
            <a:r>
              <a:rPr lang="en-US" dirty="0" smtClean="0"/>
              <a:t>In the quality and efficiency of clinical data acquisition and aggregation</a:t>
            </a:r>
          </a:p>
          <a:p>
            <a:pPr lvl="1"/>
            <a:r>
              <a:rPr lang="en-US" dirty="0"/>
              <a:t>I</a:t>
            </a:r>
            <a:r>
              <a:rPr lang="en-US" dirty="0" smtClean="0"/>
              <a:t>n supporting the secondary </a:t>
            </a:r>
            <a:r>
              <a:rPr lang="en-US" dirty="0"/>
              <a:t>use cases from which value can be </a:t>
            </a:r>
            <a:r>
              <a:rPr lang="en-US" dirty="0" smtClean="0"/>
              <a:t>achieved</a:t>
            </a:r>
          </a:p>
          <a:p>
            <a:r>
              <a:rPr lang="en-US" dirty="0" smtClean="0"/>
              <a:t>It </a:t>
            </a:r>
            <a:r>
              <a:rPr lang="en-US" dirty="0"/>
              <a:t>is the commonalities of the use cases, the 80% overlap of need among the many secondary users of the </a:t>
            </a:r>
            <a:r>
              <a:rPr lang="en-US" dirty="0" smtClean="0"/>
              <a:t>data, </a:t>
            </a:r>
            <a:r>
              <a:rPr lang="en-US" dirty="0"/>
              <a:t>that creates the </a:t>
            </a:r>
            <a:r>
              <a:rPr lang="en-US" dirty="0" smtClean="0"/>
              <a:t>driver </a:t>
            </a:r>
            <a:r>
              <a:rPr lang="en-US" dirty="0" smtClean="0"/>
              <a:t>to </a:t>
            </a:r>
            <a:r>
              <a:rPr lang="en-US" dirty="0"/>
              <a:t>do something significant </a:t>
            </a:r>
            <a:r>
              <a:rPr lang="en-US" dirty="0" smtClean="0"/>
              <a:t>(and disruptive) to move </a:t>
            </a:r>
            <a:r>
              <a:rPr lang="en-US" dirty="0"/>
              <a:t>from the current </a:t>
            </a:r>
            <a:r>
              <a:rPr lang="en-US" dirty="0" smtClean="0"/>
              <a:t>state</a:t>
            </a:r>
            <a:endParaRPr lang="en-US" dirty="0"/>
          </a:p>
        </p:txBody>
      </p:sp>
    </p:spTree>
    <p:extLst>
      <p:ext uri="{BB962C8B-B14F-4D97-AF65-F5344CB8AC3E}">
        <p14:creationId xmlns:p14="http://schemas.microsoft.com/office/powerpoint/2010/main" val="265454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Envisioned Future?</a:t>
            </a:r>
            <a:endParaRPr lang="en-US" dirty="0"/>
          </a:p>
        </p:txBody>
      </p:sp>
      <p:sp>
        <p:nvSpPr>
          <p:cNvPr id="3" name="Content Placeholder 2"/>
          <p:cNvSpPr>
            <a:spLocks noGrp="1"/>
          </p:cNvSpPr>
          <p:nvPr>
            <p:ph idx="1"/>
          </p:nvPr>
        </p:nvSpPr>
        <p:spPr/>
        <p:txBody>
          <a:bodyPr>
            <a:normAutofit/>
          </a:bodyPr>
          <a:lstStyle/>
          <a:p>
            <a:r>
              <a:rPr lang="en-US" dirty="0" smtClean="0"/>
              <a:t>While the experts in this room understand the problems and challenges,</a:t>
            </a:r>
          </a:p>
          <a:p>
            <a:r>
              <a:rPr lang="en-US" dirty="0" smtClean="0"/>
              <a:t>And can quickly envision the informatics and technical solutions we might need to employ to address those problems and challenges,</a:t>
            </a:r>
          </a:p>
          <a:p>
            <a:r>
              <a:rPr lang="en-US" dirty="0" smtClean="0"/>
              <a:t>I think it is sometimes hard for all of us to envision a future the desired future state (a shared future), where all the solutions are realized and health and healthcare are realized</a:t>
            </a:r>
          </a:p>
          <a:p>
            <a:endParaRPr lang="en-US" dirty="0"/>
          </a:p>
          <a:p>
            <a:r>
              <a:rPr lang="en-US" dirty="0"/>
              <a:t>I envision a future where health and healthcare are optimized. </a:t>
            </a:r>
            <a:r>
              <a:rPr lang="en-US" dirty="0" smtClean="0"/>
              <a:t>Achieving </a:t>
            </a:r>
            <a:r>
              <a:rPr lang="en-US" dirty="0"/>
              <a:t>this future is highly dependent on </a:t>
            </a:r>
            <a:r>
              <a:rPr lang="en-US" dirty="0" smtClean="0"/>
              <a:t>attaining </a:t>
            </a:r>
            <a:r>
              <a:rPr lang="en-US" dirty="0"/>
              <a:t>an advanced clinical data ecosystem  </a:t>
            </a:r>
          </a:p>
          <a:p>
            <a:pPr lvl="1"/>
            <a:r>
              <a:rPr lang="en-US" dirty="0" smtClean="0"/>
              <a:t>One of the questions for the panel</a:t>
            </a:r>
          </a:p>
          <a:p>
            <a:endParaRPr lang="en-US" dirty="0"/>
          </a:p>
          <a:p>
            <a:endParaRPr lang="en-US" dirty="0"/>
          </a:p>
        </p:txBody>
      </p:sp>
    </p:spTree>
    <p:extLst>
      <p:ext uri="{BB962C8B-B14F-4D97-AF65-F5344CB8AC3E}">
        <p14:creationId xmlns:p14="http://schemas.microsoft.com/office/powerpoint/2010/main" val="873089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Paradigm is Not Working and Not Capable of Getting Us There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Whether we define the current paradigm by</a:t>
            </a:r>
          </a:p>
          <a:p>
            <a:pPr lvl="1"/>
            <a:r>
              <a:rPr lang="en-US" dirty="0" smtClean="0"/>
              <a:t>Business </a:t>
            </a:r>
            <a:r>
              <a:rPr lang="en-US" dirty="0"/>
              <a:t>verticals </a:t>
            </a:r>
            <a:r>
              <a:rPr lang="en-US" dirty="0" smtClean="0"/>
              <a:t>and the marketplace </a:t>
            </a:r>
            <a:r>
              <a:rPr lang="en-US" dirty="0" smtClean="0"/>
              <a:t>of current healthcare IT ecosystem</a:t>
            </a:r>
          </a:p>
          <a:p>
            <a:pPr lvl="1"/>
            <a:r>
              <a:rPr lang="en-US" dirty="0" smtClean="0"/>
              <a:t>C</a:t>
            </a:r>
            <a:r>
              <a:rPr lang="en-US" dirty="0" smtClean="0"/>
              <a:t>urrent </a:t>
            </a:r>
            <a:r>
              <a:rPr lang="en-US" dirty="0"/>
              <a:t>information systems technical </a:t>
            </a:r>
            <a:r>
              <a:rPr lang="en-US" dirty="0" smtClean="0"/>
              <a:t>architecture and interfacing model</a:t>
            </a:r>
          </a:p>
          <a:p>
            <a:r>
              <a:rPr lang="en-US" dirty="0" smtClean="0"/>
              <a:t>While </a:t>
            </a:r>
            <a:r>
              <a:rPr lang="en-US" dirty="0"/>
              <a:t>progress is being </a:t>
            </a:r>
            <a:r>
              <a:rPr lang="en-US" dirty="0" smtClean="0"/>
              <a:t>made with unquestioned good intentions</a:t>
            </a:r>
          </a:p>
          <a:p>
            <a:pPr lvl="1"/>
            <a:r>
              <a:rPr lang="en-US" dirty="0" smtClean="0"/>
              <a:t>It is very </a:t>
            </a:r>
            <a:r>
              <a:rPr lang="en-US" dirty="0"/>
              <a:t>slow and comes at a very high </a:t>
            </a:r>
            <a:r>
              <a:rPr lang="en-US" dirty="0" smtClean="0"/>
              <a:t>cost</a:t>
            </a:r>
          </a:p>
          <a:p>
            <a:pPr lvl="1"/>
            <a:r>
              <a:rPr lang="en-US" dirty="0" smtClean="0"/>
              <a:t>Is </a:t>
            </a:r>
            <a:r>
              <a:rPr lang="en-US" dirty="0"/>
              <a:t>not capable of getting us to an envisioned future </a:t>
            </a:r>
            <a:r>
              <a:rPr lang="en-US" dirty="0" smtClean="0"/>
              <a:t>in </a:t>
            </a:r>
            <a:r>
              <a:rPr lang="en-US" dirty="0"/>
              <a:t>our </a:t>
            </a:r>
            <a:r>
              <a:rPr lang="en-US" dirty="0" smtClean="0"/>
              <a:t>lifetimes</a:t>
            </a:r>
            <a:endParaRPr lang="en-US" dirty="0" smtClean="0"/>
          </a:p>
          <a:p>
            <a:endParaRPr lang="en-US" dirty="0"/>
          </a:p>
          <a:p>
            <a:r>
              <a:rPr lang="en-US" dirty="0"/>
              <a:t>To believe this </a:t>
            </a:r>
            <a:r>
              <a:rPr lang="en-US" dirty="0" smtClean="0"/>
              <a:t>perhaps requires </a:t>
            </a:r>
            <a:r>
              <a:rPr lang="en-US" dirty="0"/>
              <a:t>agreement </a:t>
            </a:r>
            <a:r>
              <a:rPr lang="en-US" dirty="0" smtClean="0"/>
              <a:t>with my </a:t>
            </a:r>
            <a:r>
              <a:rPr lang="en-US" dirty="0"/>
              <a:t>mental </a:t>
            </a:r>
            <a:r>
              <a:rPr lang="en-US" dirty="0" smtClean="0"/>
              <a:t>model</a:t>
            </a:r>
          </a:p>
          <a:p>
            <a:pPr lvl="1"/>
            <a:r>
              <a:rPr lang="en-US" dirty="0" smtClean="0"/>
              <a:t>A better approach exists</a:t>
            </a:r>
          </a:p>
          <a:p>
            <a:pPr lvl="1"/>
            <a:r>
              <a:rPr lang="en-US" dirty="0" smtClean="0"/>
              <a:t>Leveraging data</a:t>
            </a:r>
            <a:r>
              <a:rPr lang="en-US" dirty="0"/>
              <a:t>, information and the principles of medical informatics are the keys to overcoming the </a:t>
            </a:r>
            <a:r>
              <a:rPr lang="en-US" dirty="0" smtClean="0"/>
              <a:t>slow</a:t>
            </a:r>
            <a:r>
              <a:rPr lang="en-US" dirty="0" smtClean="0"/>
              <a:t> progress </a:t>
            </a:r>
            <a:r>
              <a:rPr lang="en-US" dirty="0"/>
              <a:t>toward optimizing quality and efficiency in US </a:t>
            </a:r>
            <a:r>
              <a:rPr lang="en-US" dirty="0" smtClean="0"/>
              <a:t>healthcare</a:t>
            </a:r>
          </a:p>
          <a:p>
            <a:pPr lvl="1"/>
            <a:r>
              <a:rPr lang="en-US" dirty="0" smtClean="0"/>
              <a:t>Louisiana </a:t>
            </a:r>
            <a:r>
              <a:rPr lang="en-US" dirty="0"/>
              <a:t>is currently 50</a:t>
            </a:r>
            <a:r>
              <a:rPr lang="en-US" baseline="30000" dirty="0"/>
              <a:t>th</a:t>
            </a:r>
            <a:r>
              <a:rPr lang="en-US" dirty="0"/>
              <a:t> in health status and worlds away </a:t>
            </a:r>
            <a:r>
              <a:rPr lang="en-US" dirty="0" smtClean="0"/>
              <a:t>from </a:t>
            </a:r>
            <a:r>
              <a:rPr lang="en-US" dirty="0"/>
              <a:t>the health status that is 1</a:t>
            </a:r>
            <a:r>
              <a:rPr lang="en-US" baseline="30000" dirty="0"/>
              <a:t>st</a:t>
            </a:r>
            <a:r>
              <a:rPr lang="en-US" dirty="0"/>
              <a:t> … I am convinced that leveraging clinical data and informatics is </a:t>
            </a:r>
            <a:r>
              <a:rPr lang="en-US" dirty="0" smtClean="0"/>
              <a:t>key </a:t>
            </a:r>
            <a:r>
              <a:rPr lang="en-US" dirty="0"/>
              <a:t>to achieving better </a:t>
            </a:r>
            <a:r>
              <a:rPr lang="en-US" dirty="0" smtClean="0"/>
              <a:t>health</a:t>
            </a:r>
            <a:endParaRPr lang="en-US" dirty="0"/>
          </a:p>
        </p:txBody>
      </p:sp>
    </p:spTree>
    <p:extLst>
      <p:ext uri="{BB962C8B-B14F-4D97-AF65-F5344CB8AC3E}">
        <p14:creationId xmlns:p14="http://schemas.microsoft.com/office/powerpoint/2010/main" val="24798378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597</TotalTime>
  <Words>1792</Words>
  <Application>Microsoft Office PowerPoint</Application>
  <PresentationFormat>Widescreen</PresentationFormat>
  <Paragraphs>110</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Where does this leave us?</vt:lpstr>
      <vt:lpstr>Previous Speakers and the Panel</vt:lpstr>
      <vt:lpstr>To Where We Have Come is Significant</vt:lpstr>
      <vt:lpstr>Registries – One Set of Use Cases</vt:lpstr>
      <vt:lpstr>Wide-ranging Use Cases</vt:lpstr>
      <vt:lpstr>Working Individually Under the Current Paradigm We Will Solve One-off Problems</vt:lpstr>
      <vt:lpstr>Concentrate Our Efforts on Collaboration and Foundation</vt:lpstr>
      <vt:lpstr>What is the Envisioned Future?</vt:lpstr>
      <vt:lpstr>Current Paradigm is Not Working and Not Capable of Getting Us There </vt:lpstr>
      <vt:lpstr>Current Paradigm is Not Working</vt:lpstr>
      <vt:lpstr>Slope of Innovation is Linear</vt:lpstr>
      <vt:lpstr>PowerPoint Presentation</vt:lpstr>
      <vt:lpstr>What are the Unrealized Values</vt:lpstr>
      <vt:lpstr>Expert Panel – Where does this leave us?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does this leave us?</dc:title>
  <dc:creator>Wilbright, Wayne</dc:creator>
  <cp:lastModifiedBy>Wilbright, Wayne</cp:lastModifiedBy>
  <cp:revision>79</cp:revision>
  <dcterms:created xsi:type="dcterms:W3CDTF">2016-07-22T13:42:06Z</dcterms:created>
  <dcterms:modified xsi:type="dcterms:W3CDTF">2016-07-25T14:56:30Z</dcterms:modified>
</cp:coreProperties>
</file>