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>
        <p:scale>
          <a:sx n="136" d="100"/>
          <a:sy n="136" d="100"/>
        </p:scale>
        <p:origin x="55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482AB-1DC7-4C52-9BA9-8715CC59C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BC906-44F1-4A9E-88A2-43605C72C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CC93D-8A04-4EA6-A143-707D45B8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F8A11-7C65-4209-8E42-BF7AD429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42366-E445-4283-B350-C6145EBF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7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0F5C4-6FF9-4679-BDAE-4619865B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BCF0A-E0D1-442B-A9EA-F3A1E8230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35F79-B572-4468-9195-7B0549EE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BB34C-CC44-4C26-BAE1-E5397303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B9AB7-13FA-4385-871A-D8E8DE46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9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46215-B391-46A1-B055-C82AE8282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F7483-0E05-4759-A284-DFBC7D63E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73F75-A92A-4B00-AB35-8AAF33C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E1B69-1484-4AEF-9927-C583AA514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3FE16-E033-484C-8566-E23BCE9C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7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A2D0-9C74-4E31-83DC-065EFFA9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A033A-DE9C-4E45-B587-DABE5870E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F27FE-7AC3-44A4-8F5D-3C7C736B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4879-213E-4FB2-A3FF-0FD788C0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80355-5071-4F3E-97B7-34D188426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4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9A72-D7D7-4ED6-9226-04F41B28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52A8E-C921-4019-BD13-9E9183311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129F8-D453-4D01-968D-C61088B1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9714-9EA6-4697-B9EB-AF069F0A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C2A62-A792-4CBA-AB9F-D154F4FF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4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1DF0-005D-409C-A057-7662FC070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B9963-C5D1-41DE-ACE8-9FAEB5B3D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13511D-41DE-4709-A1B9-162B5BB9B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734CC-AF10-4548-9BD5-5AAB199F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12EC5-3D92-4F0D-A58B-7BDF47A2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503B3-38B6-4B69-B344-4F386281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1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EC5AF-458C-43CB-8320-A66991954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05C59-E3E9-4B97-8A96-A84A9176C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F38E4-DCFF-471B-B5F4-83B014576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075EE3-9CE5-4653-82C8-25CBFCF31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98B08-FE13-4DBC-9AB4-355FF62BB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8632DF-5F95-4DCD-A1FF-8988607A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CEAED-78B0-4EEC-880F-B8B35C2B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8D1E1-6FFB-4D6B-B675-69444C73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3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E28F-BF84-43E2-B352-152EB451D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7AEE4F-1BC7-4FBC-9C82-BE6418847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F3E44-E2B2-41CE-A6CB-5FE40F52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C52CC-B84C-43A8-921C-3E68C7D7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2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97FA74-EDB5-45B3-AAF7-78630CEF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5913D-EC90-41D1-B0C8-7A808991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D42A6-896C-44EE-A71C-426B52CE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5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FDC58-EBA0-45FF-A184-D039C9DC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8696-040B-4561-8AAC-C1D59776A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5007AC-C1AD-4F77-9252-50BF7EF2B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C220F-0672-4C1A-9E04-E7B1CFD4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43D2C-C11A-4C92-BCEC-D38D01DD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A7DBC-D100-485E-9712-C59384BF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2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92309-7F18-442D-9F64-F2D98675A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D2A83-AE93-4D63-BC01-9FAD73E12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A79A4-D5B2-40D7-8B2F-9DFAC7233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8F8BE-003D-41B1-BF16-5870412C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9DCF0-2884-46C6-91BE-C5C54381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C431E-197E-4333-8713-41440426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9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BEC441-719B-4B2C-B4AC-1D32F5A94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F5080-5BD6-4B10-B239-308FECA6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E266C-B6E3-4FC9-AA00-70E557F49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3BE3-FE6A-4F6C-B563-B951C81739F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2E7D3-2785-40F0-9794-2A16B264F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7B7B2-480E-4DCC-92B3-8CD9B4FFB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38212-471B-4F31-B0ED-E32C6542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0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30301-6F3A-4C56-8FD6-BDC3DDB0E9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8AA72-5354-4C63-BFA2-3FB22329E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4F83F-051F-46CE-8687-488CC039D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Success Looks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E70C9-257E-41B0-88F0-843757CBA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Why would someone want to be involved in BPM+?</a:t>
            </a:r>
          </a:p>
          <a:p>
            <a:r>
              <a:rPr lang="en-US" dirty="0"/>
              <a:t>What is the path – how do I start, and what does the path look like?</a:t>
            </a:r>
          </a:p>
          <a:p>
            <a:r>
              <a:rPr lang="en-US" dirty="0"/>
              <a:t>Best-practices – how do I do this well?  What has been learned?  What guidance should I follow?</a:t>
            </a:r>
          </a:p>
          <a:p>
            <a:r>
              <a:rPr lang="en-US" dirty="0"/>
              <a:t>Why should I want to be an author involved in BPM+?</a:t>
            </a:r>
          </a:p>
          <a:p>
            <a:endParaRPr lang="en-US" dirty="0"/>
          </a:p>
          <a:p>
            <a:r>
              <a:rPr lang="en-US" dirty="0"/>
              <a:t>“How does one take a 100+ page PDF guideline and make it into a machine readable model that could be ingested into a system.”   Taking the story, approach, tips, tricks, etc. so that others can do this.  Either de novo or adapting existing content.  This is authoring.</a:t>
            </a:r>
          </a:p>
          <a:p>
            <a:pPr lvl="1"/>
            <a:r>
              <a:rPr lang="en-US" dirty="0"/>
              <a:t>New clinical societies</a:t>
            </a:r>
          </a:p>
          <a:p>
            <a:pPr lvl="1"/>
            <a:r>
              <a:rPr lang="en-US" dirty="0"/>
              <a:t>Healthcare delivery orgs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Why would an organization choose to do this?</a:t>
            </a:r>
          </a:p>
          <a:p>
            <a:r>
              <a:rPr lang="en-US" dirty="0"/>
              <a:t>If we make the decision, how do we make it so?</a:t>
            </a:r>
          </a:p>
          <a:p>
            <a:endParaRPr lang="en-US" dirty="0"/>
          </a:p>
          <a:p>
            <a:r>
              <a:rPr lang="en-US" dirty="0"/>
              <a:t>What does “doing it well” look like :  (e.g. Maturity Model,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8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4F83F-051F-46CE-8687-488CC039D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products to do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E70C9-257E-41B0-88F0-843757CBA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042096" cy="4482696"/>
          </a:xfrm>
        </p:spPr>
        <p:txBody>
          <a:bodyPr>
            <a:normAutofit fontScale="70000" lnSpcReduction="20000"/>
          </a:bodyPr>
          <a:lstStyle/>
          <a:p>
            <a:r>
              <a:rPr lang="en-US" sz="1500" dirty="0"/>
              <a:t>What is the artifact:  </a:t>
            </a:r>
            <a:br>
              <a:rPr lang="en-US" sz="1500" dirty="0"/>
            </a:br>
            <a:r>
              <a:rPr lang="en-US" sz="1500" dirty="0"/>
              <a:t>Value Proposition for Authoring Organizations</a:t>
            </a:r>
          </a:p>
          <a:p>
            <a:r>
              <a:rPr lang="en-US" sz="1500" dirty="0"/>
              <a:t>What is its purpose</a:t>
            </a:r>
          </a:p>
          <a:p>
            <a:pPr lvl="1"/>
            <a:r>
              <a:rPr lang="en-US" sz="1500" dirty="0"/>
              <a:t>Explain why formal authoring is valuable</a:t>
            </a:r>
          </a:p>
          <a:p>
            <a:pPr lvl="1"/>
            <a:r>
              <a:rPr lang="en-US" sz="1500" dirty="0"/>
              <a:t>Help advance usability of EHRs; role in improving efficacy of EHR</a:t>
            </a:r>
          </a:p>
          <a:p>
            <a:pPr lvl="1"/>
            <a:r>
              <a:rPr lang="en-US" sz="1500" dirty="0"/>
              <a:t>Marrying CPGs into clinical practice congruent to clinical workflow; </a:t>
            </a:r>
          </a:p>
          <a:p>
            <a:pPr lvl="1"/>
            <a:r>
              <a:rPr lang="en-US" sz="1500" dirty="0"/>
              <a:t>Making these more consumable and implementable</a:t>
            </a:r>
          </a:p>
          <a:p>
            <a:r>
              <a:rPr lang="en-US" sz="1500" dirty="0"/>
              <a:t>Who is its audience </a:t>
            </a:r>
          </a:p>
          <a:p>
            <a:pPr lvl="1"/>
            <a:r>
              <a:rPr lang="en-US" sz="1500" dirty="0"/>
              <a:t>As a Technologist:  Clinical embeds supporting technology companies  </a:t>
            </a:r>
          </a:p>
          <a:p>
            <a:pPr lvl="1"/>
            <a:r>
              <a:rPr lang="en-US" sz="1500" dirty="0"/>
              <a:t>As a Functional:  Full spectrum clinical community, those building guidelines or maintaining them;  </a:t>
            </a:r>
          </a:p>
          <a:p>
            <a:pPr lvl="1"/>
            <a:r>
              <a:rPr lang="en-US" sz="1500" dirty="0"/>
              <a:t>Business:  secondary reference  </a:t>
            </a:r>
          </a:p>
          <a:p>
            <a:pPr lvl="1"/>
            <a:r>
              <a:rPr lang="en-US" sz="1500" dirty="0"/>
              <a:t>Adopting organization:  rationalize the art of the possible; value of direct consumption of guidelines.  </a:t>
            </a:r>
          </a:p>
          <a:p>
            <a:pPr lvl="1"/>
            <a:r>
              <a:rPr lang="en-US" sz="1500" dirty="0"/>
              <a:t>Specialty Societies:  Authoritative creators or stewards of content.</a:t>
            </a:r>
          </a:p>
          <a:p>
            <a:pPr lvl="1"/>
            <a:r>
              <a:rPr lang="en-US" sz="1500" dirty="0"/>
              <a:t>Payers:  </a:t>
            </a:r>
          </a:p>
          <a:p>
            <a:r>
              <a:rPr lang="en-US" sz="1500" dirty="0"/>
              <a:t>Contents:</a:t>
            </a:r>
          </a:p>
          <a:p>
            <a:pPr lvl="1"/>
            <a:r>
              <a:rPr lang="en-US" sz="1500" dirty="0"/>
              <a:t>Mission</a:t>
            </a:r>
          </a:p>
          <a:p>
            <a:pPr lvl="1"/>
            <a:r>
              <a:rPr lang="en-US" sz="1500" dirty="0"/>
              <a:t>Specific Purpose</a:t>
            </a:r>
          </a:p>
          <a:p>
            <a:pPr lvl="1"/>
            <a:r>
              <a:rPr lang="en-US" sz="1500" dirty="0"/>
              <a:t>“Customers”</a:t>
            </a:r>
          </a:p>
          <a:p>
            <a:pPr lvl="1"/>
            <a:r>
              <a:rPr lang="en-US" sz="1500" dirty="0"/>
              <a:t>Problem being solved</a:t>
            </a:r>
          </a:p>
          <a:p>
            <a:pPr lvl="1"/>
            <a:r>
              <a:rPr lang="en-US" sz="1500" dirty="0"/>
              <a:t>Unique value proposition</a:t>
            </a:r>
          </a:p>
          <a:p>
            <a:pPr lvl="1"/>
            <a:r>
              <a:rPr lang="en-US" sz="1500" dirty="0"/>
              <a:t>Case Studies/Exemplars</a:t>
            </a:r>
          </a:p>
          <a:p>
            <a:endParaRPr lang="en-US" sz="1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46CC827-32C9-4F3E-A3D2-0DA69D0D5DAC}"/>
              </a:ext>
            </a:extLst>
          </p:cNvPr>
          <p:cNvSpPr txBox="1">
            <a:spLocks/>
          </p:cNvSpPr>
          <p:nvPr/>
        </p:nvSpPr>
        <p:spPr>
          <a:xfrm>
            <a:off x="6464104" y="1690687"/>
            <a:ext cx="5282888" cy="4571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Authoring Criteria Set/ Guide (?) </a:t>
            </a:r>
          </a:p>
          <a:p>
            <a:r>
              <a:rPr lang="en-US" sz="1600" dirty="0"/>
              <a:t>Purpose:  Define what a well authored model looks like.</a:t>
            </a:r>
          </a:p>
          <a:p>
            <a:pPr lvl="1"/>
            <a:r>
              <a:rPr lang="en-US" sz="800" dirty="0"/>
              <a:t>As a Technologist:  Defines what a well authored model looks like</a:t>
            </a:r>
          </a:p>
          <a:p>
            <a:pPr lvl="1"/>
            <a:r>
              <a:rPr lang="en-US" sz="800" dirty="0"/>
              <a:t>As a Functional:  Shows what a well authored model looks like</a:t>
            </a:r>
          </a:p>
          <a:p>
            <a:pPr lvl="1"/>
            <a:r>
              <a:rPr lang="en-US" sz="800" dirty="0"/>
              <a:t>Business:  secondary reference  </a:t>
            </a:r>
          </a:p>
          <a:p>
            <a:r>
              <a:rPr lang="en-US" sz="1600" dirty="0"/>
              <a:t>Audience:  Person or org stepping up and establishing an authoring capability</a:t>
            </a:r>
          </a:p>
          <a:p>
            <a:r>
              <a:rPr lang="en-US" sz="1600" dirty="0"/>
              <a:t>Contents:</a:t>
            </a:r>
          </a:p>
          <a:p>
            <a:pPr lvl="1"/>
            <a:r>
              <a:rPr lang="en-US" sz="1200" dirty="0"/>
              <a:t>Investments that would need to be made (e.g., tooling, training)</a:t>
            </a:r>
          </a:p>
          <a:p>
            <a:pPr lvl="1"/>
            <a:r>
              <a:rPr lang="en-US" sz="1200" dirty="0"/>
              <a:t>How to address variability and drive toward consistency (e.g., glossaries, patterns, standardized nomenclature, ontology/ terminology); recognize and applying patterns</a:t>
            </a:r>
          </a:p>
          <a:p>
            <a:pPr lvl="1"/>
            <a:r>
              <a:rPr lang="en-US" sz="1200" dirty="0"/>
              <a:t>Snapshot of good authoring practices, approaches.  Best practices, characteristics, etc.   Potential maturity model to advance organizational capacity to develop pathways.</a:t>
            </a:r>
          </a:p>
          <a:p>
            <a:pPr lvl="1"/>
            <a:r>
              <a:rPr lang="en-US" sz="1200" dirty="0"/>
              <a:t>Quality criteria – what represents a good authored artifact.  </a:t>
            </a:r>
          </a:p>
          <a:p>
            <a:pPr lvl="1"/>
            <a:r>
              <a:rPr lang="en-US" sz="1200" dirty="0"/>
              <a:t>Dealing with settings, variances, local adaptation/configuration</a:t>
            </a:r>
          </a:p>
          <a:p>
            <a:pPr lvl="1"/>
            <a:r>
              <a:rPr lang="en-US" sz="1200" dirty="0"/>
              <a:t>Access to functional expertise</a:t>
            </a:r>
          </a:p>
          <a:p>
            <a:pPr marL="457200" lvl="1" indent="0">
              <a:buNone/>
            </a:pPr>
            <a:endParaRPr lang="en-US" sz="12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8822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4199A-3491-4857-BD75-92C20403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A30FD-260E-4A14-8DEB-ADDC5874C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benefit</a:t>
            </a:r>
          </a:p>
          <a:p>
            <a:r>
              <a:rPr lang="en-US" dirty="0"/>
              <a:t>What are key value statements for different actors and communities</a:t>
            </a:r>
          </a:p>
          <a:p>
            <a:r>
              <a:rPr lang="en-US" dirty="0"/>
              <a:t>Target Audience:   Aiming toward an organization that wants to do authoring of clinical pathways</a:t>
            </a:r>
          </a:p>
          <a:p>
            <a:r>
              <a:rPr lang="en-US" dirty="0"/>
              <a:t>Differentiate between those that want to do authoring vice those that are trying to consume authored artifacts</a:t>
            </a:r>
          </a:p>
        </p:txBody>
      </p:sp>
    </p:spTree>
    <p:extLst>
      <p:ext uri="{BB962C8B-B14F-4D97-AF65-F5344CB8AC3E}">
        <p14:creationId xmlns:p14="http://schemas.microsoft.com/office/powerpoint/2010/main" val="5461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3759-DE5B-4159-A1DD-776AF1320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Use Case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5C4FE-13DC-4B2D-A6E2-C1558166F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buyers</a:t>
            </a:r>
          </a:p>
          <a:p>
            <a:r>
              <a:rPr lang="en-US" dirty="0"/>
              <a:t>What is the price</a:t>
            </a:r>
          </a:p>
          <a:p>
            <a:r>
              <a:rPr lang="en-US" dirty="0"/>
              <a:t>Business Trends</a:t>
            </a:r>
          </a:p>
          <a:p>
            <a:r>
              <a:rPr lang="en-US" dirty="0"/>
              <a:t>ROI</a:t>
            </a:r>
          </a:p>
          <a:p>
            <a:r>
              <a:rPr lang="en-US" dirty="0"/>
              <a:t>Spans the communities and holistic around all of BPM+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3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0E8EC-E1DE-434D-A47C-2D58E2A88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scope of Authoring 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7E4BA-BCE3-4FBA-87E2-05D55C9B4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an institution would want to adopt or institute sharable pathways;   bridge to adoption WG;  </a:t>
            </a:r>
          </a:p>
          <a:p>
            <a:r>
              <a:rPr lang="en-US" dirty="0"/>
              <a:t>Bill:  Are there studies about how pathways are instituted and used, and the implications of that.  (ref:  Look at Oncology Pathways)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7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582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What Success Looks like</vt:lpstr>
      <vt:lpstr>Work products to do this</vt:lpstr>
      <vt:lpstr>Statement of Value</vt:lpstr>
      <vt:lpstr>Business Use Case Analysis</vt:lpstr>
      <vt:lpstr>Out of scope of Authoring WG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Rubin</dc:creator>
  <cp:lastModifiedBy>Kenneth Rubin</cp:lastModifiedBy>
  <cp:revision>10</cp:revision>
  <dcterms:created xsi:type="dcterms:W3CDTF">2020-07-06T18:43:33Z</dcterms:created>
  <dcterms:modified xsi:type="dcterms:W3CDTF">2020-07-07T03:14:34Z</dcterms:modified>
</cp:coreProperties>
</file>