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79" r:id="rId4"/>
    <p:sldId id="265" r:id="rId5"/>
    <p:sldId id="291" r:id="rId6"/>
    <p:sldId id="290" r:id="rId7"/>
    <p:sldId id="276" r:id="rId8"/>
    <p:sldId id="278" r:id="rId9"/>
    <p:sldId id="287" r:id="rId10"/>
    <p:sldId id="285" r:id="rId11"/>
    <p:sldId id="289" r:id="rId12"/>
    <p:sldId id="282" r:id="rId13"/>
    <p:sldId id="286" r:id="rId14"/>
    <p:sldId id="269" r:id="rId15"/>
    <p:sldId id="271" r:id="rId16"/>
    <p:sldId id="273" r:id="rId17"/>
    <p:sldId id="274" r:id="rId18"/>
    <p:sldId id="272" r:id="rId19"/>
    <p:sldId id="268" r:id="rId20"/>
    <p:sldId id="270" r:id="rId21"/>
    <p:sldId id="277"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0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4B172E-DB07-4F80-925F-6901BE56EFDD}"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D3A487D2-CB91-4B77-B468-B6FAE5DE9E28}">
      <dgm:prSet phldrT="[Text]"/>
      <dgm:spPr/>
      <dgm:t>
        <a:bodyPr/>
        <a:lstStyle/>
        <a:p>
          <a:r>
            <a:rPr lang="en-US" dirty="0" smtClean="0"/>
            <a:t>Authoring </a:t>
          </a:r>
          <a:endParaRPr lang="en-US" dirty="0"/>
        </a:p>
      </dgm:t>
    </dgm:pt>
    <dgm:pt modelId="{7CABED45-1F5A-4113-9644-D41D1CAC0A5A}" type="parTrans" cxnId="{8CA17C01-3215-4ECB-B6B7-986AA20F9137}">
      <dgm:prSet/>
      <dgm:spPr/>
      <dgm:t>
        <a:bodyPr/>
        <a:lstStyle/>
        <a:p>
          <a:endParaRPr lang="en-US"/>
        </a:p>
      </dgm:t>
    </dgm:pt>
    <dgm:pt modelId="{C6031439-E87F-4620-ACB0-C191024F92CF}" type="sibTrans" cxnId="{8CA17C01-3215-4ECB-B6B7-986AA20F9137}">
      <dgm:prSet/>
      <dgm:spPr/>
      <dgm:t>
        <a:bodyPr/>
        <a:lstStyle/>
        <a:p>
          <a:endParaRPr lang="en-US"/>
        </a:p>
      </dgm:t>
    </dgm:pt>
    <dgm:pt modelId="{4B3B1AED-A134-41BC-B1B3-841356BFE394}">
      <dgm:prSet phldrT="[Text]"/>
      <dgm:spPr/>
      <dgm:t>
        <a:bodyPr/>
        <a:lstStyle/>
        <a:p>
          <a:r>
            <a:rPr lang="en-US" dirty="0" smtClean="0"/>
            <a:t>Methodology </a:t>
          </a:r>
          <a:endParaRPr lang="en-US" dirty="0"/>
        </a:p>
      </dgm:t>
    </dgm:pt>
    <dgm:pt modelId="{97033C3F-3F1D-40D2-8B9D-A9E6BC801DEE}" type="parTrans" cxnId="{4329A26F-48B0-4A59-9F07-D8DB78276E2A}">
      <dgm:prSet/>
      <dgm:spPr/>
      <dgm:t>
        <a:bodyPr/>
        <a:lstStyle/>
        <a:p>
          <a:endParaRPr lang="en-US"/>
        </a:p>
      </dgm:t>
    </dgm:pt>
    <dgm:pt modelId="{04063E6E-AAB0-4B7A-8F9E-B66854A49A32}" type="sibTrans" cxnId="{4329A26F-48B0-4A59-9F07-D8DB78276E2A}">
      <dgm:prSet/>
      <dgm:spPr/>
      <dgm:t>
        <a:bodyPr/>
        <a:lstStyle/>
        <a:p>
          <a:endParaRPr lang="en-US"/>
        </a:p>
      </dgm:t>
    </dgm:pt>
    <dgm:pt modelId="{3D84F19B-C396-4BAC-9EEB-60B3920B2E3C}">
      <dgm:prSet phldrT="[Text]"/>
      <dgm:spPr/>
      <dgm:t>
        <a:bodyPr/>
        <a:lstStyle/>
        <a:p>
          <a:r>
            <a:rPr lang="en-US" dirty="0" smtClean="0"/>
            <a:t>Implementer</a:t>
          </a:r>
          <a:endParaRPr lang="en-US" dirty="0"/>
        </a:p>
      </dgm:t>
    </dgm:pt>
    <dgm:pt modelId="{214F1BA0-3107-43AD-9C77-9BEF8109671F}" type="parTrans" cxnId="{B4EF4FF9-2E0F-47BA-8FBD-6583CED25DF3}">
      <dgm:prSet/>
      <dgm:spPr/>
      <dgm:t>
        <a:bodyPr/>
        <a:lstStyle/>
        <a:p>
          <a:endParaRPr lang="en-US"/>
        </a:p>
      </dgm:t>
    </dgm:pt>
    <dgm:pt modelId="{F37750A7-B196-48D4-A432-2F49C8CB9CD9}" type="sibTrans" cxnId="{B4EF4FF9-2E0F-47BA-8FBD-6583CED25DF3}">
      <dgm:prSet/>
      <dgm:spPr/>
      <dgm:t>
        <a:bodyPr/>
        <a:lstStyle/>
        <a:p>
          <a:endParaRPr lang="en-US"/>
        </a:p>
      </dgm:t>
    </dgm:pt>
    <dgm:pt modelId="{278B5FBB-5B1D-41F1-971F-4E6959082BA6}">
      <dgm:prSet/>
      <dgm:spPr/>
      <dgm:t>
        <a:bodyPr/>
        <a:lstStyle/>
        <a:p>
          <a:r>
            <a:rPr lang="en-US" dirty="0" smtClean="0"/>
            <a:t>Institutional Adoption </a:t>
          </a:r>
          <a:endParaRPr lang="en-US" dirty="0"/>
        </a:p>
      </dgm:t>
    </dgm:pt>
    <dgm:pt modelId="{8AC7DF7B-899D-481B-B88A-7BAA30E6F8EE}" type="parTrans" cxnId="{998E939D-131C-4ACE-B769-FA4319940F98}">
      <dgm:prSet/>
      <dgm:spPr/>
      <dgm:t>
        <a:bodyPr/>
        <a:lstStyle/>
        <a:p>
          <a:endParaRPr lang="en-US"/>
        </a:p>
      </dgm:t>
    </dgm:pt>
    <dgm:pt modelId="{B04BF215-A880-429A-9145-7C39AE9963D8}" type="sibTrans" cxnId="{998E939D-131C-4ACE-B769-FA4319940F98}">
      <dgm:prSet/>
      <dgm:spPr/>
      <dgm:t>
        <a:bodyPr/>
        <a:lstStyle/>
        <a:p>
          <a:endParaRPr lang="en-US"/>
        </a:p>
      </dgm:t>
    </dgm:pt>
    <dgm:pt modelId="{77206D4A-B673-426B-8D54-4E364A6FF1DA}" type="pres">
      <dgm:prSet presAssocID="{334B172E-DB07-4F80-925F-6901BE56EFDD}" presName="arrowDiagram" presStyleCnt="0">
        <dgm:presLayoutVars>
          <dgm:chMax val="5"/>
          <dgm:dir/>
          <dgm:resizeHandles val="exact"/>
        </dgm:presLayoutVars>
      </dgm:prSet>
      <dgm:spPr/>
      <dgm:t>
        <a:bodyPr/>
        <a:lstStyle/>
        <a:p>
          <a:endParaRPr lang="en-US"/>
        </a:p>
      </dgm:t>
    </dgm:pt>
    <dgm:pt modelId="{38E941C4-BE27-4C93-8C10-6ED7210ED3C5}" type="pres">
      <dgm:prSet presAssocID="{334B172E-DB07-4F80-925F-6901BE56EFDD}" presName="arrow" presStyleLbl="bgShp" presStyleIdx="0" presStyleCnt="1"/>
      <dgm:spPr/>
    </dgm:pt>
    <dgm:pt modelId="{B2DB30B6-9200-46C4-A5B3-FF1D7A7BAF1D}" type="pres">
      <dgm:prSet presAssocID="{334B172E-DB07-4F80-925F-6901BE56EFDD}" presName="arrowDiagram4" presStyleCnt="0"/>
      <dgm:spPr/>
    </dgm:pt>
    <dgm:pt modelId="{D25A1E9F-823C-496C-B2DC-E7D366BF7DEC}" type="pres">
      <dgm:prSet presAssocID="{D3A487D2-CB91-4B77-B468-B6FAE5DE9E28}" presName="bullet4a" presStyleLbl="node1" presStyleIdx="0" presStyleCnt="4"/>
      <dgm:spPr/>
    </dgm:pt>
    <dgm:pt modelId="{8B397EE2-E61F-412A-AA5E-A425803BEFC8}" type="pres">
      <dgm:prSet presAssocID="{D3A487D2-CB91-4B77-B468-B6FAE5DE9E28}" presName="textBox4a" presStyleLbl="revTx" presStyleIdx="0" presStyleCnt="4">
        <dgm:presLayoutVars>
          <dgm:bulletEnabled val="1"/>
        </dgm:presLayoutVars>
      </dgm:prSet>
      <dgm:spPr/>
      <dgm:t>
        <a:bodyPr/>
        <a:lstStyle/>
        <a:p>
          <a:endParaRPr lang="en-US"/>
        </a:p>
      </dgm:t>
    </dgm:pt>
    <dgm:pt modelId="{9F8EA098-0407-42EA-81F7-7823E828849D}" type="pres">
      <dgm:prSet presAssocID="{4B3B1AED-A134-41BC-B1B3-841356BFE394}" presName="bullet4b" presStyleLbl="node1" presStyleIdx="1" presStyleCnt="4"/>
      <dgm:spPr/>
    </dgm:pt>
    <dgm:pt modelId="{E05944A8-F20A-4B63-8FD5-454418259A9B}" type="pres">
      <dgm:prSet presAssocID="{4B3B1AED-A134-41BC-B1B3-841356BFE394}" presName="textBox4b" presStyleLbl="revTx" presStyleIdx="1" presStyleCnt="4">
        <dgm:presLayoutVars>
          <dgm:bulletEnabled val="1"/>
        </dgm:presLayoutVars>
      </dgm:prSet>
      <dgm:spPr/>
      <dgm:t>
        <a:bodyPr/>
        <a:lstStyle/>
        <a:p>
          <a:endParaRPr lang="en-US"/>
        </a:p>
      </dgm:t>
    </dgm:pt>
    <dgm:pt modelId="{05B3F68C-6852-478B-A8B3-C27AE1BEE834}" type="pres">
      <dgm:prSet presAssocID="{3D84F19B-C396-4BAC-9EEB-60B3920B2E3C}" presName="bullet4c" presStyleLbl="node1" presStyleIdx="2" presStyleCnt="4"/>
      <dgm:spPr/>
    </dgm:pt>
    <dgm:pt modelId="{4B742171-55B6-45EB-B88C-BFC4DCC28FED}" type="pres">
      <dgm:prSet presAssocID="{3D84F19B-C396-4BAC-9EEB-60B3920B2E3C}" presName="textBox4c" presStyleLbl="revTx" presStyleIdx="2" presStyleCnt="4">
        <dgm:presLayoutVars>
          <dgm:bulletEnabled val="1"/>
        </dgm:presLayoutVars>
      </dgm:prSet>
      <dgm:spPr/>
      <dgm:t>
        <a:bodyPr/>
        <a:lstStyle/>
        <a:p>
          <a:endParaRPr lang="en-US"/>
        </a:p>
      </dgm:t>
    </dgm:pt>
    <dgm:pt modelId="{0E06FF6D-D264-4A4B-86A6-8A330E063C86}" type="pres">
      <dgm:prSet presAssocID="{278B5FBB-5B1D-41F1-971F-4E6959082BA6}" presName="bullet4d" presStyleLbl="node1" presStyleIdx="3" presStyleCnt="4"/>
      <dgm:spPr/>
    </dgm:pt>
    <dgm:pt modelId="{45DF0094-1D7D-436C-8F8A-ED54256B2561}" type="pres">
      <dgm:prSet presAssocID="{278B5FBB-5B1D-41F1-971F-4E6959082BA6}" presName="textBox4d" presStyleLbl="revTx" presStyleIdx="3" presStyleCnt="4">
        <dgm:presLayoutVars>
          <dgm:bulletEnabled val="1"/>
        </dgm:presLayoutVars>
      </dgm:prSet>
      <dgm:spPr/>
      <dgm:t>
        <a:bodyPr/>
        <a:lstStyle/>
        <a:p>
          <a:endParaRPr lang="en-US"/>
        </a:p>
      </dgm:t>
    </dgm:pt>
  </dgm:ptLst>
  <dgm:cxnLst>
    <dgm:cxn modelId="{FECDE9DC-3E9C-4638-867A-DE8654483F6A}" type="presOf" srcId="{D3A487D2-CB91-4B77-B468-B6FAE5DE9E28}" destId="{8B397EE2-E61F-412A-AA5E-A425803BEFC8}" srcOrd="0" destOrd="0" presId="urn:microsoft.com/office/officeart/2005/8/layout/arrow2"/>
    <dgm:cxn modelId="{8CA17C01-3215-4ECB-B6B7-986AA20F9137}" srcId="{334B172E-DB07-4F80-925F-6901BE56EFDD}" destId="{D3A487D2-CB91-4B77-B468-B6FAE5DE9E28}" srcOrd="0" destOrd="0" parTransId="{7CABED45-1F5A-4113-9644-D41D1CAC0A5A}" sibTransId="{C6031439-E87F-4620-ACB0-C191024F92CF}"/>
    <dgm:cxn modelId="{5BB46BEA-1B6A-4E06-A885-08510A3F9B1D}" type="presOf" srcId="{278B5FBB-5B1D-41F1-971F-4E6959082BA6}" destId="{45DF0094-1D7D-436C-8F8A-ED54256B2561}" srcOrd="0" destOrd="0" presId="urn:microsoft.com/office/officeart/2005/8/layout/arrow2"/>
    <dgm:cxn modelId="{8F7102EB-D874-41C1-BB6B-F6A356CD0707}" type="presOf" srcId="{4B3B1AED-A134-41BC-B1B3-841356BFE394}" destId="{E05944A8-F20A-4B63-8FD5-454418259A9B}" srcOrd="0" destOrd="0" presId="urn:microsoft.com/office/officeart/2005/8/layout/arrow2"/>
    <dgm:cxn modelId="{4329A26F-48B0-4A59-9F07-D8DB78276E2A}" srcId="{334B172E-DB07-4F80-925F-6901BE56EFDD}" destId="{4B3B1AED-A134-41BC-B1B3-841356BFE394}" srcOrd="1" destOrd="0" parTransId="{97033C3F-3F1D-40D2-8B9D-A9E6BC801DEE}" sibTransId="{04063E6E-AAB0-4B7A-8F9E-B66854A49A32}"/>
    <dgm:cxn modelId="{C4F2CED5-4328-42FA-BBA1-E1469AD5851F}" type="presOf" srcId="{334B172E-DB07-4F80-925F-6901BE56EFDD}" destId="{77206D4A-B673-426B-8D54-4E364A6FF1DA}" srcOrd="0" destOrd="0" presId="urn:microsoft.com/office/officeart/2005/8/layout/arrow2"/>
    <dgm:cxn modelId="{998E939D-131C-4ACE-B769-FA4319940F98}" srcId="{334B172E-DB07-4F80-925F-6901BE56EFDD}" destId="{278B5FBB-5B1D-41F1-971F-4E6959082BA6}" srcOrd="3" destOrd="0" parTransId="{8AC7DF7B-899D-481B-B88A-7BAA30E6F8EE}" sibTransId="{B04BF215-A880-429A-9145-7C39AE9963D8}"/>
    <dgm:cxn modelId="{7816F99A-25AB-4EFC-9642-A8EA79F7C3CD}" type="presOf" srcId="{3D84F19B-C396-4BAC-9EEB-60B3920B2E3C}" destId="{4B742171-55B6-45EB-B88C-BFC4DCC28FED}" srcOrd="0" destOrd="0" presId="urn:microsoft.com/office/officeart/2005/8/layout/arrow2"/>
    <dgm:cxn modelId="{B4EF4FF9-2E0F-47BA-8FBD-6583CED25DF3}" srcId="{334B172E-DB07-4F80-925F-6901BE56EFDD}" destId="{3D84F19B-C396-4BAC-9EEB-60B3920B2E3C}" srcOrd="2" destOrd="0" parTransId="{214F1BA0-3107-43AD-9C77-9BEF8109671F}" sibTransId="{F37750A7-B196-48D4-A432-2F49C8CB9CD9}"/>
    <dgm:cxn modelId="{CAF71185-D203-4BCF-AE3A-A4BC8C53620C}" type="presParOf" srcId="{77206D4A-B673-426B-8D54-4E364A6FF1DA}" destId="{38E941C4-BE27-4C93-8C10-6ED7210ED3C5}" srcOrd="0" destOrd="0" presId="urn:microsoft.com/office/officeart/2005/8/layout/arrow2"/>
    <dgm:cxn modelId="{F2F113A5-7B3F-4D8D-946B-575234250219}" type="presParOf" srcId="{77206D4A-B673-426B-8D54-4E364A6FF1DA}" destId="{B2DB30B6-9200-46C4-A5B3-FF1D7A7BAF1D}" srcOrd="1" destOrd="0" presId="urn:microsoft.com/office/officeart/2005/8/layout/arrow2"/>
    <dgm:cxn modelId="{596154CE-64E7-4404-A02B-1754E3B57081}" type="presParOf" srcId="{B2DB30B6-9200-46C4-A5B3-FF1D7A7BAF1D}" destId="{D25A1E9F-823C-496C-B2DC-E7D366BF7DEC}" srcOrd="0" destOrd="0" presId="urn:microsoft.com/office/officeart/2005/8/layout/arrow2"/>
    <dgm:cxn modelId="{29AF7083-6B02-4282-9AA8-67A5CB6F36A7}" type="presParOf" srcId="{B2DB30B6-9200-46C4-A5B3-FF1D7A7BAF1D}" destId="{8B397EE2-E61F-412A-AA5E-A425803BEFC8}" srcOrd="1" destOrd="0" presId="urn:microsoft.com/office/officeart/2005/8/layout/arrow2"/>
    <dgm:cxn modelId="{E1199C95-9C65-4C61-871B-788B55BB6F77}" type="presParOf" srcId="{B2DB30B6-9200-46C4-A5B3-FF1D7A7BAF1D}" destId="{9F8EA098-0407-42EA-81F7-7823E828849D}" srcOrd="2" destOrd="0" presId="urn:microsoft.com/office/officeart/2005/8/layout/arrow2"/>
    <dgm:cxn modelId="{9D5C6873-145B-42B3-BC20-90824A3F2BBA}" type="presParOf" srcId="{B2DB30B6-9200-46C4-A5B3-FF1D7A7BAF1D}" destId="{E05944A8-F20A-4B63-8FD5-454418259A9B}" srcOrd="3" destOrd="0" presId="urn:microsoft.com/office/officeart/2005/8/layout/arrow2"/>
    <dgm:cxn modelId="{E3A6A2C4-D26C-4751-956C-7EA78167B759}" type="presParOf" srcId="{B2DB30B6-9200-46C4-A5B3-FF1D7A7BAF1D}" destId="{05B3F68C-6852-478B-A8B3-C27AE1BEE834}" srcOrd="4" destOrd="0" presId="urn:microsoft.com/office/officeart/2005/8/layout/arrow2"/>
    <dgm:cxn modelId="{4E8DA156-C608-4B60-A703-F03699C9BA2E}" type="presParOf" srcId="{B2DB30B6-9200-46C4-A5B3-FF1D7A7BAF1D}" destId="{4B742171-55B6-45EB-B88C-BFC4DCC28FED}" srcOrd="5" destOrd="0" presId="urn:microsoft.com/office/officeart/2005/8/layout/arrow2"/>
    <dgm:cxn modelId="{2B20DA0D-A5B8-45AF-9486-C3E9E7BDB554}" type="presParOf" srcId="{B2DB30B6-9200-46C4-A5B3-FF1D7A7BAF1D}" destId="{0E06FF6D-D264-4A4B-86A6-8A330E063C86}" srcOrd="6" destOrd="0" presId="urn:microsoft.com/office/officeart/2005/8/layout/arrow2"/>
    <dgm:cxn modelId="{15764890-7723-4AC5-921C-3973B1C932DF}" type="presParOf" srcId="{B2DB30B6-9200-46C4-A5B3-FF1D7A7BAF1D}" destId="{45DF0094-1D7D-436C-8F8A-ED54256B2561}"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941C4-BE27-4C93-8C10-6ED7210ED3C5}">
      <dsp:nvSpPr>
        <dsp:cNvPr id="0" name=""/>
        <dsp:cNvSpPr/>
      </dsp:nvSpPr>
      <dsp:spPr>
        <a:xfrm>
          <a:off x="1998071" y="0"/>
          <a:ext cx="6519457" cy="4074661"/>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5A1E9F-823C-496C-B2DC-E7D366BF7DEC}">
      <dsp:nvSpPr>
        <dsp:cNvPr id="0" name=""/>
        <dsp:cNvSpPr/>
      </dsp:nvSpPr>
      <dsp:spPr>
        <a:xfrm>
          <a:off x="2640237" y="3029917"/>
          <a:ext cx="149947" cy="1499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397EE2-E61F-412A-AA5E-A425803BEFC8}">
      <dsp:nvSpPr>
        <dsp:cNvPr id="0" name=""/>
        <dsp:cNvSpPr/>
      </dsp:nvSpPr>
      <dsp:spPr>
        <a:xfrm>
          <a:off x="2715211" y="3104891"/>
          <a:ext cx="1114827" cy="969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454" tIns="0" rIns="0" bIns="0" numCol="1" spcCol="1270" anchor="t" anchorCtr="0">
          <a:noAutofit/>
        </a:bodyPr>
        <a:lstStyle/>
        <a:p>
          <a:pPr lvl="0" algn="l" defTabSz="755650">
            <a:lnSpc>
              <a:spcPct val="90000"/>
            </a:lnSpc>
            <a:spcBef>
              <a:spcPct val="0"/>
            </a:spcBef>
            <a:spcAft>
              <a:spcPct val="35000"/>
            </a:spcAft>
          </a:pPr>
          <a:r>
            <a:rPr lang="en-US" sz="1700" kern="1200" dirty="0" smtClean="0"/>
            <a:t>Authoring </a:t>
          </a:r>
          <a:endParaRPr lang="en-US" sz="1700" kern="1200" dirty="0"/>
        </a:p>
      </dsp:txBody>
      <dsp:txXfrm>
        <a:off x="2715211" y="3104891"/>
        <a:ext cx="1114827" cy="969769"/>
      </dsp:txXfrm>
    </dsp:sp>
    <dsp:sp modelId="{9F8EA098-0407-42EA-81F7-7823E828849D}">
      <dsp:nvSpPr>
        <dsp:cNvPr id="0" name=""/>
        <dsp:cNvSpPr/>
      </dsp:nvSpPr>
      <dsp:spPr>
        <a:xfrm>
          <a:off x="3699649" y="2082151"/>
          <a:ext cx="260778" cy="2607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5944A8-F20A-4B63-8FD5-454418259A9B}">
      <dsp:nvSpPr>
        <dsp:cNvPr id="0" name=""/>
        <dsp:cNvSpPr/>
      </dsp:nvSpPr>
      <dsp:spPr>
        <a:xfrm>
          <a:off x="3830038" y="2212540"/>
          <a:ext cx="1369086" cy="186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81" tIns="0" rIns="0" bIns="0" numCol="1" spcCol="1270" anchor="t" anchorCtr="0">
          <a:noAutofit/>
        </a:bodyPr>
        <a:lstStyle/>
        <a:p>
          <a:pPr lvl="0" algn="l" defTabSz="755650">
            <a:lnSpc>
              <a:spcPct val="90000"/>
            </a:lnSpc>
            <a:spcBef>
              <a:spcPct val="0"/>
            </a:spcBef>
            <a:spcAft>
              <a:spcPct val="35000"/>
            </a:spcAft>
          </a:pPr>
          <a:r>
            <a:rPr lang="en-US" sz="1700" kern="1200" dirty="0" smtClean="0"/>
            <a:t>Methodology </a:t>
          </a:r>
          <a:endParaRPr lang="en-US" sz="1700" kern="1200" dirty="0"/>
        </a:p>
      </dsp:txBody>
      <dsp:txXfrm>
        <a:off x="3830038" y="2212540"/>
        <a:ext cx="1369086" cy="1862120"/>
      </dsp:txXfrm>
    </dsp:sp>
    <dsp:sp modelId="{05B3F68C-6852-478B-A8B3-C27AE1BEE834}">
      <dsp:nvSpPr>
        <dsp:cNvPr id="0" name=""/>
        <dsp:cNvSpPr/>
      </dsp:nvSpPr>
      <dsp:spPr>
        <a:xfrm>
          <a:off x="5052437" y="1383754"/>
          <a:ext cx="345531" cy="3455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742171-55B6-45EB-B88C-BFC4DCC28FED}">
      <dsp:nvSpPr>
        <dsp:cNvPr id="0" name=""/>
        <dsp:cNvSpPr/>
      </dsp:nvSpPr>
      <dsp:spPr>
        <a:xfrm>
          <a:off x="5225202" y="1556520"/>
          <a:ext cx="1369086" cy="2518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090" tIns="0" rIns="0" bIns="0" numCol="1" spcCol="1270" anchor="t" anchorCtr="0">
          <a:noAutofit/>
        </a:bodyPr>
        <a:lstStyle/>
        <a:p>
          <a:pPr lvl="0" algn="l" defTabSz="755650">
            <a:lnSpc>
              <a:spcPct val="90000"/>
            </a:lnSpc>
            <a:spcBef>
              <a:spcPct val="0"/>
            </a:spcBef>
            <a:spcAft>
              <a:spcPct val="35000"/>
            </a:spcAft>
          </a:pPr>
          <a:r>
            <a:rPr lang="en-US" sz="1700" kern="1200" dirty="0" smtClean="0"/>
            <a:t>Implementer</a:t>
          </a:r>
          <a:endParaRPr lang="en-US" sz="1700" kern="1200" dirty="0"/>
        </a:p>
      </dsp:txBody>
      <dsp:txXfrm>
        <a:off x="5225202" y="1556520"/>
        <a:ext cx="1369086" cy="2518140"/>
      </dsp:txXfrm>
    </dsp:sp>
    <dsp:sp modelId="{0E06FF6D-D264-4A4B-86A6-8A330E063C86}">
      <dsp:nvSpPr>
        <dsp:cNvPr id="0" name=""/>
        <dsp:cNvSpPr/>
      </dsp:nvSpPr>
      <dsp:spPr>
        <a:xfrm>
          <a:off x="6525834" y="921688"/>
          <a:ext cx="462881" cy="4628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DF0094-1D7D-436C-8F8A-ED54256B2561}">
      <dsp:nvSpPr>
        <dsp:cNvPr id="0" name=""/>
        <dsp:cNvSpPr/>
      </dsp:nvSpPr>
      <dsp:spPr>
        <a:xfrm>
          <a:off x="6757275" y="1153129"/>
          <a:ext cx="1369086" cy="2921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271" tIns="0" rIns="0" bIns="0" numCol="1" spcCol="1270" anchor="t" anchorCtr="0">
          <a:noAutofit/>
        </a:bodyPr>
        <a:lstStyle/>
        <a:p>
          <a:pPr lvl="0" algn="l" defTabSz="755650">
            <a:lnSpc>
              <a:spcPct val="90000"/>
            </a:lnSpc>
            <a:spcBef>
              <a:spcPct val="0"/>
            </a:spcBef>
            <a:spcAft>
              <a:spcPct val="35000"/>
            </a:spcAft>
          </a:pPr>
          <a:r>
            <a:rPr lang="en-US" sz="1700" kern="1200" dirty="0" smtClean="0"/>
            <a:t>Institutional Adoption </a:t>
          </a:r>
          <a:endParaRPr lang="en-US" sz="1700" kern="1200" dirty="0"/>
        </a:p>
      </dsp:txBody>
      <dsp:txXfrm>
        <a:off x="6757275" y="1153129"/>
        <a:ext cx="1369086" cy="292153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E4C27-5E53-4E2F-8300-CA2491A47A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98B821-5335-4F92-8833-7BB1C61731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8DE3FD-B8EB-447B-B516-9BAB2F701DD2}"/>
              </a:ext>
            </a:extLst>
          </p:cNvPr>
          <p:cNvSpPr>
            <a:spLocks noGrp="1"/>
          </p:cNvSpPr>
          <p:nvPr>
            <p:ph type="dt" sz="half" idx="10"/>
          </p:nvPr>
        </p:nvSpPr>
        <p:spPr/>
        <p:txBody>
          <a:bodyPr/>
          <a:lstStyle/>
          <a:p>
            <a:fld id="{A4B13582-CC0B-403E-A258-E96B603C8CF8}" type="datetimeFigureOut">
              <a:rPr lang="en-US" smtClean="0"/>
              <a:t>2/15/2020</a:t>
            </a:fld>
            <a:endParaRPr lang="en-US" dirty="0"/>
          </a:p>
        </p:txBody>
      </p:sp>
      <p:sp>
        <p:nvSpPr>
          <p:cNvPr id="5" name="Footer Placeholder 4">
            <a:extLst>
              <a:ext uri="{FF2B5EF4-FFF2-40B4-BE49-F238E27FC236}">
                <a16:creationId xmlns:a16="http://schemas.microsoft.com/office/drawing/2014/main" id="{C0F51AC2-F97A-4370-BCC1-34D51BB64A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2E6B13-DA73-43D3-A100-FD63CF12A9BD}"/>
              </a:ext>
            </a:extLst>
          </p:cNvPr>
          <p:cNvSpPr>
            <a:spLocks noGrp="1"/>
          </p:cNvSpPr>
          <p:nvPr>
            <p:ph type="sldNum" sz="quarter" idx="12"/>
          </p:nvPr>
        </p:nvSpPr>
        <p:spPr/>
        <p:txBody>
          <a:bodyPr/>
          <a:lstStyle/>
          <a:p>
            <a:fld id="{BC760096-117F-4204-9392-49763922CDC7}" type="slidenum">
              <a:rPr lang="en-US" smtClean="0"/>
              <a:t>‹#›</a:t>
            </a:fld>
            <a:endParaRPr lang="en-US" dirty="0"/>
          </a:p>
        </p:txBody>
      </p:sp>
    </p:spTree>
    <p:extLst>
      <p:ext uri="{BB962C8B-B14F-4D97-AF65-F5344CB8AC3E}">
        <p14:creationId xmlns:p14="http://schemas.microsoft.com/office/powerpoint/2010/main" val="2991477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08F12-6D49-4765-A9D5-24BFCF58E2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6E21FB-827F-4022-A5CE-08A7D1E73B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1518A6-1AF8-4372-8B98-672DC50504C8}"/>
              </a:ext>
            </a:extLst>
          </p:cNvPr>
          <p:cNvSpPr>
            <a:spLocks noGrp="1"/>
          </p:cNvSpPr>
          <p:nvPr>
            <p:ph type="dt" sz="half" idx="10"/>
          </p:nvPr>
        </p:nvSpPr>
        <p:spPr/>
        <p:txBody>
          <a:bodyPr/>
          <a:lstStyle/>
          <a:p>
            <a:fld id="{A4B13582-CC0B-403E-A258-E96B603C8CF8}" type="datetimeFigureOut">
              <a:rPr lang="en-US" smtClean="0"/>
              <a:t>2/15/2020</a:t>
            </a:fld>
            <a:endParaRPr lang="en-US" dirty="0"/>
          </a:p>
        </p:txBody>
      </p:sp>
      <p:sp>
        <p:nvSpPr>
          <p:cNvPr id="5" name="Footer Placeholder 4">
            <a:extLst>
              <a:ext uri="{FF2B5EF4-FFF2-40B4-BE49-F238E27FC236}">
                <a16:creationId xmlns:a16="http://schemas.microsoft.com/office/drawing/2014/main" id="{7C22402B-C25B-4C64-9DCC-A8B6C5067B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6ADDE1-75E0-4659-A8C7-7F971AE7EC10}"/>
              </a:ext>
            </a:extLst>
          </p:cNvPr>
          <p:cNvSpPr>
            <a:spLocks noGrp="1"/>
          </p:cNvSpPr>
          <p:nvPr>
            <p:ph type="sldNum" sz="quarter" idx="12"/>
          </p:nvPr>
        </p:nvSpPr>
        <p:spPr/>
        <p:txBody>
          <a:bodyPr/>
          <a:lstStyle/>
          <a:p>
            <a:fld id="{BC760096-117F-4204-9392-49763922CDC7}" type="slidenum">
              <a:rPr lang="en-US" smtClean="0"/>
              <a:t>‹#›</a:t>
            </a:fld>
            <a:endParaRPr lang="en-US" dirty="0"/>
          </a:p>
        </p:txBody>
      </p:sp>
    </p:spTree>
    <p:extLst>
      <p:ext uri="{BB962C8B-B14F-4D97-AF65-F5344CB8AC3E}">
        <p14:creationId xmlns:p14="http://schemas.microsoft.com/office/powerpoint/2010/main" val="1546723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EF38DA-1E8D-4DFF-9A79-D325D01530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367049-ED3D-45BD-B3D6-F0CA7D55C1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3FDC67-4792-45FF-BC95-8FF429C81F29}"/>
              </a:ext>
            </a:extLst>
          </p:cNvPr>
          <p:cNvSpPr>
            <a:spLocks noGrp="1"/>
          </p:cNvSpPr>
          <p:nvPr>
            <p:ph type="dt" sz="half" idx="10"/>
          </p:nvPr>
        </p:nvSpPr>
        <p:spPr/>
        <p:txBody>
          <a:bodyPr/>
          <a:lstStyle/>
          <a:p>
            <a:fld id="{A4B13582-CC0B-403E-A258-E96B603C8CF8}" type="datetimeFigureOut">
              <a:rPr lang="en-US" smtClean="0"/>
              <a:t>2/15/2020</a:t>
            </a:fld>
            <a:endParaRPr lang="en-US" dirty="0"/>
          </a:p>
        </p:txBody>
      </p:sp>
      <p:sp>
        <p:nvSpPr>
          <p:cNvPr id="5" name="Footer Placeholder 4">
            <a:extLst>
              <a:ext uri="{FF2B5EF4-FFF2-40B4-BE49-F238E27FC236}">
                <a16:creationId xmlns:a16="http://schemas.microsoft.com/office/drawing/2014/main" id="{48ABA3CE-14B5-499F-AC41-27EAB5BE98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896AB7-7C43-417E-B816-5D53B7EC2934}"/>
              </a:ext>
            </a:extLst>
          </p:cNvPr>
          <p:cNvSpPr>
            <a:spLocks noGrp="1"/>
          </p:cNvSpPr>
          <p:nvPr>
            <p:ph type="sldNum" sz="quarter" idx="12"/>
          </p:nvPr>
        </p:nvSpPr>
        <p:spPr/>
        <p:txBody>
          <a:bodyPr/>
          <a:lstStyle/>
          <a:p>
            <a:fld id="{BC760096-117F-4204-9392-49763922CDC7}" type="slidenum">
              <a:rPr lang="en-US" smtClean="0"/>
              <a:t>‹#›</a:t>
            </a:fld>
            <a:endParaRPr lang="en-US" dirty="0"/>
          </a:p>
        </p:txBody>
      </p:sp>
    </p:spTree>
    <p:extLst>
      <p:ext uri="{BB962C8B-B14F-4D97-AF65-F5344CB8AC3E}">
        <p14:creationId xmlns:p14="http://schemas.microsoft.com/office/powerpoint/2010/main" val="3932599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A3758-EB33-4C67-83FF-152EFFBDBE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085B15-E3B5-423D-BDD6-D19974B37C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5A3A14-5821-49DD-A8DA-401AE59D7BAD}"/>
              </a:ext>
            </a:extLst>
          </p:cNvPr>
          <p:cNvSpPr>
            <a:spLocks noGrp="1"/>
          </p:cNvSpPr>
          <p:nvPr>
            <p:ph type="dt" sz="half" idx="10"/>
          </p:nvPr>
        </p:nvSpPr>
        <p:spPr/>
        <p:txBody>
          <a:bodyPr/>
          <a:lstStyle/>
          <a:p>
            <a:fld id="{A4B13582-CC0B-403E-A258-E96B603C8CF8}" type="datetimeFigureOut">
              <a:rPr lang="en-US" smtClean="0"/>
              <a:t>2/15/2020</a:t>
            </a:fld>
            <a:endParaRPr lang="en-US" dirty="0"/>
          </a:p>
        </p:txBody>
      </p:sp>
      <p:sp>
        <p:nvSpPr>
          <p:cNvPr id="5" name="Footer Placeholder 4">
            <a:extLst>
              <a:ext uri="{FF2B5EF4-FFF2-40B4-BE49-F238E27FC236}">
                <a16:creationId xmlns:a16="http://schemas.microsoft.com/office/drawing/2014/main" id="{23A31D1D-1D7C-4868-8455-316A9AD8A4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70972B-BF49-4E51-8AC3-E241BB07821C}"/>
              </a:ext>
            </a:extLst>
          </p:cNvPr>
          <p:cNvSpPr>
            <a:spLocks noGrp="1"/>
          </p:cNvSpPr>
          <p:nvPr>
            <p:ph type="sldNum" sz="quarter" idx="12"/>
          </p:nvPr>
        </p:nvSpPr>
        <p:spPr/>
        <p:txBody>
          <a:bodyPr/>
          <a:lstStyle/>
          <a:p>
            <a:fld id="{BC760096-117F-4204-9392-49763922CDC7}" type="slidenum">
              <a:rPr lang="en-US" smtClean="0"/>
              <a:t>‹#›</a:t>
            </a:fld>
            <a:endParaRPr lang="en-US" dirty="0"/>
          </a:p>
        </p:txBody>
      </p:sp>
    </p:spTree>
    <p:extLst>
      <p:ext uri="{BB962C8B-B14F-4D97-AF65-F5344CB8AC3E}">
        <p14:creationId xmlns:p14="http://schemas.microsoft.com/office/powerpoint/2010/main" val="542885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C0260-31C4-4132-B0A9-59319FFF6C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7A111A-9DE8-4585-A79D-768423AD9F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951749-3A77-4922-815C-0AF0E0EA9F92}"/>
              </a:ext>
            </a:extLst>
          </p:cNvPr>
          <p:cNvSpPr>
            <a:spLocks noGrp="1"/>
          </p:cNvSpPr>
          <p:nvPr>
            <p:ph type="dt" sz="half" idx="10"/>
          </p:nvPr>
        </p:nvSpPr>
        <p:spPr/>
        <p:txBody>
          <a:bodyPr/>
          <a:lstStyle/>
          <a:p>
            <a:fld id="{A4B13582-CC0B-403E-A258-E96B603C8CF8}" type="datetimeFigureOut">
              <a:rPr lang="en-US" smtClean="0"/>
              <a:t>2/15/2020</a:t>
            </a:fld>
            <a:endParaRPr lang="en-US" dirty="0"/>
          </a:p>
        </p:txBody>
      </p:sp>
      <p:sp>
        <p:nvSpPr>
          <p:cNvPr id="5" name="Footer Placeholder 4">
            <a:extLst>
              <a:ext uri="{FF2B5EF4-FFF2-40B4-BE49-F238E27FC236}">
                <a16:creationId xmlns:a16="http://schemas.microsoft.com/office/drawing/2014/main" id="{E64506F9-1E7B-48C2-8E75-91594B897C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47D21A-616E-4EE1-9180-6B92CEE8583A}"/>
              </a:ext>
            </a:extLst>
          </p:cNvPr>
          <p:cNvSpPr>
            <a:spLocks noGrp="1"/>
          </p:cNvSpPr>
          <p:nvPr>
            <p:ph type="sldNum" sz="quarter" idx="12"/>
          </p:nvPr>
        </p:nvSpPr>
        <p:spPr/>
        <p:txBody>
          <a:bodyPr/>
          <a:lstStyle/>
          <a:p>
            <a:fld id="{BC760096-117F-4204-9392-49763922CDC7}" type="slidenum">
              <a:rPr lang="en-US" smtClean="0"/>
              <a:t>‹#›</a:t>
            </a:fld>
            <a:endParaRPr lang="en-US" dirty="0"/>
          </a:p>
        </p:txBody>
      </p:sp>
    </p:spTree>
    <p:extLst>
      <p:ext uri="{BB962C8B-B14F-4D97-AF65-F5344CB8AC3E}">
        <p14:creationId xmlns:p14="http://schemas.microsoft.com/office/powerpoint/2010/main" val="2245540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7E31C-ACC4-4D95-A846-54B3C1E3D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FDEEBE-22F2-4C5D-9AAD-FF213B729D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BD23B4-E5D9-4652-B44A-56DF45AB6A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D535D4-F269-4AE0-9849-BA1399A5510B}"/>
              </a:ext>
            </a:extLst>
          </p:cNvPr>
          <p:cNvSpPr>
            <a:spLocks noGrp="1"/>
          </p:cNvSpPr>
          <p:nvPr>
            <p:ph type="dt" sz="half" idx="10"/>
          </p:nvPr>
        </p:nvSpPr>
        <p:spPr/>
        <p:txBody>
          <a:bodyPr/>
          <a:lstStyle/>
          <a:p>
            <a:fld id="{A4B13582-CC0B-403E-A258-E96B603C8CF8}" type="datetimeFigureOut">
              <a:rPr lang="en-US" smtClean="0"/>
              <a:t>2/15/2020</a:t>
            </a:fld>
            <a:endParaRPr lang="en-US" dirty="0"/>
          </a:p>
        </p:txBody>
      </p:sp>
      <p:sp>
        <p:nvSpPr>
          <p:cNvPr id="6" name="Footer Placeholder 5">
            <a:extLst>
              <a:ext uri="{FF2B5EF4-FFF2-40B4-BE49-F238E27FC236}">
                <a16:creationId xmlns:a16="http://schemas.microsoft.com/office/drawing/2014/main" id="{FF662856-F72B-4398-9E3B-A3CB52821CB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7062AD1-7939-4C28-9537-81FEA21B99F0}"/>
              </a:ext>
            </a:extLst>
          </p:cNvPr>
          <p:cNvSpPr>
            <a:spLocks noGrp="1"/>
          </p:cNvSpPr>
          <p:nvPr>
            <p:ph type="sldNum" sz="quarter" idx="12"/>
          </p:nvPr>
        </p:nvSpPr>
        <p:spPr/>
        <p:txBody>
          <a:bodyPr/>
          <a:lstStyle/>
          <a:p>
            <a:fld id="{BC760096-117F-4204-9392-49763922CDC7}" type="slidenum">
              <a:rPr lang="en-US" smtClean="0"/>
              <a:t>‹#›</a:t>
            </a:fld>
            <a:endParaRPr lang="en-US" dirty="0"/>
          </a:p>
        </p:txBody>
      </p:sp>
    </p:spTree>
    <p:extLst>
      <p:ext uri="{BB962C8B-B14F-4D97-AF65-F5344CB8AC3E}">
        <p14:creationId xmlns:p14="http://schemas.microsoft.com/office/powerpoint/2010/main" val="2041800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B1F89-2800-4DC4-8637-E41ABF17D4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9008D5-C7DB-4018-9DD0-817EB0E473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5AE53C-6576-467F-88ED-5A0236CE09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B8A11B-7876-440C-BB41-26C2B7EE05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BFDBA5-8134-4860-8605-6650A95E44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309414-AAE1-45C1-94E4-B224FA1F07A4}"/>
              </a:ext>
            </a:extLst>
          </p:cNvPr>
          <p:cNvSpPr>
            <a:spLocks noGrp="1"/>
          </p:cNvSpPr>
          <p:nvPr>
            <p:ph type="dt" sz="half" idx="10"/>
          </p:nvPr>
        </p:nvSpPr>
        <p:spPr/>
        <p:txBody>
          <a:bodyPr/>
          <a:lstStyle/>
          <a:p>
            <a:fld id="{A4B13582-CC0B-403E-A258-E96B603C8CF8}" type="datetimeFigureOut">
              <a:rPr lang="en-US" smtClean="0"/>
              <a:t>2/15/2020</a:t>
            </a:fld>
            <a:endParaRPr lang="en-US" dirty="0"/>
          </a:p>
        </p:txBody>
      </p:sp>
      <p:sp>
        <p:nvSpPr>
          <p:cNvPr id="8" name="Footer Placeholder 7">
            <a:extLst>
              <a:ext uri="{FF2B5EF4-FFF2-40B4-BE49-F238E27FC236}">
                <a16:creationId xmlns:a16="http://schemas.microsoft.com/office/drawing/2014/main" id="{ABE91DBF-E672-479C-AB66-B47F7DE9D49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14BADBB-A9E4-4442-99B9-4D12C12BA1C6}"/>
              </a:ext>
            </a:extLst>
          </p:cNvPr>
          <p:cNvSpPr>
            <a:spLocks noGrp="1"/>
          </p:cNvSpPr>
          <p:nvPr>
            <p:ph type="sldNum" sz="quarter" idx="12"/>
          </p:nvPr>
        </p:nvSpPr>
        <p:spPr/>
        <p:txBody>
          <a:bodyPr/>
          <a:lstStyle/>
          <a:p>
            <a:fld id="{BC760096-117F-4204-9392-49763922CDC7}" type="slidenum">
              <a:rPr lang="en-US" smtClean="0"/>
              <a:t>‹#›</a:t>
            </a:fld>
            <a:endParaRPr lang="en-US" dirty="0"/>
          </a:p>
        </p:txBody>
      </p:sp>
    </p:spTree>
    <p:extLst>
      <p:ext uri="{BB962C8B-B14F-4D97-AF65-F5344CB8AC3E}">
        <p14:creationId xmlns:p14="http://schemas.microsoft.com/office/powerpoint/2010/main" val="1977579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E6141-326C-4041-BFFC-7CACD73E74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20FD0B-EF9E-4522-B39B-F7C4E5526D28}"/>
              </a:ext>
            </a:extLst>
          </p:cNvPr>
          <p:cNvSpPr>
            <a:spLocks noGrp="1"/>
          </p:cNvSpPr>
          <p:nvPr>
            <p:ph type="dt" sz="half" idx="10"/>
          </p:nvPr>
        </p:nvSpPr>
        <p:spPr/>
        <p:txBody>
          <a:bodyPr/>
          <a:lstStyle/>
          <a:p>
            <a:fld id="{A4B13582-CC0B-403E-A258-E96B603C8CF8}" type="datetimeFigureOut">
              <a:rPr lang="en-US" smtClean="0"/>
              <a:t>2/15/2020</a:t>
            </a:fld>
            <a:endParaRPr lang="en-US" dirty="0"/>
          </a:p>
        </p:txBody>
      </p:sp>
      <p:sp>
        <p:nvSpPr>
          <p:cNvPr id="4" name="Footer Placeholder 3">
            <a:extLst>
              <a:ext uri="{FF2B5EF4-FFF2-40B4-BE49-F238E27FC236}">
                <a16:creationId xmlns:a16="http://schemas.microsoft.com/office/drawing/2014/main" id="{60488371-BC1E-49E2-95C6-79D9E4E7D50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6FB5FFC-C1DD-4F55-88C0-CF598929A745}"/>
              </a:ext>
            </a:extLst>
          </p:cNvPr>
          <p:cNvSpPr>
            <a:spLocks noGrp="1"/>
          </p:cNvSpPr>
          <p:nvPr>
            <p:ph type="sldNum" sz="quarter" idx="12"/>
          </p:nvPr>
        </p:nvSpPr>
        <p:spPr/>
        <p:txBody>
          <a:bodyPr/>
          <a:lstStyle/>
          <a:p>
            <a:fld id="{BC760096-117F-4204-9392-49763922CDC7}" type="slidenum">
              <a:rPr lang="en-US" smtClean="0"/>
              <a:t>‹#›</a:t>
            </a:fld>
            <a:endParaRPr lang="en-US" dirty="0"/>
          </a:p>
        </p:txBody>
      </p:sp>
    </p:spTree>
    <p:extLst>
      <p:ext uri="{BB962C8B-B14F-4D97-AF65-F5344CB8AC3E}">
        <p14:creationId xmlns:p14="http://schemas.microsoft.com/office/powerpoint/2010/main" val="1606489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1F600F-0F1E-4ACC-A288-6FA5556D7B11}"/>
              </a:ext>
            </a:extLst>
          </p:cNvPr>
          <p:cNvSpPr>
            <a:spLocks noGrp="1"/>
          </p:cNvSpPr>
          <p:nvPr>
            <p:ph type="dt" sz="half" idx="10"/>
          </p:nvPr>
        </p:nvSpPr>
        <p:spPr/>
        <p:txBody>
          <a:bodyPr/>
          <a:lstStyle/>
          <a:p>
            <a:fld id="{A4B13582-CC0B-403E-A258-E96B603C8CF8}" type="datetimeFigureOut">
              <a:rPr lang="en-US" smtClean="0"/>
              <a:t>2/15/2020</a:t>
            </a:fld>
            <a:endParaRPr lang="en-US" dirty="0"/>
          </a:p>
        </p:txBody>
      </p:sp>
      <p:sp>
        <p:nvSpPr>
          <p:cNvPr id="3" name="Footer Placeholder 2">
            <a:extLst>
              <a:ext uri="{FF2B5EF4-FFF2-40B4-BE49-F238E27FC236}">
                <a16:creationId xmlns:a16="http://schemas.microsoft.com/office/drawing/2014/main" id="{38FDE8D8-6FA7-4924-9FB0-8A5ECB346EC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74DBA6-A76E-4E15-869C-570E85770A2D}"/>
              </a:ext>
            </a:extLst>
          </p:cNvPr>
          <p:cNvSpPr>
            <a:spLocks noGrp="1"/>
          </p:cNvSpPr>
          <p:nvPr>
            <p:ph type="sldNum" sz="quarter" idx="12"/>
          </p:nvPr>
        </p:nvSpPr>
        <p:spPr/>
        <p:txBody>
          <a:bodyPr/>
          <a:lstStyle/>
          <a:p>
            <a:fld id="{BC760096-117F-4204-9392-49763922CDC7}" type="slidenum">
              <a:rPr lang="en-US" smtClean="0"/>
              <a:t>‹#›</a:t>
            </a:fld>
            <a:endParaRPr lang="en-US" dirty="0"/>
          </a:p>
        </p:txBody>
      </p:sp>
    </p:spTree>
    <p:extLst>
      <p:ext uri="{BB962C8B-B14F-4D97-AF65-F5344CB8AC3E}">
        <p14:creationId xmlns:p14="http://schemas.microsoft.com/office/powerpoint/2010/main" val="1321803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45A36-56CB-4ECC-9500-6BB21DC32C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806A10-16D1-47FD-B1AB-2945D93F59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DA0AA9-3894-4038-9925-D3A020F889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97CDE7-7DEB-4B94-8812-B23990F50089}"/>
              </a:ext>
            </a:extLst>
          </p:cNvPr>
          <p:cNvSpPr>
            <a:spLocks noGrp="1"/>
          </p:cNvSpPr>
          <p:nvPr>
            <p:ph type="dt" sz="half" idx="10"/>
          </p:nvPr>
        </p:nvSpPr>
        <p:spPr/>
        <p:txBody>
          <a:bodyPr/>
          <a:lstStyle/>
          <a:p>
            <a:fld id="{A4B13582-CC0B-403E-A258-E96B603C8CF8}" type="datetimeFigureOut">
              <a:rPr lang="en-US" smtClean="0"/>
              <a:t>2/15/2020</a:t>
            </a:fld>
            <a:endParaRPr lang="en-US" dirty="0"/>
          </a:p>
        </p:txBody>
      </p:sp>
      <p:sp>
        <p:nvSpPr>
          <p:cNvPr id="6" name="Footer Placeholder 5">
            <a:extLst>
              <a:ext uri="{FF2B5EF4-FFF2-40B4-BE49-F238E27FC236}">
                <a16:creationId xmlns:a16="http://schemas.microsoft.com/office/drawing/2014/main" id="{ACF23271-BAE8-4885-870E-9A6C0F080F7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632E0D8-BDE0-4550-A1BC-AB6178224CF2}"/>
              </a:ext>
            </a:extLst>
          </p:cNvPr>
          <p:cNvSpPr>
            <a:spLocks noGrp="1"/>
          </p:cNvSpPr>
          <p:nvPr>
            <p:ph type="sldNum" sz="quarter" idx="12"/>
          </p:nvPr>
        </p:nvSpPr>
        <p:spPr/>
        <p:txBody>
          <a:bodyPr/>
          <a:lstStyle/>
          <a:p>
            <a:fld id="{BC760096-117F-4204-9392-49763922CDC7}" type="slidenum">
              <a:rPr lang="en-US" smtClean="0"/>
              <a:t>‹#›</a:t>
            </a:fld>
            <a:endParaRPr lang="en-US" dirty="0"/>
          </a:p>
        </p:txBody>
      </p:sp>
    </p:spTree>
    <p:extLst>
      <p:ext uri="{BB962C8B-B14F-4D97-AF65-F5344CB8AC3E}">
        <p14:creationId xmlns:p14="http://schemas.microsoft.com/office/powerpoint/2010/main" val="1216510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62920-A5C1-4869-9427-830B454045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256164-9660-4291-B275-B83F9AB33A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A501BF5-8AC6-4080-B7F9-583D7E368A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6E5C43-11CC-46FF-A4CA-9794C1A882C4}"/>
              </a:ext>
            </a:extLst>
          </p:cNvPr>
          <p:cNvSpPr>
            <a:spLocks noGrp="1"/>
          </p:cNvSpPr>
          <p:nvPr>
            <p:ph type="dt" sz="half" idx="10"/>
          </p:nvPr>
        </p:nvSpPr>
        <p:spPr/>
        <p:txBody>
          <a:bodyPr/>
          <a:lstStyle/>
          <a:p>
            <a:fld id="{A4B13582-CC0B-403E-A258-E96B603C8CF8}" type="datetimeFigureOut">
              <a:rPr lang="en-US" smtClean="0"/>
              <a:t>2/15/2020</a:t>
            </a:fld>
            <a:endParaRPr lang="en-US" dirty="0"/>
          </a:p>
        </p:txBody>
      </p:sp>
      <p:sp>
        <p:nvSpPr>
          <p:cNvPr id="6" name="Footer Placeholder 5">
            <a:extLst>
              <a:ext uri="{FF2B5EF4-FFF2-40B4-BE49-F238E27FC236}">
                <a16:creationId xmlns:a16="http://schemas.microsoft.com/office/drawing/2014/main" id="{CCF21A11-F87C-4826-86B7-39CD8AFEBE2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A164328-C60B-447E-8D94-E466F6B7D039}"/>
              </a:ext>
            </a:extLst>
          </p:cNvPr>
          <p:cNvSpPr>
            <a:spLocks noGrp="1"/>
          </p:cNvSpPr>
          <p:nvPr>
            <p:ph type="sldNum" sz="quarter" idx="12"/>
          </p:nvPr>
        </p:nvSpPr>
        <p:spPr/>
        <p:txBody>
          <a:bodyPr/>
          <a:lstStyle/>
          <a:p>
            <a:fld id="{BC760096-117F-4204-9392-49763922CDC7}" type="slidenum">
              <a:rPr lang="en-US" smtClean="0"/>
              <a:t>‹#›</a:t>
            </a:fld>
            <a:endParaRPr lang="en-US" dirty="0"/>
          </a:p>
        </p:txBody>
      </p:sp>
    </p:spTree>
    <p:extLst>
      <p:ext uri="{BB962C8B-B14F-4D97-AF65-F5344CB8AC3E}">
        <p14:creationId xmlns:p14="http://schemas.microsoft.com/office/powerpoint/2010/main" val="409133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3B2734-5005-45A1-8055-A463D8B2E4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BDF91B-24EE-4C86-B73C-6A5EDD6A1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CC509A-265F-4A52-9970-7B5BC7595B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B13582-CC0B-403E-A258-E96B603C8CF8}" type="datetimeFigureOut">
              <a:rPr lang="en-US" smtClean="0"/>
              <a:t>2/15/2020</a:t>
            </a:fld>
            <a:endParaRPr lang="en-US" dirty="0"/>
          </a:p>
        </p:txBody>
      </p:sp>
      <p:sp>
        <p:nvSpPr>
          <p:cNvPr id="5" name="Footer Placeholder 4">
            <a:extLst>
              <a:ext uri="{FF2B5EF4-FFF2-40B4-BE49-F238E27FC236}">
                <a16:creationId xmlns:a16="http://schemas.microsoft.com/office/drawing/2014/main" id="{EB5F7F33-3856-48C7-878A-20325D3577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CDCBA58-588C-42AC-86F7-4AD7BFFB1D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760096-117F-4204-9392-49763922CDC7}" type="slidenum">
              <a:rPr lang="en-US" smtClean="0"/>
              <a:t>‹#›</a:t>
            </a:fld>
            <a:endParaRPr lang="en-US" dirty="0"/>
          </a:p>
        </p:txBody>
      </p:sp>
    </p:spTree>
    <p:extLst>
      <p:ext uri="{BB962C8B-B14F-4D97-AF65-F5344CB8AC3E}">
        <p14:creationId xmlns:p14="http://schemas.microsoft.com/office/powerpoint/2010/main" val="1436306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omg.org/events/va-20/special-events/BPM-Health-Workshop.htm" TargetMode="External"/><Relationship Id="rId2" Type="http://schemas.openxmlformats.org/officeDocument/2006/relationships/hyperlink" Target="https://www.bpm-plus.org/himss20/index.htm"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bpm-plus.org/healthcare-and-bpmn.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AD8B5-5C7F-4783-8BC6-610CDC87F2B1}"/>
              </a:ext>
            </a:extLst>
          </p:cNvPr>
          <p:cNvSpPr>
            <a:spLocks noGrp="1"/>
          </p:cNvSpPr>
          <p:nvPr>
            <p:ph type="ctrTitle"/>
          </p:nvPr>
        </p:nvSpPr>
        <p:spPr>
          <a:xfrm>
            <a:off x="965735" y="1857676"/>
            <a:ext cx="10488328" cy="1430906"/>
          </a:xfrm>
        </p:spPr>
        <p:txBody>
          <a:bodyPr/>
          <a:lstStyle/>
          <a:p>
            <a:r>
              <a:rPr lang="en-US" dirty="0" smtClean="0"/>
              <a:t>BPM</a:t>
            </a:r>
            <a:r>
              <a:rPr lang="en-US" dirty="0"/>
              <a:t>+ </a:t>
            </a:r>
            <a:r>
              <a:rPr lang="en-US" dirty="0" smtClean="0"/>
              <a:t>Health</a:t>
            </a:r>
            <a:endParaRPr lang="en-US" dirty="0"/>
          </a:p>
        </p:txBody>
      </p:sp>
      <p:sp>
        <p:nvSpPr>
          <p:cNvPr id="3" name="Subtitle 2">
            <a:extLst>
              <a:ext uri="{FF2B5EF4-FFF2-40B4-BE49-F238E27FC236}">
                <a16:creationId xmlns:a16="http://schemas.microsoft.com/office/drawing/2014/main" id="{FA9C85ED-3BE9-447B-9950-196EA7BE8317}"/>
              </a:ext>
            </a:extLst>
          </p:cNvPr>
          <p:cNvSpPr>
            <a:spLocks noGrp="1"/>
          </p:cNvSpPr>
          <p:nvPr>
            <p:ph type="subTitle" idx="1"/>
          </p:nvPr>
        </p:nvSpPr>
        <p:spPr>
          <a:xfrm>
            <a:off x="1524000" y="3393316"/>
            <a:ext cx="9671538" cy="2599470"/>
          </a:xfrm>
        </p:spPr>
        <p:txBody>
          <a:bodyPr>
            <a:normAutofit/>
          </a:bodyPr>
          <a:lstStyle/>
          <a:p>
            <a:r>
              <a:rPr lang="en-US" sz="3200" dirty="0" smtClean="0"/>
              <a:t>Authoring Workgroup 2020 Kickoff</a:t>
            </a:r>
            <a:endParaRPr lang="en-US" sz="3200" dirty="0"/>
          </a:p>
          <a:p>
            <a:endParaRPr lang="en-US" sz="3200" dirty="0"/>
          </a:p>
          <a:p>
            <a:r>
              <a:rPr lang="en-US" sz="3200" dirty="0" smtClean="0"/>
              <a:t>Amy M. Stowers, MS, RN, PMP</a:t>
            </a:r>
            <a:endParaRPr lang="en-US" sz="3200" dirty="0"/>
          </a:p>
          <a:p>
            <a:r>
              <a:rPr lang="en-US" sz="3200" dirty="0" smtClean="0"/>
              <a:t>amymstowers@maximus.com</a:t>
            </a:r>
            <a:endParaRPr lang="en-US" sz="3200" dirty="0"/>
          </a:p>
          <a:p>
            <a:endParaRPr lang="en-US" sz="3200" dirty="0"/>
          </a:p>
        </p:txBody>
      </p:sp>
      <p:pic>
        <p:nvPicPr>
          <p:cNvPr id="4" name="Picture 3"/>
          <p:cNvPicPr>
            <a:picLocks noChangeAspect="1"/>
          </p:cNvPicPr>
          <p:nvPr/>
        </p:nvPicPr>
        <p:blipFill>
          <a:blip r:embed="rId2"/>
          <a:stretch>
            <a:fillRect/>
          </a:stretch>
        </p:blipFill>
        <p:spPr>
          <a:xfrm>
            <a:off x="227506" y="64119"/>
            <a:ext cx="4845299" cy="1530429"/>
          </a:xfrm>
          <a:prstGeom prst="rect">
            <a:avLst/>
          </a:prstGeom>
        </p:spPr>
      </p:pic>
    </p:spTree>
    <p:extLst>
      <p:ext uri="{BB962C8B-B14F-4D97-AF65-F5344CB8AC3E}">
        <p14:creationId xmlns:p14="http://schemas.microsoft.com/office/powerpoint/2010/main" val="3967200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585" y="85358"/>
            <a:ext cx="10144226" cy="558899"/>
          </a:xfrm>
        </p:spPr>
        <p:txBody>
          <a:bodyPr>
            <a:normAutofit fontScale="90000"/>
          </a:bodyPr>
          <a:lstStyle/>
          <a:p>
            <a:pPr algn="ctr"/>
            <a:r>
              <a:rPr lang="en-US" dirty="0" smtClean="0"/>
              <a:t>2020 Definition of Success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6462454"/>
              </p:ext>
            </p:extLst>
          </p:nvPr>
        </p:nvGraphicFramePr>
        <p:xfrm>
          <a:off x="420302" y="742670"/>
          <a:ext cx="11386687" cy="5794722"/>
        </p:xfrm>
        <a:graphic>
          <a:graphicData uri="http://schemas.openxmlformats.org/drawingml/2006/table">
            <a:tbl>
              <a:tblPr firstRow="1" bandRow="1">
                <a:tableStyleId>{5C22544A-7EE6-4342-B048-85BDC9FD1C3A}</a:tableStyleId>
              </a:tblPr>
              <a:tblGrid>
                <a:gridCol w="952903">
                  <a:extLst>
                    <a:ext uri="{9D8B030D-6E8A-4147-A177-3AD203B41FA5}">
                      <a16:colId xmlns:a16="http://schemas.microsoft.com/office/drawing/2014/main" val="3942812726"/>
                    </a:ext>
                  </a:extLst>
                </a:gridCol>
                <a:gridCol w="7478830">
                  <a:extLst>
                    <a:ext uri="{9D8B030D-6E8A-4147-A177-3AD203B41FA5}">
                      <a16:colId xmlns:a16="http://schemas.microsoft.com/office/drawing/2014/main" val="2184175883"/>
                    </a:ext>
                  </a:extLst>
                </a:gridCol>
                <a:gridCol w="1848050">
                  <a:extLst>
                    <a:ext uri="{9D8B030D-6E8A-4147-A177-3AD203B41FA5}">
                      <a16:colId xmlns:a16="http://schemas.microsoft.com/office/drawing/2014/main" val="2628484101"/>
                    </a:ext>
                  </a:extLst>
                </a:gridCol>
                <a:gridCol w="1106904">
                  <a:extLst>
                    <a:ext uri="{9D8B030D-6E8A-4147-A177-3AD203B41FA5}">
                      <a16:colId xmlns:a16="http://schemas.microsoft.com/office/drawing/2014/main" val="2544401283"/>
                    </a:ext>
                  </a:extLst>
                </a:gridCol>
              </a:tblGrid>
              <a:tr h="284914">
                <a:tc>
                  <a:txBody>
                    <a:bodyPr/>
                    <a:lstStyle/>
                    <a:p>
                      <a:r>
                        <a:rPr lang="en-US" sz="1050" dirty="0" smtClean="0"/>
                        <a:t>Map to Authoring Goals </a:t>
                      </a:r>
                      <a:endParaRPr lang="en-US" sz="1050" dirty="0"/>
                    </a:p>
                  </a:txBody>
                  <a:tcPr/>
                </a:tc>
                <a:tc>
                  <a:txBody>
                    <a:bodyPr/>
                    <a:lstStyle/>
                    <a:p>
                      <a:r>
                        <a:rPr lang="en-US" sz="1050" dirty="0" smtClean="0"/>
                        <a:t>What</a:t>
                      </a:r>
                      <a:endParaRPr lang="en-US" sz="1050" dirty="0"/>
                    </a:p>
                  </a:txBody>
                  <a:tcPr/>
                </a:tc>
                <a:tc>
                  <a:txBody>
                    <a:bodyPr/>
                    <a:lstStyle/>
                    <a:p>
                      <a:r>
                        <a:rPr lang="en-US" sz="1050" dirty="0" smtClean="0"/>
                        <a:t>Current State</a:t>
                      </a:r>
                      <a:endParaRPr lang="en-US" sz="1050" dirty="0"/>
                    </a:p>
                  </a:txBody>
                  <a:tcPr/>
                </a:tc>
                <a:tc>
                  <a:txBody>
                    <a:bodyPr/>
                    <a:lstStyle/>
                    <a:p>
                      <a:r>
                        <a:rPr lang="en-US" sz="1050" dirty="0" smtClean="0"/>
                        <a:t>Next</a:t>
                      </a:r>
                      <a:r>
                        <a:rPr lang="en-US" sz="1050" baseline="0" dirty="0" smtClean="0"/>
                        <a:t> Steps</a:t>
                      </a:r>
                      <a:endParaRPr lang="en-US" sz="1050" dirty="0"/>
                    </a:p>
                  </a:txBody>
                  <a:tcPr/>
                </a:tc>
                <a:extLst>
                  <a:ext uri="{0D108BD9-81ED-4DB2-BD59-A6C34878D82A}">
                    <a16:rowId xmlns:a16="http://schemas.microsoft.com/office/drawing/2014/main" val="2123124345"/>
                  </a:ext>
                </a:extLst>
              </a:tr>
              <a:tr h="562756">
                <a:tc>
                  <a:txBody>
                    <a:bodyPr/>
                    <a:lstStyle/>
                    <a:p>
                      <a:endParaRPr lang="en-US" sz="1050" dirty="0"/>
                    </a:p>
                  </a:txBody>
                  <a:tcPr/>
                </a:tc>
                <a:tc>
                  <a:txBody>
                    <a:bodyPr/>
                    <a:lstStyle/>
                    <a:p>
                      <a:pPr marL="0" indent="0">
                        <a:buNone/>
                      </a:pPr>
                      <a:r>
                        <a:rPr lang="en-US" sz="1050" b="1" dirty="0" smtClean="0"/>
                        <a:t>1.0 Exhibit growth within committed authoring organizations</a:t>
                      </a:r>
                    </a:p>
                    <a:p>
                      <a:pPr marL="0" indent="0">
                        <a:buNone/>
                      </a:pPr>
                      <a:r>
                        <a:rPr lang="en-US" sz="1050" baseline="0" dirty="0" smtClean="0"/>
                        <a:t>1.1 add 2-4 new societies</a:t>
                      </a:r>
                    </a:p>
                    <a:p>
                      <a:pPr marL="0" indent="0">
                        <a:buNone/>
                      </a:pPr>
                      <a:r>
                        <a:rPr lang="en-US" sz="1050" baseline="0" dirty="0" smtClean="0"/>
                        <a:t>1.2 Prioritize/target those 2-4 societies with interest in peer collaboration/collaborative guideline development </a:t>
                      </a:r>
                      <a:endParaRPr lang="en-US" sz="1050" dirty="0"/>
                    </a:p>
                  </a:txBody>
                  <a:tcPr/>
                </a:tc>
                <a:tc>
                  <a:txBody>
                    <a:bodyPr/>
                    <a:lstStyle/>
                    <a:p>
                      <a:r>
                        <a:rPr lang="en-US" sz="1050" dirty="0" smtClean="0"/>
                        <a:t>American College of Emergency</a:t>
                      </a:r>
                      <a:r>
                        <a:rPr lang="en-US" sz="1050" baseline="0" dirty="0" smtClean="0"/>
                        <a:t> Physicians</a:t>
                      </a:r>
                      <a:endParaRPr lang="en-US" sz="1050" dirty="0"/>
                    </a:p>
                  </a:txBody>
                  <a:tcPr/>
                </a:tc>
                <a:tc>
                  <a:txBody>
                    <a:bodyPr/>
                    <a:lstStyle/>
                    <a:p>
                      <a:endParaRPr lang="en-US" sz="1050" dirty="0"/>
                    </a:p>
                  </a:txBody>
                  <a:tcPr/>
                </a:tc>
                <a:extLst>
                  <a:ext uri="{0D108BD9-81ED-4DB2-BD59-A6C34878D82A}">
                    <a16:rowId xmlns:a16="http://schemas.microsoft.com/office/drawing/2014/main" val="449708939"/>
                  </a:ext>
                </a:extLst>
              </a:tr>
              <a:tr h="505004">
                <a:tc>
                  <a:txBody>
                    <a:bodyPr/>
                    <a:lstStyle/>
                    <a:p>
                      <a:endParaRPr lang="en-US" sz="1050" dirty="0"/>
                    </a:p>
                  </a:txBody>
                  <a:tcPr/>
                </a:tc>
                <a:tc>
                  <a:txBody>
                    <a:bodyPr/>
                    <a:lstStyle/>
                    <a:p>
                      <a:r>
                        <a:rPr lang="en-US" sz="1050" b="1" dirty="0" smtClean="0"/>
                        <a:t>2.0 Create visibility</a:t>
                      </a:r>
                      <a:r>
                        <a:rPr lang="en-US" sz="1050" b="1" baseline="0" dirty="0" smtClean="0"/>
                        <a:t> in the field</a:t>
                      </a:r>
                    </a:p>
                    <a:p>
                      <a:r>
                        <a:rPr lang="en-US" sz="1050" baseline="0" dirty="0" smtClean="0"/>
                        <a:t>2.1 Conference Presence</a:t>
                      </a:r>
                    </a:p>
                    <a:p>
                      <a:r>
                        <a:rPr lang="en-US" sz="1050" baseline="0" dirty="0" smtClean="0"/>
                        <a:t>2.2 Publications</a:t>
                      </a:r>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2190251940"/>
                  </a:ext>
                </a:extLst>
              </a:tr>
              <a:tr h="363603">
                <a:tc>
                  <a:txBody>
                    <a:bodyPr/>
                    <a:lstStyle/>
                    <a:p>
                      <a:endParaRPr lang="en-US" sz="1050" dirty="0"/>
                    </a:p>
                  </a:txBody>
                  <a:tcPr/>
                </a:tc>
                <a:tc>
                  <a:txBody>
                    <a:bodyPr/>
                    <a:lstStyle/>
                    <a:p>
                      <a:r>
                        <a:rPr lang="en-US" sz="1050" b="1" dirty="0" smtClean="0"/>
                        <a:t>3.0 Influence</a:t>
                      </a:r>
                      <a:r>
                        <a:rPr lang="en-US" sz="1050" b="1" baseline="0" dirty="0" smtClean="0"/>
                        <a:t> curriculum in HIT/Informatics training at one prestigious institution</a:t>
                      </a:r>
                    </a:p>
                    <a:p>
                      <a:r>
                        <a:rPr lang="en-US" sz="1050" baseline="0" dirty="0" smtClean="0"/>
                        <a:t>3.1 Collaborate with the Academic and Professional Education Workgroup</a:t>
                      </a:r>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3241065787"/>
                  </a:ext>
                </a:extLst>
              </a:tr>
              <a:tr h="646405">
                <a:tc>
                  <a:txBody>
                    <a:bodyPr/>
                    <a:lstStyle/>
                    <a:p>
                      <a:endParaRPr lang="en-US" sz="1050" dirty="0"/>
                    </a:p>
                  </a:txBody>
                  <a:tcPr/>
                </a:tc>
                <a:tc>
                  <a:txBody>
                    <a:bodyPr/>
                    <a:lstStyle/>
                    <a:p>
                      <a:r>
                        <a:rPr lang="en-US" sz="1050" b="1" dirty="0" smtClean="0"/>
                        <a:t>4.0 Have at least one developed pathway that </a:t>
                      </a:r>
                    </a:p>
                    <a:p>
                      <a:r>
                        <a:rPr lang="en-US" sz="1050" dirty="0" smtClean="0"/>
                        <a:t>4.1</a:t>
                      </a:r>
                      <a:r>
                        <a:rPr lang="en-US" sz="1050" baseline="0" dirty="0" smtClean="0"/>
                        <a:t> Collaborates across specialties ==and/or==</a:t>
                      </a:r>
                      <a:br>
                        <a:rPr lang="en-US" sz="1050" baseline="0" dirty="0" smtClean="0"/>
                      </a:br>
                      <a:r>
                        <a:rPr lang="en-US" sz="1050" baseline="0" dirty="0" smtClean="0"/>
                        <a:t>4.2 Addresses co-morbidities ==and/or==</a:t>
                      </a:r>
                    </a:p>
                    <a:p>
                      <a:r>
                        <a:rPr lang="en-US" sz="1050" baseline="0" dirty="0" smtClean="0"/>
                        <a:t>4.3  Demonstrates substantial improvement opportunity in efficacy/outcome</a:t>
                      </a:r>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2021676194"/>
                  </a:ext>
                </a:extLst>
              </a:tr>
              <a:tr h="262602">
                <a:tc>
                  <a:txBody>
                    <a:bodyPr/>
                    <a:lstStyle/>
                    <a:p>
                      <a:endParaRPr lang="en-US" sz="1050" dirty="0"/>
                    </a:p>
                  </a:txBody>
                  <a:tcPr/>
                </a:tc>
                <a:tc>
                  <a:txBody>
                    <a:bodyPr/>
                    <a:lstStyle/>
                    <a:p>
                      <a:r>
                        <a:rPr lang="en-US" sz="1050" b="1" dirty="0" smtClean="0"/>
                        <a:t>5.0  Influence ONC Roadmap to include BPM+Health </a:t>
                      </a:r>
                      <a:endParaRPr lang="en-US" sz="1050" b="1"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1967735933"/>
                  </a:ext>
                </a:extLst>
              </a:tr>
              <a:tr h="646405">
                <a:tc>
                  <a:txBody>
                    <a:bodyPr/>
                    <a:lstStyle/>
                    <a:p>
                      <a:endParaRPr lang="en-US" sz="1050" dirty="0"/>
                    </a:p>
                  </a:txBody>
                  <a:tcPr/>
                </a:tc>
                <a:tc>
                  <a:txBody>
                    <a:bodyPr/>
                    <a:lstStyle/>
                    <a:p>
                      <a:r>
                        <a:rPr lang="en-US" sz="1050" b="1" dirty="0" smtClean="0"/>
                        <a:t>6.0 Artifacts</a:t>
                      </a:r>
                      <a:r>
                        <a:rPr lang="en-US" sz="1050" b="1" baseline="0" dirty="0" smtClean="0"/>
                        <a:t> to Deliver</a:t>
                      </a:r>
                    </a:p>
                    <a:p>
                      <a:r>
                        <a:rPr lang="en-US" sz="1050" baseline="0" dirty="0" smtClean="0"/>
                        <a:t>6.1 How to identify high impact targets</a:t>
                      </a:r>
                    </a:p>
                    <a:p>
                      <a:r>
                        <a:rPr lang="en-US" sz="1050" baseline="0" dirty="0" smtClean="0"/>
                        <a:t>6.2 Executive summary focused on physician societies</a:t>
                      </a:r>
                    </a:p>
                    <a:p>
                      <a:r>
                        <a:rPr lang="en-US" sz="1050" baseline="0" dirty="0" smtClean="0"/>
                        <a:t>6.2.1 Physician and clinician pain points</a:t>
                      </a:r>
                      <a:endParaRPr lang="en-US" sz="105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1751749654"/>
                  </a:ext>
                </a:extLst>
              </a:tr>
              <a:tr h="386702">
                <a:tc>
                  <a:txBody>
                    <a:bodyPr/>
                    <a:lstStyle/>
                    <a:p>
                      <a:endParaRPr lang="en-US" sz="1050" b="1" dirty="0"/>
                    </a:p>
                  </a:txBody>
                  <a:tcPr/>
                </a:tc>
                <a:tc>
                  <a:txBody>
                    <a:bodyPr/>
                    <a:lstStyle/>
                    <a:p>
                      <a:r>
                        <a:rPr lang="en-US" sz="1050" b="1" dirty="0" smtClean="0"/>
                        <a:t>7.0 Create Presentation</a:t>
                      </a:r>
                      <a:r>
                        <a:rPr lang="en-US" sz="1050" b="1" baseline="0" dirty="0" smtClean="0"/>
                        <a:t> that can be delivered to committees, boards, key decision-makers to make business case for participation</a:t>
                      </a:r>
                    </a:p>
                    <a:p>
                      <a:r>
                        <a:rPr lang="en-US" sz="1050" b="0" baseline="0" dirty="0" smtClean="0"/>
                        <a:t>7.1 Rationale for commitment of resources-goal is to pique the interest in BPM+</a:t>
                      </a:r>
                      <a:endParaRPr lang="en-US" sz="1050" b="0"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3663977303"/>
                  </a:ext>
                </a:extLst>
              </a:tr>
              <a:tr h="646405">
                <a:tc>
                  <a:txBody>
                    <a:bodyPr/>
                    <a:lstStyle/>
                    <a:p>
                      <a:endParaRPr lang="en-US" sz="1050" b="1" dirty="0"/>
                    </a:p>
                  </a:txBody>
                  <a:tcPr/>
                </a:tc>
                <a:tc>
                  <a:txBody>
                    <a:bodyPr/>
                    <a:lstStyle/>
                    <a:p>
                      <a:r>
                        <a:rPr lang="en-US" sz="1050" b="1" dirty="0" smtClean="0"/>
                        <a:t>8.0 Step-by-step guide</a:t>
                      </a:r>
                      <a:endParaRPr lang="en-US" sz="1050" b="0" dirty="0" smtClean="0"/>
                    </a:p>
                    <a:p>
                      <a:r>
                        <a:rPr lang="en-US" sz="1050" b="0" dirty="0" smtClean="0"/>
                        <a:t>8.1 Take experience of ACOG and ACEP, How do you start</a:t>
                      </a:r>
                    </a:p>
                    <a:p>
                      <a:r>
                        <a:rPr lang="en-US" sz="1050" b="0" dirty="0" smtClean="0"/>
                        <a:t>8.2</a:t>
                      </a:r>
                      <a:r>
                        <a:rPr lang="en-US" sz="1050" b="1" dirty="0" smtClean="0"/>
                        <a:t> Organizational “jumpstart”</a:t>
                      </a:r>
                    </a:p>
                    <a:p>
                      <a:r>
                        <a:rPr lang="en-US" sz="1050" b="1" dirty="0" smtClean="0"/>
                        <a:t>8.2.1 Recruiting</a:t>
                      </a:r>
                      <a:r>
                        <a:rPr lang="en-US" sz="1050" b="1" baseline="0" dirty="0" smtClean="0"/>
                        <a:t> a physician champion</a:t>
                      </a:r>
                    </a:p>
                    <a:p>
                      <a:r>
                        <a:rPr lang="en-US" sz="1050" b="1" baseline="0" dirty="0" smtClean="0"/>
                        <a:t>8.2.2 Identify participating stakeholder cohort</a:t>
                      </a:r>
                    </a:p>
                    <a:p>
                      <a:r>
                        <a:rPr lang="en-US" sz="1050" b="1" baseline="0" dirty="0" smtClean="0"/>
                        <a:t>8.2.3 “Selling” the project contrasted with grassroots engagement</a:t>
                      </a:r>
                    </a:p>
                    <a:p>
                      <a:r>
                        <a:rPr lang="en-US" sz="1050" b="1" baseline="0" dirty="0" smtClean="0"/>
                        <a:t>8.3 Impacts/Traction</a:t>
                      </a:r>
                    </a:p>
                    <a:p>
                      <a:r>
                        <a:rPr lang="en-US" sz="1050" b="1" baseline="0" dirty="0" smtClean="0"/>
                        <a:t>8.4 Stumbling blocks and how to navigate them</a:t>
                      </a:r>
                    </a:p>
                    <a:p>
                      <a:r>
                        <a:rPr lang="en-US" sz="1050" b="1" baseline="0" dirty="0" smtClean="0"/>
                        <a:t>8.5 Goal is to show organizations how to execute effectively</a:t>
                      </a:r>
                      <a:endParaRPr lang="en-US" sz="1050" b="1" dirty="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3585911117"/>
                  </a:ext>
                </a:extLst>
              </a:tr>
            </a:tbl>
          </a:graphicData>
        </a:graphic>
      </p:graphicFrame>
      <p:pic>
        <p:nvPicPr>
          <p:cNvPr id="5" name="Picture 4"/>
          <p:cNvPicPr>
            <a:picLocks noChangeAspect="1"/>
          </p:cNvPicPr>
          <p:nvPr/>
        </p:nvPicPr>
        <p:blipFill>
          <a:blip r:embed="rId2"/>
          <a:stretch>
            <a:fillRect/>
          </a:stretch>
        </p:blipFill>
        <p:spPr>
          <a:xfrm>
            <a:off x="9153625" y="-119253"/>
            <a:ext cx="2653364" cy="968119"/>
          </a:xfrm>
          <a:prstGeom prst="rect">
            <a:avLst/>
          </a:prstGeom>
        </p:spPr>
      </p:pic>
    </p:spTree>
    <p:extLst>
      <p:ext uri="{BB962C8B-B14F-4D97-AF65-F5344CB8AC3E}">
        <p14:creationId xmlns:p14="http://schemas.microsoft.com/office/powerpoint/2010/main" val="4184009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68450724"/>
              </p:ext>
            </p:extLst>
          </p:nvPr>
        </p:nvGraphicFramePr>
        <p:xfrm>
          <a:off x="481264" y="914400"/>
          <a:ext cx="11126802" cy="5739865"/>
        </p:xfrm>
        <a:graphic>
          <a:graphicData uri="http://schemas.openxmlformats.org/drawingml/2006/table">
            <a:tbl>
              <a:tblPr firstRow="1" bandRow="1">
                <a:tableStyleId>{5C22544A-7EE6-4342-B048-85BDC9FD1C3A}</a:tableStyleId>
              </a:tblPr>
              <a:tblGrid>
                <a:gridCol w="2464067">
                  <a:extLst>
                    <a:ext uri="{9D8B030D-6E8A-4147-A177-3AD203B41FA5}">
                      <a16:colId xmlns:a16="http://schemas.microsoft.com/office/drawing/2014/main" val="3032548736"/>
                    </a:ext>
                  </a:extLst>
                </a:gridCol>
                <a:gridCol w="4437246">
                  <a:extLst>
                    <a:ext uri="{9D8B030D-6E8A-4147-A177-3AD203B41FA5}">
                      <a16:colId xmlns:a16="http://schemas.microsoft.com/office/drawing/2014/main" val="3039213026"/>
                    </a:ext>
                  </a:extLst>
                </a:gridCol>
                <a:gridCol w="4225489">
                  <a:extLst>
                    <a:ext uri="{9D8B030D-6E8A-4147-A177-3AD203B41FA5}">
                      <a16:colId xmlns:a16="http://schemas.microsoft.com/office/drawing/2014/main" val="2506401848"/>
                    </a:ext>
                  </a:extLst>
                </a:gridCol>
              </a:tblGrid>
              <a:tr h="373658">
                <a:tc>
                  <a:txBody>
                    <a:bodyPr/>
                    <a:lstStyle/>
                    <a:p>
                      <a:r>
                        <a:rPr lang="en-US" sz="1400" dirty="0" smtClean="0"/>
                        <a:t>Needs</a:t>
                      </a:r>
                      <a:endParaRPr lang="en-US" sz="1400" dirty="0"/>
                    </a:p>
                  </a:txBody>
                  <a:tcPr/>
                </a:tc>
                <a:tc>
                  <a:txBody>
                    <a:bodyPr/>
                    <a:lstStyle/>
                    <a:p>
                      <a:r>
                        <a:rPr lang="en-US" sz="1400" dirty="0" smtClean="0"/>
                        <a:t>Further Description </a:t>
                      </a:r>
                      <a:endParaRPr lang="en-US" sz="1400" dirty="0"/>
                    </a:p>
                  </a:txBody>
                  <a:tcPr/>
                </a:tc>
                <a:tc>
                  <a:txBody>
                    <a:bodyPr/>
                    <a:lstStyle/>
                    <a:p>
                      <a:r>
                        <a:rPr lang="en-US" sz="1400" dirty="0" smtClean="0"/>
                        <a:t>Next Steps</a:t>
                      </a:r>
                      <a:endParaRPr lang="en-US" sz="1400" dirty="0"/>
                    </a:p>
                  </a:txBody>
                  <a:tcPr/>
                </a:tc>
                <a:extLst>
                  <a:ext uri="{0D108BD9-81ED-4DB2-BD59-A6C34878D82A}">
                    <a16:rowId xmlns:a16="http://schemas.microsoft.com/office/drawing/2014/main" val="1808953616"/>
                  </a:ext>
                </a:extLst>
              </a:tr>
              <a:tr h="444489">
                <a:tc>
                  <a:txBody>
                    <a:bodyPr/>
                    <a:lstStyle/>
                    <a:p>
                      <a:r>
                        <a:rPr lang="en-US" sz="1400" dirty="0" smtClean="0"/>
                        <a:t>Digital implementations need to be “Stateful”</a:t>
                      </a:r>
                      <a:endParaRPr lang="en-US" sz="1400" dirty="0"/>
                    </a:p>
                  </a:txBody>
                  <a:tcPr/>
                </a:tc>
                <a:tc>
                  <a:txBody>
                    <a:bodyPr/>
                    <a:lstStyle/>
                    <a:p>
                      <a:r>
                        <a:rPr lang="en-US" sz="1400" dirty="0" smtClean="0"/>
                        <a:t>But to do this,</a:t>
                      </a:r>
                      <a:r>
                        <a:rPr lang="en-US" sz="1400" baseline="0" dirty="0" smtClean="0"/>
                        <a:t> they need content</a:t>
                      </a:r>
                      <a:endParaRPr lang="en-US" sz="1400" dirty="0"/>
                    </a:p>
                  </a:txBody>
                  <a:tcPr/>
                </a:tc>
                <a:tc>
                  <a:txBody>
                    <a:bodyPr/>
                    <a:lstStyle/>
                    <a:p>
                      <a:r>
                        <a:rPr lang="en-US" sz="1400" dirty="0" smtClean="0"/>
                        <a:t>Add to Assumptions-Critical Success Factors-Need more context</a:t>
                      </a:r>
                      <a:endParaRPr lang="en-US" sz="1400" dirty="0"/>
                    </a:p>
                  </a:txBody>
                  <a:tcPr/>
                </a:tc>
                <a:extLst>
                  <a:ext uri="{0D108BD9-81ED-4DB2-BD59-A6C34878D82A}">
                    <a16:rowId xmlns:a16="http://schemas.microsoft.com/office/drawing/2014/main" val="4003105967"/>
                  </a:ext>
                </a:extLst>
              </a:tr>
              <a:tr h="872814">
                <a:tc>
                  <a:txBody>
                    <a:bodyPr/>
                    <a:lstStyle/>
                    <a:p>
                      <a:r>
                        <a:rPr lang="en-US" sz="1400" dirty="0" smtClean="0"/>
                        <a:t>Better models are needed</a:t>
                      </a:r>
                      <a:endParaRPr lang="en-US" sz="1400" dirty="0"/>
                    </a:p>
                  </a:txBody>
                  <a:tcPr/>
                </a:tc>
                <a:tc>
                  <a:txBody>
                    <a:bodyPr/>
                    <a:lstStyle/>
                    <a:p>
                      <a:pPr marL="0" indent="0">
                        <a:buFont typeface="Arial" panose="020B0604020202020204" pitchFamily="34" charset="0"/>
                        <a:buNone/>
                      </a:pPr>
                      <a:r>
                        <a:rPr lang="en-US" sz="1400" dirty="0" smtClean="0"/>
                        <a:t>May be 3 “flavors”</a:t>
                      </a:r>
                    </a:p>
                    <a:p>
                      <a:r>
                        <a:rPr lang="en-US" sz="1400" dirty="0" smtClean="0"/>
                        <a:t>-Physician-clinician</a:t>
                      </a:r>
                      <a:r>
                        <a:rPr lang="en-US" sz="1400" baseline="0" dirty="0" smtClean="0"/>
                        <a:t> centric</a:t>
                      </a:r>
                    </a:p>
                    <a:p>
                      <a:r>
                        <a:rPr lang="en-US" sz="1400" baseline="0" dirty="0" smtClean="0"/>
                        <a:t>-Patient-family-community centric</a:t>
                      </a:r>
                    </a:p>
                    <a:p>
                      <a:r>
                        <a:rPr lang="en-US" sz="1400" baseline="0" dirty="0" smtClean="0"/>
                        <a:t>-Vendor-developer centric</a:t>
                      </a:r>
                      <a:endParaRPr lang="en-US" sz="1400" dirty="0"/>
                    </a:p>
                  </a:txBody>
                  <a:tcPr/>
                </a:tc>
                <a:tc>
                  <a:txBody>
                    <a:bodyPr/>
                    <a:lstStyle/>
                    <a:p>
                      <a:r>
                        <a:rPr lang="en-US" sz="1400" dirty="0" smtClean="0"/>
                        <a:t>What</a:t>
                      </a:r>
                      <a:r>
                        <a:rPr lang="en-US" sz="1400" baseline="0" dirty="0" smtClean="0"/>
                        <a:t> is meant by model? Needs more context</a:t>
                      </a:r>
                      <a:endParaRPr lang="en-US" sz="1400" dirty="0"/>
                    </a:p>
                  </a:txBody>
                  <a:tcPr/>
                </a:tc>
                <a:extLst>
                  <a:ext uri="{0D108BD9-81ED-4DB2-BD59-A6C34878D82A}">
                    <a16:rowId xmlns:a16="http://schemas.microsoft.com/office/drawing/2014/main" val="2333952128"/>
                  </a:ext>
                </a:extLst>
              </a:tr>
              <a:tr h="888437">
                <a:tc>
                  <a:txBody>
                    <a:bodyPr/>
                    <a:lstStyle/>
                    <a:p>
                      <a:r>
                        <a:rPr lang="en-US" sz="1400" dirty="0" smtClean="0"/>
                        <a:t>Identify and document shared practices/commonalities:</a:t>
                      </a:r>
                      <a:endParaRPr lang="en-US" sz="1400" dirty="0"/>
                    </a:p>
                  </a:txBody>
                  <a:tcPr/>
                </a:tc>
                <a:tc>
                  <a:txBody>
                    <a:bodyPr/>
                    <a:lstStyle/>
                    <a:p>
                      <a:pPr marL="285750" indent="-285750">
                        <a:buFont typeface="Arial" panose="020B0604020202020204" pitchFamily="34" charset="0"/>
                        <a:buChar char="•"/>
                      </a:pPr>
                      <a:r>
                        <a:rPr lang="en-US" sz="1400" dirty="0" smtClean="0"/>
                        <a:t>Model expertise</a:t>
                      </a:r>
                    </a:p>
                    <a:p>
                      <a:pPr marL="285750" indent="-285750">
                        <a:buFont typeface="Arial" panose="020B0604020202020204" pitchFamily="34" charset="0"/>
                        <a:buChar char="•"/>
                      </a:pPr>
                      <a:r>
                        <a:rPr lang="en-US" sz="1400" dirty="0" smtClean="0"/>
                        <a:t>Useful</a:t>
                      </a:r>
                      <a:r>
                        <a:rPr lang="en-US" sz="1400" baseline="0" dirty="0" smtClean="0"/>
                        <a:t> guidance</a:t>
                      </a:r>
                    </a:p>
                    <a:p>
                      <a:pPr marL="285750" indent="-285750">
                        <a:buFont typeface="Arial" panose="020B0604020202020204" pitchFamily="34" charset="0"/>
                        <a:buChar char="•"/>
                      </a:pPr>
                      <a:r>
                        <a:rPr lang="en-US" sz="1400" baseline="0" dirty="0" smtClean="0"/>
                        <a:t>How digital platforms can express a “Stateful” view of the patient</a:t>
                      </a:r>
                      <a:endParaRPr lang="en-US" sz="1400" dirty="0"/>
                    </a:p>
                  </a:txBody>
                  <a:tcPr/>
                </a:tc>
                <a:tc>
                  <a:txBody>
                    <a:bodyPr/>
                    <a:lstStyle/>
                    <a:p>
                      <a:endParaRPr lang="en-US" sz="1400" dirty="0"/>
                    </a:p>
                  </a:txBody>
                  <a:tcPr/>
                </a:tc>
                <a:extLst>
                  <a:ext uri="{0D108BD9-81ED-4DB2-BD59-A6C34878D82A}">
                    <a16:rowId xmlns:a16="http://schemas.microsoft.com/office/drawing/2014/main" val="1876119137"/>
                  </a:ext>
                </a:extLst>
              </a:tr>
              <a:tr h="1800047">
                <a:tc>
                  <a:txBody>
                    <a:bodyPr/>
                    <a:lstStyle/>
                    <a:p>
                      <a:r>
                        <a:rPr lang="en-US" sz="1400" dirty="0" smtClean="0"/>
                        <a:t>Actionable</a:t>
                      </a:r>
                      <a:r>
                        <a:rPr lang="en-US" sz="1400" baseline="0" dirty="0" smtClean="0"/>
                        <a:t> over the next 12 months</a:t>
                      </a:r>
                      <a:endParaRPr lang="en-US" sz="1400" dirty="0"/>
                    </a:p>
                  </a:txBody>
                  <a:tcPr/>
                </a:tc>
                <a:tc>
                  <a:txBody>
                    <a:bodyPr/>
                    <a:lstStyle/>
                    <a:p>
                      <a:pPr marL="285750" indent="-285750">
                        <a:buFont typeface="Arial" panose="020B0604020202020204" pitchFamily="34" charset="0"/>
                        <a:buChar char="•"/>
                      </a:pPr>
                      <a:r>
                        <a:rPr lang="en-US" sz="1400" dirty="0" smtClean="0"/>
                        <a:t>Build a business case for physician</a:t>
                      </a:r>
                      <a:r>
                        <a:rPr lang="en-US" sz="1400" baseline="0" dirty="0" smtClean="0"/>
                        <a:t> societies/trade associations</a:t>
                      </a:r>
                    </a:p>
                    <a:p>
                      <a:pPr marL="285750" indent="-285750">
                        <a:buFont typeface="Arial" panose="020B0604020202020204" pitchFamily="34" charset="0"/>
                        <a:buChar char="•"/>
                      </a:pPr>
                      <a:r>
                        <a:rPr lang="en-US" sz="1400" baseline="0" dirty="0" smtClean="0"/>
                        <a:t>Build a 101/Fool’s Guide on how to convert clinical policies/practice guidelines to digital roadmaps and protocols that both human and machine readable and platform consumable.</a:t>
                      </a:r>
                    </a:p>
                    <a:p>
                      <a:pPr marL="285750" indent="-285750">
                        <a:buFont typeface="Arial" panose="020B0604020202020204" pitchFamily="34" charset="0"/>
                        <a:buChar char="•"/>
                      </a:pPr>
                      <a:r>
                        <a:rPr lang="en-US" sz="1400" baseline="0" dirty="0" smtClean="0"/>
                        <a:t>Send 1 and 2 for publication, presentation at major conferences, and/or share via webinar/podcast.</a:t>
                      </a:r>
                      <a:endParaRPr lang="en-US" sz="1400" dirty="0"/>
                    </a:p>
                  </a:txBody>
                  <a:tcPr/>
                </a:tc>
                <a:tc>
                  <a:txBody>
                    <a:bodyPr/>
                    <a:lstStyle/>
                    <a:p>
                      <a:endParaRPr lang="en-US" sz="1400" dirty="0"/>
                    </a:p>
                  </a:txBody>
                  <a:tcPr/>
                </a:tc>
                <a:extLst>
                  <a:ext uri="{0D108BD9-81ED-4DB2-BD59-A6C34878D82A}">
                    <a16:rowId xmlns:a16="http://schemas.microsoft.com/office/drawing/2014/main" val="3133040550"/>
                  </a:ext>
                </a:extLst>
              </a:tr>
              <a:tr h="373658">
                <a:tc>
                  <a:txBody>
                    <a:bodyPr/>
                    <a:lstStyle/>
                    <a:p>
                      <a:r>
                        <a:rPr lang="en-US" sz="1400" dirty="0" smtClean="0"/>
                        <a:t>Wish List</a:t>
                      </a:r>
                      <a:endParaRPr lang="en-US" sz="1400" dirty="0"/>
                    </a:p>
                  </a:txBody>
                  <a:tcPr/>
                </a:tc>
                <a:tc>
                  <a:txBody>
                    <a:bodyPr/>
                    <a:lstStyle/>
                    <a:p>
                      <a:r>
                        <a:rPr lang="en-US" sz="1400" dirty="0" smtClean="0"/>
                        <a:t>Can we develop a bare bones BPMN “engine” that would execute a BPM+</a:t>
                      </a:r>
                      <a:r>
                        <a:rPr lang="en-US" sz="1400" baseline="0" dirty="0" smtClean="0"/>
                        <a:t> model?</a:t>
                      </a:r>
                    </a:p>
                    <a:p>
                      <a:r>
                        <a:rPr lang="en-US" sz="1400" baseline="0" dirty="0" smtClean="0"/>
                        <a:t>- For testing-validation</a:t>
                      </a:r>
                    </a:p>
                    <a:p>
                      <a:r>
                        <a:rPr lang="en-US" sz="1400" baseline="0" dirty="0" smtClean="0"/>
                        <a:t>- Move towards an executable micro-service library of models. </a:t>
                      </a:r>
                      <a:endParaRPr lang="en-US" sz="1400" dirty="0"/>
                    </a:p>
                  </a:txBody>
                  <a:tcPr/>
                </a:tc>
                <a:tc>
                  <a:txBody>
                    <a:bodyPr/>
                    <a:lstStyle/>
                    <a:p>
                      <a:endParaRPr lang="en-US" sz="1400" dirty="0"/>
                    </a:p>
                  </a:txBody>
                  <a:tcPr/>
                </a:tc>
                <a:extLst>
                  <a:ext uri="{0D108BD9-81ED-4DB2-BD59-A6C34878D82A}">
                    <a16:rowId xmlns:a16="http://schemas.microsoft.com/office/drawing/2014/main" val="176137805"/>
                  </a:ext>
                </a:extLst>
              </a:tr>
            </a:tbl>
          </a:graphicData>
        </a:graphic>
      </p:graphicFrame>
      <p:sp>
        <p:nvSpPr>
          <p:cNvPr id="5" name="Title 1"/>
          <p:cNvSpPr>
            <a:spLocks noGrp="1"/>
          </p:cNvSpPr>
          <p:nvPr>
            <p:ph type="title"/>
          </p:nvPr>
        </p:nvSpPr>
        <p:spPr>
          <a:xfrm>
            <a:off x="838200" y="143745"/>
            <a:ext cx="10515600" cy="770656"/>
          </a:xfrm>
        </p:spPr>
        <p:txBody>
          <a:bodyPr>
            <a:normAutofit/>
          </a:bodyPr>
          <a:lstStyle/>
          <a:p>
            <a:pPr algn="ctr"/>
            <a:r>
              <a:rPr lang="en-US" dirty="0" smtClean="0"/>
              <a:t>Needs Identified Nashville </a:t>
            </a:r>
            <a:endParaRPr lang="en-US" dirty="0"/>
          </a:p>
        </p:txBody>
      </p:sp>
    </p:spTree>
    <p:extLst>
      <p:ext uri="{BB962C8B-B14F-4D97-AF65-F5344CB8AC3E}">
        <p14:creationId xmlns:p14="http://schemas.microsoft.com/office/powerpoint/2010/main" val="3494694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938" y="124494"/>
            <a:ext cx="10515600" cy="1325563"/>
          </a:xfrm>
        </p:spPr>
        <p:txBody>
          <a:bodyPr/>
          <a:lstStyle/>
          <a:p>
            <a:r>
              <a:rPr lang="en-US" dirty="0" smtClean="0"/>
              <a:t>Next Steps</a:t>
            </a:r>
            <a:endParaRPr lang="en-US" dirty="0"/>
          </a:p>
        </p:txBody>
      </p:sp>
      <p:sp>
        <p:nvSpPr>
          <p:cNvPr id="3" name="Content Placeholder 2"/>
          <p:cNvSpPr>
            <a:spLocks noGrp="1"/>
          </p:cNvSpPr>
          <p:nvPr>
            <p:ph idx="1"/>
          </p:nvPr>
        </p:nvSpPr>
        <p:spPr>
          <a:xfrm>
            <a:off x="838200" y="1565743"/>
            <a:ext cx="10515600" cy="4351338"/>
          </a:xfrm>
        </p:spPr>
        <p:txBody>
          <a:bodyPr/>
          <a:lstStyle/>
          <a:p>
            <a:r>
              <a:rPr lang="en-US" dirty="0" smtClean="0"/>
              <a:t>Q&amp;A</a:t>
            </a:r>
          </a:p>
          <a:p>
            <a:r>
              <a:rPr lang="en-US" dirty="0" smtClean="0"/>
              <a:t>Cadence of conference calls</a:t>
            </a:r>
          </a:p>
          <a:p>
            <a:r>
              <a:rPr lang="en-US" dirty="0" smtClean="0"/>
              <a:t>Upcoming Conferences</a:t>
            </a:r>
          </a:p>
          <a:p>
            <a:pPr lvl="1"/>
            <a:r>
              <a:rPr lang="en-US" dirty="0" smtClean="0"/>
              <a:t>HIMSS 2020, MARCH 9-13, </a:t>
            </a:r>
            <a:r>
              <a:rPr lang="en-US" dirty="0" smtClean="0">
                <a:hlinkClick r:id="rId2"/>
              </a:rPr>
              <a:t>https</a:t>
            </a:r>
            <a:r>
              <a:rPr lang="en-US" dirty="0">
                <a:hlinkClick r:id="rId2"/>
              </a:rPr>
              <a:t>://</a:t>
            </a:r>
            <a:r>
              <a:rPr lang="en-US" dirty="0" smtClean="0">
                <a:hlinkClick r:id="rId2"/>
              </a:rPr>
              <a:t>www.bpm-plus.org/himss20/index.htm</a:t>
            </a:r>
            <a:endParaRPr lang="en-US" dirty="0" smtClean="0"/>
          </a:p>
          <a:p>
            <a:pPr lvl="1"/>
            <a:r>
              <a:rPr lang="en-US" dirty="0" smtClean="0"/>
              <a:t>BPM+HEALTH JUMPSTART AND WORKSHOP. </a:t>
            </a:r>
            <a:r>
              <a:rPr lang="en-US" dirty="0">
                <a:hlinkClick r:id="rId3"/>
              </a:rPr>
              <a:t>https://www.omg.org/events/va-20/special-events/BPM-Health-Workshop.htm</a:t>
            </a:r>
            <a:endParaRPr lang="en-US" dirty="0"/>
          </a:p>
          <a:p>
            <a:pPr lvl="1"/>
            <a:endParaRPr lang="en-US" dirty="0"/>
          </a:p>
        </p:txBody>
      </p:sp>
      <p:pic>
        <p:nvPicPr>
          <p:cNvPr id="4" name="Picture 3"/>
          <p:cNvPicPr>
            <a:picLocks noChangeAspect="1"/>
          </p:cNvPicPr>
          <p:nvPr/>
        </p:nvPicPr>
        <p:blipFill>
          <a:blip r:embed="rId4"/>
          <a:stretch>
            <a:fillRect/>
          </a:stretch>
        </p:blipFill>
        <p:spPr>
          <a:xfrm>
            <a:off x="7492114" y="4822522"/>
            <a:ext cx="4113107" cy="1749077"/>
          </a:xfrm>
          <a:prstGeom prst="rect">
            <a:avLst/>
          </a:prstGeom>
        </p:spPr>
      </p:pic>
    </p:spTree>
    <p:extLst>
      <p:ext uri="{BB962C8B-B14F-4D97-AF65-F5344CB8AC3E}">
        <p14:creationId xmlns:p14="http://schemas.microsoft.com/office/powerpoint/2010/main" val="841533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46" y="2171752"/>
            <a:ext cx="10515600" cy="1129714"/>
          </a:xfrm>
        </p:spPr>
        <p:txBody>
          <a:bodyPr/>
          <a:lstStyle/>
          <a:p>
            <a:pPr algn="ctr"/>
            <a:r>
              <a:rPr lang="en-US" dirty="0" smtClean="0"/>
              <a:t>For Reference</a:t>
            </a:r>
            <a:endParaRPr lang="en-US" dirty="0"/>
          </a:p>
        </p:txBody>
      </p:sp>
    </p:spTree>
    <p:extLst>
      <p:ext uri="{BB962C8B-B14F-4D97-AF65-F5344CB8AC3E}">
        <p14:creationId xmlns:p14="http://schemas.microsoft.com/office/powerpoint/2010/main" val="891643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8DACB-2EE5-4A01-BAFC-6C4DC951E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793"/>
            <a:ext cx="12192000" cy="6516413"/>
          </a:xfrm>
          <a:prstGeom prst="rect">
            <a:avLst/>
          </a:prstGeom>
        </p:spPr>
      </p:pic>
      <p:sp>
        <p:nvSpPr>
          <p:cNvPr id="4" name="TextBox 3">
            <a:extLst>
              <a:ext uri="{FF2B5EF4-FFF2-40B4-BE49-F238E27FC236}">
                <a16:creationId xmlns:a16="http://schemas.microsoft.com/office/drawing/2014/main" id="{AB12DA48-728E-40AF-BF15-E72659C0EB32}"/>
              </a:ext>
            </a:extLst>
          </p:cNvPr>
          <p:cNvSpPr txBox="1"/>
          <p:nvPr/>
        </p:nvSpPr>
        <p:spPr>
          <a:xfrm>
            <a:off x="457200" y="5931877"/>
            <a:ext cx="4860177" cy="369332"/>
          </a:xfrm>
          <a:prstGeom prst="rect">
            <a:avLst/>
          </a:prstGeom>
          <a:noFill/>
        </p:spPr>
        <p:txBody>
          <a:bodyPr wrap="none" rtlCol="0">
            <a:spAutoFit/>
          </a:bodyPr>
          <a:lstStyle/>
          <a:p>
            <a:r>
              <a:rPr lang="en-US" dirty="0"/>
              <a:t>MDMI – Model-Driven Message Interoperability</a:t>
            </a:r>
          </a:p>
        </p:txBody>
      </p:sp>
    </p:spTree>
    <p:extLst>
      <p:ext uri="{BB962C8B-B14F-4D97-AF65-F5344CB8AC3E}">
        <p14:creationId xmlns:p14="http://schemas.microsoft.com/office/powerpoint/2010/main" val="2387350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BCEF9-F554-4A0B-BD83-AB121C06BCE6}"/>
              </a:ext>
            </a:extLst>
          </p:cNvPr>
          <p:cNvSpPr>
            <a:spLocks noGrp="1"/>
          </p:cNvSpPr>
          <p:nvPr>
            <p:ph type="title"/>
          </p:nvPr>
        </p:nvSpPr>
        <p:spPr>
          <a:xfrm>
            <a:off x="838200" y="365125"/>
            <a:ext cx="11131062" cy="1325563"/>
          </a:xfrm>
        </p:spPr>
        <p:txBody>
          <a:bodyPr/>
          <a:lstStyle/>
          <a:p>
            <a:r>
              <a:rPr lang="en-US" dirty="0"/>
              <a:t>Academic &amp; Professional Education Community</a:t>
            </a:r>
          </a:p>
        </p:txBody>
      </p:sp>
      <p:sp>
        <p:nvSpPr>
          <p:cNvPr id="3" name="Content Placeholder 2">
            <a:extLst>
              <a:ext uri="{FF2B5EF4-FFF2-40B4-BE49-F238E27FC236}">
                <a16:creationId xmlns:a16="http://schemas.microsoft.com/office/drawing/2014/main" id="{7DF5A934-9A1B-4D8E-B16A-197504533FA2}"/>
              </a:ext>
            </a:extLst>
          </p:cNvPr>
          <p:cNvSpPr>
            <a:spLocks noGrp="1"/>
          </p:cNvSpPr>
          <p:nvPr>
            <p:ph idx="1"/>
          </p:nvPr>
        </p:nvSpPr>
        <p:spPr>
          <a:xfrm>
            <a:off x="838200" y="1690688"/>
            <a:ext cx="10978662" cy="4821360"/>
          </a:xfrm>
        </p:spPr>
        <p:txBody>
          <a:bodyPr>
            <a:normAutofit/>
          </a:bodyPr>
          <a:lstStyle/>
          <a:p>
            <a:pPr marL="0" indent="0">
              <a:buNone/>
            </a:pPr>
            <a:r>
              <a:rPr lang="en-US" sz="4000" b="1" dirty="0"/>
              <a:t>Goal</a:t>
            </a:r>
          </a:p>
          <a:p>
            <a:pPr marL="0" indent="0">
              <a:buNone/>
            </a:pPr>
            <a:r>
              <a:rPr lang="en-US" sz="3200" dirty="0"/>
              <a:t>Enable the adoption of BPM+ sharable clinical pathways with the goal of improving care quality by lowering barriers for implementation via providing educational resources and delivering training sessions for professional development, vocational and academic education for health organizations, professional associations and academia</a:t>
            </a:r>
          </a:p>
        </p:txBody>
      </p:sp>
    </p:spTree>
    <p:extLst>
      <p:ext uri="{BB962C8B-B14F-4D97-AF65-F5344CB8AC3E}">
        <p14:creationId xmlns:p14="http://schemas.microsoft.com/office/powerpoint/2010/main" val="3138807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BCEF9-F554-4A0B-BD83-AB121C06BCE6}"/>
              </a:ext>
            </a:extLst>
          </p:cNvPr>
          <p:cNvSpPr>
            <a:spLocks noGrp="1"/>
          </p:cNvSpPr>
          <p:nvPr>
            <p:ph type="title"/>
          </p:nvPr>
        </p:nvSpPr>
        <p:spPr>
          <a:xfrm>
            <a:off x="838200" y="365125"/>
            <a:ext cx="11131062" cy="1325563"/>
          </a:xfrm>
        </p:spPr>
        <p:txBody>
          <a:bodyPr/>
          <a:lstStyle/>
          <a:p>
            <a:r>
              <a:rPr lang="en-US" dirty="0"/>
              <a:t>Academic &amp; Professional Education Community</a:t>
            </a:r>
          </a:p>
        </p:txBody>
      </p:sp>
      <p:sp>
        <p:nvSpPr>
          <p:cNvPr id="3" name="Content Placeholder 2">
            <a:extLst>
              <a:ext uri="{FF2B5EF4-FFF2-40B4-BE49-F238E27FC236}">
                <a16:creationId xmlns:a16="http://schemas.microsoft.com/office/drawing/2014/main" id="{7DF5A934-9A1B-4D8E-B16A-197504533FA2}"/>
              </a:ext>
            </a:extLst>
          </p:cNvPr>
          <p:cNvSpPr>
            <a:spLocks noGrp="1"/>
          </p:cNvSpPr>
          <p:nvPr>
            <p:ph idx="1"/>
          </p:nvPr>
        </p:nvSpPr>
        <p:spPr>
          <a:xfrm>
            <a:off x="838200" y="1690688"/>
            <a:ext cx="10978662" cy="4821360"/>
          </a:xfrm>
        </p:spPr>
        <p:txBody>
          <a:bodyPr>
            <a:normAutofit lnSpcReduction="10000"/>
          </a:bodyPr>
          <a:lstStyle/>
          <a:p>
            <a:pPr marL="0" indent="0">
              <a:buNone/>
            </a:pPr>
            <a:r>
              <a:rPr lang="en-US" sz="4000" b="1" dirty="0"/>
              <a:t>Need</a:t>
            </a:r>
          </a:p>
          <a:p>
            <a:r>
              <a:rPr lang="en-US" sz="3200" dirty="0"/>
              <a:t>Support organizations’ Clinical Documentation Improvement (CDI) efforts on how to develop and implement computable clinical pathways thus reducing diversity in how such practices are documented and implemented across organizations </a:t>
            </a:r>
          </a:p>
          <a:p>
            <a:r>
              <a:rPr lang="en-US" sz="3200" dirty="0"/>
              <a:t>Support organizations’ educational and training efforts on</a:t>
            </a:r>
          </a:p>
          <a:p>
            <a:pPr lvl="1"/>
            <a:r>
              <a:rPr lang="en-US" sz="2800" dirty="0">
                <a:solidFill>
                  <a:srgbClr val="C00000"/>
                </a:solidFill>
              </a:rPr>
              <a:t>Representation of best practices using BPM+ models for computable clinical pathways (workflow &amp; data flow) for HIT applications</a:t>
            </a:r>
          </a:p>
          <a:p>
            <a:pPr lvl="1"/>
            <a:r>
              <a:rPr lang="en-US" sz="2800" dirty="0">
                <a:solidFill>
                  <a:srgbClr val="C00000"/>
                </a:solidFill>
              </a:rPr>
              <a:t>Supporting HIT projects responsive to user needs for best practices (Business Cases–Use Cases for Clinical Pathways–Requirements–Standards– Interoperable HIT Products–Data Use and Re-use)</a:t>
            </a:r>
          </a:p>
        </p:txBody>
      </p:sp>
    </p:spTree>
    <p:extLst>
      <p:ext uri="{BB962C8B-B14F-4D97-AF65-F5344CB8AC3E}">
        <p14:creationId xmlns:p14="http://schemas.microsoft.com/office/powerpoint/2010/main" val="1591159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BCEF9-F554-4A0B-BD83-AB121C06BCE6}"/>
              </a:ext>
            </a:extLst>
          </p:cNvPr>
          <p:cNvSpPr>
            <a:spLocks noGrp="1"/>
          </p:cNvSpPr>
          <p:nvPr>
            <p:ph type="title"/>
          </p:nvPr>
        </p:nvSpPr>
        <p:spPr>
          <a:xfrm>
            <a:off x="838200" y="143744"/>
            <a:ext cx="11131062" cy="1325563"/>
          </a:xfrm>
        </p:spPr>
        <p:txBody>
          <a:bodyPr/>
          <a:lstStyle/>
          <a:p>
            <a:r>
              <a:rPr lang="en-US" dirty="0"/>
              <a:t>Academic &amp; Professional Education Community</a:t>
            </a:r>
          </a:p>
        </p:txBody>
      </p:sp>
      <p:sp>
        <p:nvSpPr>
          <p:cNvPr id="3" name="Content Placeholder 2">
            <a:extLst>
              <a:ext uri="{FF2B5EF4-FFF2-40B4-BE49-F238E27FC236}">
                <a16:creationId xmlns:a16="http://schemas.microsoft.com/office/drawing/2014/main" id="{7DF5A934-9A1B-4D8E-B16A-197504533FA2}"/>
              </a:ext>
            </a:extLst>
          </p:cNvPr>
          <p:cNvSpPr>
            <a:spLocks noGrp="1"/>
          </p:cNvSpPr>
          <p:nvPr>
            <p:ph idx="1"/>
          </p:nvPr>
        </p:nvSpPr>
        <p:spPr>
          <a:xfrm>
            <a:off x="597568" y="1363430"/>
            <a:ext cx="10978662" cy="4821360"/>
          </a:xfrm>
        </p:spPr>
        <p:txBody>
          <a:bodyPr>
            <a:normAutofit fontScale="85000" lnSpcReduction="20000"/>
          </a:bodyPr>
          <a:lstStyle/>
          <a:p>
            <a:pPr marL="0" indent="0">
              <a:buNone/>
            </a:pPr>
            <a:r>
              <a:rPr lang="en-US" sz="4000" b="1" dirty="0"/>
              <a:t>Obstacles and Challenges</a:t>
            </a:r>
          </a:p>
          <a:p>
            <a:r>
              <a:rPr lang="en-US" dirty="0"/>
              <a:t>Multiple players and fragmented HIT applications</a:t>
            </a:r>
          </a:p>
          <a:p>
            <a:r>
              <a:rPr lang="en-US" dirty="0"/>
              <a:t>Diversity in how best practices are documented and implemented in HIT products within and across organizations</a:t>
            </a:r>
          </a:p>
          <a:p>
            <a:r>
              <a:rPr lang="en-US" dirty="0"/>
              <a:t>Lack of common vision within the industry on computable representation of best practices (guidelines, operational procedures, etc.) for HIT applications</a:t>
            </a:r>
          </a:p>
          <a:p>
            <a:r>
              <a:rPr lang="en-US" dirty="0"/>
              <a:t>Lack of integration of computable best practices into workflow within and across organizations</a:t>
            </a:r>
          </a:p>
          <a:p>
            <a:r>
              <a:rPr lang="en-US" dirty="0"/>
              <a:t>Lack of acceptance across clinical and IT community</a:t>
            </a:r>
          </a:p>
          <a:p>
            <a:r>
              <a:rPr lang="en-US" dirty="0"/>
              <a:t>Lack of cadre in health organizations with informatics &amp; analytics training to support the adoption of standards-based best practices</a:t>
            </a:r>
          </a:p>
          <a:p>
            <a:r>
              <a:rPr lang="en-US" dirty="0"/>
              <a:t>Immaturity of standards to support user needs for data, information, knowledge sharing </a:t>
            </a:r>
          </a:p>
          <a:p>
            <a:r>
              <a:rPr lang="en-US" dirty="0"/>
              <a:t>Lack of understanding the risks for care quality, patient safety, legal and financial</a:t>
            </a:r>
          </a:p>
          <a:p>
            <a:endParaRPr lang="en-US" sz="2800" dirty="0"/>
          </a:p>
        </p:txBody>
      </p:sp>
    </p:spTree>
    <p:extLst>
      <p:ext uri="{BB962C8B-B14F-4D97-AF65-F5344CB8AC3E}">
        <p14:creationId xmlns:p14="http://schemas.microsoft.com/office/powerpoint/2010/main" val="2912448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BCEF9-F554-4A0B-BD83-AB121C06BCE6}"/>
              </a:ext>
            </a:extLst>
          </p:cNvPr>
          <p:cNvSpPr>
            <a:spLocks noGrp="1"/>
          </p:cNvSpPr>
          <p:nvPr>
            <p:ph type="title"/>
          </p:nvPr>
        </p:nvSpPr>
        <p:spPr>
          <a:xfrm>
            <a:off x="838200" y="365125"/>
            <a:ext cx="11131062" cy="1325563"/>
          </a:xfrm>
        </p:spPr>
        <p:txBody>
          <a:bodyPr/>
          <a:lstStyle/>
          <a:p>
            <a:r>
              <a:rPr lang="en-US" dirty="0"/>
              <a:t>Academic &amp; Professional Education Community</a:t>
            </a:r>
          </a:p>
        </p:txBody>
      </p:sp>
      <p:sp>
        <p:nvSpPr>
          <p:cNvPr id="3" name="Content Placeholder 2">
            <a:extLst>
              <a:ext uri="{FF2B5EF4-FFF2-40B4-BE49-F238E27FC236}">
                <a16:creationId xmlns:a16="http://schemas.microsoft.com/office/drawing/2014/main" id="{7DF5A934-9A1B-4D8E-B16A-197504533FA2}"/>
              </a:ext>
            </a:extLst>
          </p:cNvPr>
          <p:cNvSpPr>
            <a:spLocks noGrp="1"/>
          </p:cNvSpPr>
          <p:nvPr>
            <p:ph idx="1"/>
          </p:nvPr>
        </p:nvSpPr>
        <p:spPr>
          <a:xfrm>
            <a:off x="838200" y="1690688"/>
            <a:ext cx="10978662" cy="4821360"/>
          </a:xfrm>
        </p:spPr>
        <p:txBody>
          <a:bodyPr>
            <a:normAutofit fontScale="92500" lnSpcReduction="20000"/>
          </a:bodyPr>
          <a:lstStyle/>
          <a:p>
            <a:pPr marL="0" indent="0">
              <a:buNone/>
            </a:pPr>
            <a:r>
              <a:rPr lang="en-US" sz="3900" b="1" dirty="0"/>
              <a:t>Overcoming Obstacles</a:t>
            </a:r>
          </a:p>
          <a:p>
            <a:r>
              <a:rPr lang="en-US" dirty="0"/>
              <a:t>Educate users and vendors on how to bring standardized pathways into institutional use by supporting organizations’ Clinical Documentation Improvement (CDI) efforts on how to develop and implement computable clinical pathways thus reducing diversity in how such practices are documented and implemented across organizations by</a:t>
            </a:r>
          </a:p>
          <a:p>
            <a:pPr lvl="1"/>
            <a:r>
              <a:rPr lang="en-US" dirty="0"/>
              <a:t>Applying BPM+ standards to the pathway development process at the organization-specific levels </a:t>
            </a:r>
          </a:p>
          <a:p>
            <a:pPr lvl="1"/>
            <a:r>
              <a:rPr lang="en-US" dirty="0"/>
              <a:t>Soliciting user input in guiding the standard development organizations (SDOs) in developing clinical practice standards</a:t>
            </a:r>
          </a:p>
          <a:p>
            <a:pPr lvl="1"/>
            <a:r>
              <a:rPr lang="en-US" dirty="0"/>
              <a:t>Enabling sharing of standardized clinical pathways among institutions by using collaborative tools</a:t>
            </a:r>
          </a:p>
          <a:p>
            <a:pPr lvl="1"/>
            <a:r>
              <a:rPr lang="en-US" dirty="0"/>
              <a:t>Building the workforce capable to participate in</a:t>
            </a:r>
          </a:p>
          <a:p>
            <a:pPr lvl="2"/>
            <a:r>
              <a:rPr lang="en-US" dirty="0"/>
              <a:t>Developing standards-based computable pathways at healthcare organizations</a:t>
            </a:r>
          </a:p>
          <a:p>
            <a:pPr lvl="2"/>
            <a:r>
              <a:rPr lang="en-US" dirty="0"/>
              <a:t>Building standards for computable clinical pathways at SDOs</a:t>
            </a:r>
          </a:p>
          <a:p>
            <a:pPr lvl="2"/>
            <a:r>
              <a:rPr lang="en-US" dirty="0"/>
              <a:t>Implement standardized computable clinical pathways in HIT products</a:t>
            </a:r>
          </a:p>
          <a:p>
            <a:pPr lvl="2"/>
            <a:endParaRPr lang="en-US" dirty="0"/>
          </a:p>
        </p:txBody>
      </p:sp>
    </p:spTree>
    <p:extLst>
      <p:ext uri="{BB962C8B-B14F-4D97-AF65-F5344CB8AC3E}">
        <p14:creationId xmlns:p14="http://schemas.microsoft.com/office/powerpoint/2010/main" val="1814043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BCEF9-F554-4A0B-BD83-AB121C06BCE6}"/>
              </a:ext>
            </a:extLst>
          </p:cNvPr>
          <p:cNvSpPr>
            <a:spLocks noGrp="1"/>
          </p:cNvSpPr>
          <p:nvPr>
            <p:ph type="title"/>
          </p:nvPr>
        </p:nvSpPr>
        <p:spPr>
          <a:xfrm>
            <a:off x="838200" y="365125"/>
            <a:ext cx="11131062" cy="1325563"/>
          </a:xfrm>
        </p:spPr>
        <p:txBody>
          <a:bodyPr/>
          <a:lstStyle/>
          <a:p>
            <a:r>
              <a:rPr lang="en-US" dirty="0"/>
              <a:t>Academic &amp; Professional Education Community</a:t>
            </a:r>
          </a:p>
        </p:txBody>
      </p:sp>
      <p:sp>
        <p:nvSpPr>
          <p:cNvPr id="3" name="Content Placeholder 2">
            <a:extLst>
              <a:ext uri="{FF2B5EF4-FFF2-40B4-BE49-F238E27FC236}">
                <a16:creationId xmlns:a16="http://schemas.microsoft.com/office/drawing/2014/main" id="{7DF5A934-9A1B-4D8E-B16A-197504533FA2}"/>
              </a:ext>
            </a:extLst>
          </p:cNvPr>
          <p:cNvSpPr>
            <a:spLocks noGrp="1"/>
          </p:cNvSpPr>
          <p:nvPr>
            <p:ph idx="1"/>
          </p:nvPr>
        </p:nvSpPr>
        <p:spPr>
          <a:xfrm>
            <a:off x="838200" y="1690688"/>
            <a:ext cx="10978662" cy="4821360"/>
          </a:xfrm>
        </p:spPr>
        <p:txBody>
          <a:bodyPr>
            <a:normAutofit/>
          </a:bodyPr>
          <a:lstStyle/>
          <a:p>
            <a:pPr marL="0" indent="0">
              <a:buNone/>
            </a:pPr>
            <a:r>
              <a:rPr lang="en-US" sz="3600" b="1" dirty="0"/>
              <a:t>Products and Services</a:t>
            </a:r>
          </a:p>
          <a:p>
            <a:r>
              <a:rPr lang="en-US" dirty="0"/>
              <a:t>Develop curriculum and content for educational modules on computable clinical pathways development and adoption</a:t>
            </a:r>
          </a:p>
          <a:p>
            <a:r>
              <a:rPr lang="en-US" dirty="0"/>
              <a:t>Develop tutorials and materials for educational webinars, presentations, online training, etc.</a:t>
            </a:r>
          </a:p>
          <a:p>
            <a:r>
              <a:rPr lang="en-US" dirty="0"/>
              <a:t>Train the trainers to use and deliver these materials in the</a:t>
            </a:r>
          </a:p>
          <a:p>
            <a:pPr lvl="1"/>
            <a:r>
              <a:rPr lang="en-US" dirty="0"/>
              <a:t>academic courses of informatics, analytics and computer science programs</a:t>
            </a:r>
          </a:p>
          <a:p>
            <a:pPr lvl="1"/>
            <a:r>
              <a:rPr lang="en-US" dirty="0"/>
              <a:t>vocational training in health organizations</a:t>
            </a:r>
          </a:p>
          <a:p>
            <a:pPr lvl="1"/>
            <a:r>
              <a:rPr lang="en-US" dirty="0"/>
              <a:t>conferences of professional associations, SDOs and other venues</a:t>
            </a:r>
          </a:p>
          <a:p>
            <a:pPr lvl="2"/>
            <a:endParaRPr lang="en-US" dirty="0"/>
          </a:p>
        </p:txBody>
      </p:sp>
    </p:spTree>
    <p:extLst>
      <p:ext uri="{BB962C8B-B14F-4D97-AF65-F5344CB8AC3E}">
        <p14:creationId xmlns:p14="http://schemas.microsoft.com/office/powerpoint/2010/main" val="2369128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F08F5C-6F1B-4D02-94F6-AE4F0DD034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376"/>
            <a:ext cx="12192000" cy="6389248"/>
          </a:xfrm>
          <a:prstGeom prst="rect">
            <a:avLst/>
          </a:prstGeom>
        </p:spPr>
      </p:pic>
    </p:spTree>
    <p:extLst>
      <p:ext uri="{BB962C8B-B14F-4D97-AF65-F5344CB8AC3E}">
        <p14:creationId xmlns:p14="http://schemas.microsoft.com/office/powerpoint/2010/main" val="2601861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BCEF9-F554-4A0B-BD83-AB121C06BCE6}"/>
              </a:ext>
            </a:extLst>
          </p:cNvPr>
          <p:cNvSpPr>
            <a:spLocks noGrp="1"/>
          </p:cNvSpPr>
          <p:nvPr>
            <p:ph type="title"/>
          </p:nvPr>
        </p:nvSpPr>
        <p:spPr>
          <a:xfrm>
            <a:off x="838200" y="365125"/>
            <a:ext cx="11131062" cy="1325563"/>
          </a:xfrm>
        </p:spPr>
        <p:txBody>
          <a:bodyPr/>
          <a:lstStyle/>
          <a:p>
            <a:r>
              <a:rPr lang="en-US" dirty="0"/>
              <a:t>Academic &amp; Professional Education Community</a:t>
            </a:r>
          </a:p>
        </p:txBody>
      </p:sp>
      <p:sp>
        <p:nvSpPr>
          <p:cNvPr id="3" name="Content Placeholder 2">
            <a:extLst>
              <a:ext uri="{FF2B5EF4-FFF2-40B4-BE49-F238E27FC236}">
                <a16:creationId xmlns:a16="http://schemas.microsoft.com/office/drawing/2014/main" id="{7DF5A934-9A1B-4D8E-B16A-197504533FA2}"/>
              </a:ext>
            </a:extLst>
          </p:cNvPr>
          <p:cNvSpPr>
            <a:spLocks noGrp="1"/>
          </p:cNvSpPr>
          <p:nvPr>
            <p:ph idx="1"/>
          </p:nvPr>
        </p:nvSpPr>
        <p:spPr/>
        <p:txBody>
          <a:bodyPr>
            <a:normAutofit/>
          </a:bodyPr>
          <a:lstStyle/>
          <a:p>
            <a:pPr marL="0" indent="0">
              <a:buNone/>
            </a:pPr>
            <a:r>
              <a:rPr lang="en-US" sz="3600" b="1" dirty="0"/>
              <a:t>Next Steps</a:t>
            </a:r>
          </a:p>
          <a:p>
            <a:r>
              <a:rPr lang="en-US" i="1" dirty="0"/>
              <a:t>Build membership </a:t>
            </a:r>
            <a:r>
              <a:rPr lang="en-US" dirty="0"/>
              <a:t>of the A&amp;PE community – define and implement recruitment and outreach strategy</a:t>
            </a:r>
          </a:p>
          <a:p>
            <a:r>
              <a:rPr lang="en-US" i="1" dirty="0">
                <a:solidFill>
                  <a:srgbClr val="C00000"/>
                </a:solidFill>
              </a:rPr>
              <a:t>Collaborate with BPM+ communities </a:t>
            </a:r>
            <a:r>
              <a:rPr lang="en-US" dirty="0">
                <a:solidFill>
                  <a:srgbClr val="C00000"/>
                </a:solidFill>
              </a:rPr>
              <a:t>– define and implement BPM+ educational strategy</a:t>
            </a:r>
          </a:p>
          <a:p>
            <a:r>
              <a:rPr lang="en-US" i="1" dirty="0"/>
              <a:t>Collaborate with professional organizations </a:t>
            </a:r>
            <a:r>
              <a:rPr lang="en-US" dirty="0"/>
              <a:t>to build “Train the Trainer” models </a:t>
            </a:r>
          </a:p>
          <a:p>
            <a:r>
              <a:rPr lang="en-US" i="1" dirty="0"/>
              <a:t>Build community’s leadership </a:t>
            </a:r>
            <a:r>
              <a:rPr lang="en-US" dirty="0"/>
              <a:t>from membership </a:t>
            </a:r>
          </a:p>
          <a:p>
            <a:r>
              <a:rPr lang="en-US" i="1" dirty="0"/>
              <a:t>Develop a roadmap for building curriculum and training materials</a:t>
            </a:r>
          </a:p>
        </p:txBody>
      </p:sp>
    </p:spTree>
    <p:extLst>
      <p:ext uri="{BB962C8B-B14F-4D97-AF65-F5344CB8AC3E}">
        <p14:creationId xmlns:p14="http://schemas.microsoft.com/office/powerpoint/2010/main" val="199450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BCEF9-F554-4A0B-BD83-AB121C06BCE6}"/>
              </a:ext>
            </a:extLst>
          </p:cNvPr>
          <p:cNvSpPr>
            <a:spLocks noGrp="1"/>
          </p:cNvSpPr>
          <p:nvPr>
            <p:ph type="title"/>
          </p:nvPr>
        </p:nvSpPr>
        <p:spPr>
          <a:xfrm>
            <a:off x="838200" y="365125"/>
            <a:ext cx="11131062" cy="1325563"/>
          </a:xfrm>
        </p:spPr>
        <p:txBody>
          <a:bodyPr/>
          <a:lstStyle/>
          <a:p>
            <a:r>
              <a:rPr lang="en-US" dirty="0"/>
              <a:t>Academic &amp; Professional Education Community</a:t>
            </a:r>
          </a:p>
        </p:txBody>
      </p:sp>
      <p:sp>
        <p:nvSpPr>
          <p:cNvPr id="3" name="Content Placeholder 2">
            <a:extLst>
              <a:ext uri="{FF2B5EF4-FFF2-40B4-BE49-F238E27FC236}">
                <a16:creationId xmlns:a16="http://schemas.microsoft.com/office/drawing/2014/main" id="{7DF5A934-9A1B-4D8E-B16A-197504533FA2}"/>
              </a:ext>
            </a:extLst>
          </p:cNvPr>
          <p:cNvSpPr>
            <a:spLocks noGrp="1"/>
          </p:cNvSpPr>
          <p:nvPr>
            <p:ph idx="1"/>
          </p:nvPr>
        </p:nvSpPr>
        <p:spPr/>
        <p:txBody>
          <a:bodyPr>
            <a:normAutofit/>
          </a:bodyPr>
          <a:lstStyle/>
          <a:p>
            <a:pPr marL="0" indent="0">
              <a:buNone/>
            </a:pPr>
            <a:r>
              <a:rPr lang="en-US" sz="3600" b="1" dirty="0"/>
              <a:t>Next Steps – Near Term</a:t>
            </a:r>
          </a:p>
          <a:p>
            <a:r>
              <a:rPr lang="en-US" dirty="0"/>
              <a:t>Convene discussions with industry experts (bi-weekly calls starting January 15) to define charter, scope and roadmap</a:t>
            </a:r>
          </a:p>
          <a:p>
            <a:r>
              <a:rPr lang="en-US" dirty="0"/>
              <a:t>Participate in the BPM+ communities calls for their input into a plan for BPM+ educational strategy</a:t>
            </a:r>
          </a:p>
          <a:p>
            <a:r>
              <a:rPr lang="en-US" dirty="0"/>
              <a:t>Discuss the BPM+ educational strategy in Reston</a:t>
            </a:r>
          </a:p>
        </p:txBody>
      </p:sp>
    </p:spTree>
    <p:extLst>
      <p:ext uri="{BB962C8B-B14F-4D97-AF65-F5344CB8AC3E}">
        <p14:creationId xmlns:p14="http://schemas.microsoft.com/office/powerpoint/2010/main" val="2104304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693" y="143744"/>
            <a:ext cx="10515600" cy="1325563"/>
          </a:xfrm>
        </p:spPr>
        <p:txBody>
          <a:bodyPr/>
          <a:lstStyle/>
          <a:p>
            <a:r>
              <a:rPr lang="en-US" dirty="0" smtClean="0"/>
              <a:t>Agenda</a:t>
            </a:r>
            <a:endParaRPr lang="en-US" dirty="0"/>
          </a:p>
        </p:txBody>
      </p:sp>
      <p:sp>
        <p:nvSpPr>
          <p:cNvPr id="3" name="Content Placeholder 2"/>
          <p:cNvSpPr>
            <a:spLocks noGrp="1"/>
          </p:cNvSpPr>
          <p:nvPr>
            <p:ph idx="1"/>
          </p:nvPr>
        </p:nvSpPr>
        <p:spPr>
          <a:xfrm>
            <a:off x="655320" y="1228859"/>
            <a:ext cx="10515600" cy="4351338"/>
          </a:xfrm>
        </p:spPr>
        <p:txBody>
          <a:bodyPr>
            <a:noAutofit/>
          </a:bodyPr>
          <a:lstStyle/>
          <a:p>
            <a:r>
              <a:rPr lang="en-US" sz="2400" dirty="0" smtClean="0"/>
              <a:t>Welcome, Rollcall, and Introductions</a:t>
            </a:r>
          </a:p>
          <a:p>
            <a:r>
              <a:rPr lang="en-US" sz="2400" dirty="0" smtClean="0"/>
              <a:t>BPM+Health Charter</a:t>
            </a:r>
            <a:endParaRPr lang="en-US" sz="2400" dirty="0"/>
          </a:p>
          <a:p>
            <a:pPr lvl="1"/>
            <a:r>
              <a:rPr lang="en-US" dirty="0" smtClean="0"/>
              <a:t>Peer Communities</a:t>
            </a:r>
          </a:p>
          <a:p>
            <a:pPr lvl="2"/>
            <a:r>
              <a:rPr lang="en-US" sz="2400" dirty="0" smtClean="0"/>
              <a:t>Integration and Interoperable </a:t>
            </a:r>
          </a:p>
          <a:p>
            <a:r>
              <a:rPr lang="en-US" sz="2400" dirty="0" smtClean="0"/>
              <a:t>2019 Accomplishments</a:t>
            </a:r>
          </a:p>
          <a:p>
            <a:r>
              <a:rPr lang="en-US" sz="2400" dirty="0" smtClean="0"/>
              <a:t>What’s New in 2020</a:t>
            </a:r>
          </a:p>
          <a:p>
            <a:pPr lvl="1"/>
            <a:r>
              <a:rPr lang="en-US" dirty="0" smtClean="0"/>
              <a:t>Strategy and Plan</a:t>
            </a:r>
          </a:p>
          <a:p>
            <a:pPr lvl="1"/>
            <a:r>
              <a:rPr lang="en-US" dirty="0" smtClean="0"/>
              <a:t>March, HIMSS2020</a:t>
            </a:r>
          </a:p>
          <a:p>
            <a:pPr lvl="1"/>
            <a:r>
              <a:rPr lang="en-US" dirty="0" smtClean="0"/>
              <a:t>March, Reston Conference</a:t>
            </a:r>
          </a:p>
          <a:p>
            <a:r>
              <a:rPr lang="en-US" sz="2400" dirty="0" smtClean="0"/>
              <a:t>Next Steps</a:t>
            </a:r>
          </a:p>
          <a:p>
            <a:pPr lvl="1"/>
            <a:r>
              <a:rPr lang="en-US" dirty="0" smtClean="0"/>
              <a:t>Calendar of Events</a:t>
            </a:r>
          </a:p>
          <a:p>
            <a:r>
              <a:rPr lang="en-US" sz="2400" dirty="0" smtClean="0"/>
              <a:t>Q&amp;A</a:t>
            </a:r>
            <a:endParaRPr lang="en-US" sz="2400" dirty="0"/>
          </a:p>
        </p:txBody>
      </p:sp>
    </p:spTree>
    <p:extLst>
      <p:ext uri="{BB962C8B-B14F-4D97-AF65-F5344CB8AC3E}">
        <p14:creationId xmlns:p14="http://schemas.microsoft.com/office/powerpoint/2010/main" val="1791558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8E94-F213-4096-BACC-DC1732140B10}"/>
              </a:ext>
            </a:extLst>
          </p:cNvPr>
          <p:cNvSpPr>
            <a:spLocks noGrp="1"/>
          </p:cNvSpPr>
          <p:nvPr>
            <p:ph type="title"/>
          </p:nvPr>
        </p:nvSpPr>
        <p:spPr>
          <a:xfrm>
            <a:off x="299185" y="139823"/>
            <a:ext cx="10515600" cy="1325563"/>
          </a:xfrm>
        </p:spPr>
        <p:txBody>
          <a:bodyPr/>
          <a:lstStyle/>
          <a:p>
            <a:r>
              <a:rPr lang="en-US" dirty="0" smtClean="0"/>
              <a:t>BPM</a:t>
            </a:r>
            <a:r>
              <a:rPr lang="en-US" dirty="0"/>
              <a:t>+ </a:t>
            </a:r>
            <a:r>
              <a:rPr lang="en-US" dirty="0" smtClean="0"/>
              <a:t>Health</a:t>
            </a:r>
            <a:r>
              <a:rPr lang="en-US" dirty="0"/>
              <a:t> </a:t>
            </a:r>
            <a:r>
              <a:rPr lang="en-US" dirty="0" smtClean="0"/>
              <a:t>Charter </a:t>
            </a:r>
            <a:endParaRPr lang="en-US" dirty="0"/>
          </a:p>
        </p:txBody>
      </p:sp>
      <p:sp>
        <p:nvSpPr>
          <p:cNvPr id="3" name="Content Placeholder 2">
            <a:extLst>
              <a:ext uri="{FF2B5EF4-FFF2-40B4-BE49-F238E27FC236}">
                <a16:creationId xmlns:a16="http://schemas.microsoft.com/office/drawing/2014/main" id="{9A1A1DFE-87D2-4708-BBF9-1D84D2A0EBE7}"/>
              </a:ext>
            </a:extLst>
          </p:cNvPr>
          <p:cNvSpPr>
            <a:spLocks noGrp="1"/>
          </p:cNvSpPr>
          <p:nvPr>
            <p:ph idx="1"/>
          </p:nvPr>
        </p:nvSpPr>
        <p:spPr>
          <a:xfrm>
            <a:off x="586155" y="1465386"/>
            <a:ext cx="11289322" cy="5392614"/>
          </a:xfrm>
        </p:spPr>
        <p:txBody>
          <a:bodyPr>
            <a:normAutofit fontScale="92500" lnSpcReduction="20000"/>
          </a:bodyPr>
          <a:lstStyle/>
          <a:p>
            <a:pPr marL="0" indent="0">
              <a:buNone/>
            </a:pPr>
            <a:r>
              <a:rPr lang="en-US" b="1" dirty="0"/>
              <a:t>BPM+ Health is a community of practice with the following goals: </a:t>
            </a:r>
          </a:p>
          <a:p>
            <a:r>
              <a:rPr lang="en-US" dirty="0"/>
              <a:t>Develop best practices around modeling and sharing clinical pathways </a:t>
            </a:r>
          </a:p>
          <a:p>
            <a:r>
              <a:rPr lang="en-US" dirty="0"/>
              <a:t>Promote the use of standards such as BPMN, DMN, and CMMN </a:t>
            </a:r>
          </a:p>
          <a:p>
            <a:r>
              <a:rPr lang="en-US" dirty="0"/>
              <a:t>Cultivate a knowledge ecosystem leveraging industry standards </a:t>
            </a:r>
          </a:p>
          <a:p>
            <a:r>
              <a:rPr lang="en-US" dirty="0"/>
              <a:t>Improve the precision and compliance with best practices through use of formal languages</a:t>
            </a:r>
          </a:p>
          <a:p>
            <a:endParaRPr lang="en-US" dirty="0"/>
          </a:p>
          <a:p>
            <a:pPr marL="0" indent="0">
              <a:buNone/>
            </a:pPr>
            <a:r>
              <a:rPr lang="en-US" b="1" dirty="0"/>
              <a:t>Why do we need it? </a:t>
            </a:r>
          </a:p>
          <a:p>
            <a:r>
              <a:rPr lang="en-US" dirty="0"/>
              <a:t>Evidence-based medical practices are too hard to adopt </a:t>
            </a:r>
          </a:p>
          <a:p>
            <a:r>
              <a:rPr lang="en-US" dirty="0"/>
              <a:t>Huge diversity exists in how such practices are documented and implemented </a:t>
            </a:r>
          </a:p>
          <a:p>
            <a:r>
              <a:rPr lang="en-US" dirty="0"/>
              <a:t>Current guidance is inconsistently documented and interpreted, and has gaps and errors </a:t>
            </a:r>
          </a:p>
          <a:p>
            <a:r>
              <a:rPr lang="en-US" dirty="0"/>
              <a:t>Workflows don’t “following the patient” and be easily shared among institutions </a:t>
            </a:r>
          </a:p>
        </p:txBody>
      </p:sp>
    </p:spTree>
    <p:extLst>
      <p:ext uri="{BB962C8B-B14F-4D97-AF65-F5344CB8AC3E}">
        <p14:creationId xmlns:p14="http://schemas.microsoft.com/office/powerpoint/2010/main" val="4163828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BPM+Health</a:t>
            </a:r>
            <a:r>
              <a:rPr lang="en-US" dirty="0" smtClean="0"/>
              <a:t> Charter </a:t>
            </a:r>
            <a:endParaRPr lang="en-US" dirty="0"/>
          </a:p>
        </p:txBody>
      </p:sp>
      <p:sp>
        <p:nvSpPr>
          <p:cNvPr id="4" name="Content Placeholder 3"/>
          <p:cNvSpPr>
            <a:spLocks noGrp="1"/>
          </p:cNvSpPr>
          <p:nvPr>
            <p:ph idx="1"/>
          </p:nvPr>
        </p:nvSpPr>
        <p:spPr>
          <a:xfrm>
            <a:off x="713072" y="1690688"/>
            <a:ext cx="10515600" cy="4739759"/>
          </a:xfrm>
          <a:prstGeom prst="rect">
            <a:avLst/>
          </a:prstGeom>
        </p:spPr>
        <p:txBody>
          <a:bodyPr>
            <a:spAutoFit/>
          </a:bodyPr>
          <a:lstStyle/>
          <a:p>
            <a:r>
              <a:rPr lang="en-US" sz="2000" b="1" dirty="0"/>
              <a:t>The goals of the BPM+ Health community are to: </a:t>
            </a:r>
            <a:endParaRPr lang="en-US" sz="2000" dirty="0"/>
          </a:p>
          <a:p>
            <a:r>
              <a:rPr lang="en-US" sz="2000" dirty="0"/>
              <a:t>Establish an open ecosystem devoted to improving national and international health by maximizing the effective sharing and advancement of EBM practices and knowledge through use of industry standards and best-practices; </a:t>
            </a:r>
          </a:p>
          <a:p>
            <a:r>
              <a:rPr lang="en-US" sz="2000" dirty="0"/>
              <a:t>Develop best practices around modeling and sharing clinical pathways, clinical guidelines, and other healthcare knowledge;</a:t>
            </a:r>
          </a:p>
          <a:p>
            <a:r>
              <a:rPr lang="en-US" sz="2000" dirty="0"/>
              <a:t>Promote the use of standards such as BPMN, DMN, and CMMN to produce deliverables to maximize their usefulness and </a:t>
            </a:r>
            <a:r>
              <a:rPr lang="en-US" sz="2000" dirty="0" err="1"/>
              <a:t>shareability</a:t>
            </a:r>
            <a:r>
              <a:rPr lang="en-US" sz="2000" dirty="0"/>
              <a:t> and to promote their adoption;</a:t>
            </a:r>
          </a:p>
          <a:p>
            <a:r>
              <a:rPr lang="en-US" sz="2000" dirty="0"/>
              <a:t>Improve adoption experience for organizations seeking to consume and institute the use of documented best-practices;</a:t>
            </a:r>
          </a:p>
          <a:p>
            <a:r>
              <a:rPr lang="en-US" sz="2000" dirty="0"/>
              <a:t>Foster collaboration and alignment with other standards development organizations (SDOs) and relevant work in the healthcare industry.</a:t>
            </a:r>
          </a:p>
          <a:p>
            <a:r>
              <a:rPr lang="en-US" sz="2000" dirty="0"/>
              <a:t>BPM+ Health is a community managed by the Object Management Group® (OMG®) an international, open membership, not-for-profit technology standards consortium.</a:t>
            </a:r>
            <a:endParaRPr lang="en-US" sz="2000" dirty="0"/>
          </a:p>
        </p:txBody>
      </p:sp>
    </p:spTree>
    <p:extLst>
      <p:ext uri="{BB962C8B-B14F-4D97-AF65-F5344CB8AC3E}">
        <p14:creationId xmlns:p14="http://schemas.microsoft.com/office/powerpoint/2010/main" val="812394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814" y="0"/>
            <a:ext cx="10515600" cy="5811838"/>
          </a:xfrm>
        </p:spPr>
        <p:txBody>
          <a:bodyPr>
            <a:normAutofit fontScale="25000" lnSpcReduction="20000"/>
          </a:bodyPr>
          <a:lstStyle/>
          <a:p>
            <a:r>
              <a:rPr lang="en-US" sz="7200" dirty="0"/>
              <a:t>Clinical healthcare providers have been challenged to leverage and disseminate evidence-based best practices at the point of care and serve an increasingly mobile patient population as it navigates among sites and institutions of care. </a:t>
            </a:r>
          </a:p>
          <a:p>
            <a:r>
              <a:rPr lang="en-US" sz="7200" dirty="0"/>
              <a:t>BPM+ Health™ is addressing these concerns head-on by establishing a community of practice based upon the use of open, standards-based notations (brought together under the umbrella of a </a:t>
            </a:r>
            <a:r>
              <a:rPr lang="en-US" sz="7200" dirty="0">
                <a:hlinkClick r:id="rId2"/>
              </a:rPr>
              <a:t>style guide</a:t>
            </a:r>
            <a:r>
              <a:rPr lang="en-US" sz="7200" dirty="0"/>
              <a:t>) which allows for all types of health organizations, professional societies, and vendors to document their care pathways and workflows so that they are sharable, discoverable, and in the future can be computer-consumable (computable). This approach results in guidelines that have been demonstrated to be more accurately expressed, more internally consistent, and more consumable than paper or pdf-style counterparts. </a:t>
            </a:r>
            <a:br>
              <a:rPr lang="en-US" sz="7200" dirty="0"/>
            </a:br>
            <a:endParaRPr lang="en-US" sz="7200" dirty="0"/>
          </a:p>
          <a:p>
            <a:r>
              <a:rPr lang="en-US" sz="7200" dirty="0"/>
              <a:t>Members of BPM+ Health are motivated by the opportunity to improve the quality and consistency of patient outcomes by applying business process and modeling techniques to the point-of-care of delivery. </a:t>
            </a:r>
          </a:p>
          <a:p>
            <a:r>
              <a:rPr lang="en-US" sz="7200" dirty="0"/>
              <a:t>By putting into place industry approaches and tools based on broadly supported standards and supported by an open ecosystem, we can collectively advance the state-of-the-practice across the health sector, more effectively capturing and communicating best practices and knowledge in a common way, and making it easier for providers to adopt and apply best practices. </a:t>
            </a:r>
            <a:br>
              <a:rPr lang="en-US" sz="7200" dirty="0"/>
            </a:br>
            <a:endParaRPr lang="en-US" sz="7200" dirty="0"/>
          </a:p>
          <a:p>
            <a:r>
              <a:rPr lang="en-US" sz="7200" dirty="0"/>
              <a:t>Access our seminal publication, </a:t>
            </a:r>
            <a:r>
              <a:rPr lang="en-US" sz="7200" dirty="0">
                <a:hlinkClick r:id="rId2"/>
              </a:rPr>
              <a:t>Field Guide for Shareable Clinical Pathways</a:t>
            </a:r>
            <a:r>
              <a:rPr lang="en-US" sz="7200" dirty="0"/>
              <a:t>. The guide applies three OMG business process standards to represent clinical pathways that define distinct aspects of care workflow and decision-making: Business Process Model and Notation™ (BPMN™), Case Management Model and Notation™ (CMMN™) and Decision Model and Notation™ (DMN™).</a:t>
            </a:r>
          </a:p>
          <a:p>
            <a:r>
              <a:rPr lang="en-US" sz="7200" b="1" dirty="0"/>
              <a:t>The goals of the BPM+ Health community are to: </a:t>
            </a:r>
            <a:endParaRPr lang="en-US" sz="7200" dirty="0"/>
          </a:p>
          <a:p>
            <a:r>
              <a:rPr lang="en-US" sz="7200" dirty="0"/>
              <a:t>Establish an open ecosystem devoted to improving national and international health by maximizing the effective sharing and advancement of EBM practices and knowledge through use of industry standards and best-practices; </a:t>
            </a:r>
          </a:p>
          <a:p>
            <a:r>
              <a:rPr lang="en-US" sz="7200" dirty="0"/>
              <a:t>Develop best practices around modeling and sharing clinical pathways, clinical guidelines, and other healthcare knowledge;</a:t>
            </a:r>
          </a:p>
          <a:p>
            <a:r>
              <a:rPr lang="en-US" sz="7200" dirty="0"/>
              <a:t>Promote the use of standards such as BPMN, DMN, and CMMN to produce deliverables to maximize their usefulness and </a:t>
            </a:r>
            <a:r>
              <a:rPr lang="en-US" sz="7200" dirty="0" err="1"/>
              <a:t>shareability</a:t>
            </a:r>
            <a:r>
              <a:rPr lang="en-US" sz="7200" dirty="0"/>
              <a:t> and to promote their adoption;</a:t>
            </a:r>
          </a:p>
          <a:p>
            <a:r>
              <a:rPr lang="en-US" sz="7200" dirty="0"/>
              <a:t>Improve adoption experience for organizations seeking to consume and institute the use of documented best-practices;</a:t>
            </a:r>
          </a:p>
          <a:p>
            <a:r>
              <a:rPr lang="en-US" sz="7200" dirty="0"/>
              <a:t>Foster collaboration and alignment with other standards development organizations (SDOs) and relevant work in the healthcare industry.</a:t>
            </a:r>
          </a:p>
          <a:p>
            <a:r>
              <a:rPr lang="en-US" sz="7200" dirty="0"/>
              <a:t>BPM+ Health is a community managed by the Object Management Group® (OMG®) an international, open membership, not-for-profit technology standards consortium.</a:t>
            </a:r>
          </a:p>
          <a:p>
            <a:endParaRPr lang="en-US" dirty="0"/>
          </a:p>
        </p:txBody>
      </p:sp>
    </p:spTree>
    <p:extLst>
      <p:ext uri="{BB962C8B-B14F-4D97-AF65-F5344CB8AC3E}">
        <p14:creationId xmlns:p14="http://schemas.microsoft.com/office/powerpoint/2010/main" val="1579577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F17280-761E-4A2D-8CC2-A1E19AD9E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1558"/>
            <a:ext cx="12192000" cy="5186342"/>
          </a:xfrm>
          <a:prstGeom prst="rect">
            <a:avLst/>
          </a:prstGeom>
        </p:spPr>
      </p:pic>
      <p:sp>
        <p:nvSpPr>
          <p:cNvPr id="2" name="Wave 1"/>
          <p:cNvSpPr/>
          <p:nvPr/>
        </p:nvSpPr>
        <p:spPr>
          <a:xfrm>
            <a:off x="4196615" y="962526"/>
            <a:ext cx="2021306" cy="1058778"/>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Recommendations? </a:t>
            </a:r>
            <a:endParaRPr lang="en-US" sz="1600" b="1" dirty="0"/>
          </a:p>
        </p:txBody>
      </p:sp>
      <p:sp>
        <p:nvSpPr>
          <p:cNvPr id="4" name="TextBox 3"/>
          <p:cNvSpPr txBox="1"/>
          <p:nvPr/>
        </p:nvSpPr>
        <p:spPr>
          <a:xfrm>
            <a:off x="5197642" y="5332396"/>
            <a:ext cx="4552750" cy="1200329"/>
          </a:xfrm>
          <a:prstGeom prst="rect">
            <a:avLst/>
          </a:prstGeom>
          <a:noFill/>
        </p:spPr>
        <p:txBody>
          <a:bodyPr wrap="square" rtlCol="0">
            <a:spAutoFit/>
          </a:bodyPr>
          <a:lstStyle/>
          <a:p>
            <a:r>
              <a:rPr lang="en-US" dirty="0" smtClean="0"/>
              <a:t>New for 2020 </a:t>
            </a:r>
          </a:p>
          <a:p>
            <a:r>
              <a:rPr lang="en-US" dirty="0" smtClean="0"/>
              <a:t>Academic </a:t>
            </a:r>
            <a:r>
              <a:rPr lang="en-US" dirty="0"/>
              <a:t>and Professional Education Community</a:t>
            </a:r>
          </a:p>
          <a:p>
            <a:endParaRPr lang="en-US" dirty="0"/>
          </a:p>
        </p:txBody>
      </p:sp>
      <p:sp>
        <p:nvSpPr>
          <p:cNvPr id="5" name="Wave 4"/>
          <p:cNvSpPr/>
          <p:nvPr/>
        </p:nvSpPr>
        <p:spPr>
          <a:xfrm>
            <a:off x="1745380" y="4873782"/>
            <a:ext cx="2537861" cy="1815776"/>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The implementer community is the only community with the “feedback” loop </a:t>
            </a:r>
            <a:endParaRPr lang="en-US" sz="1600" b="1" dirty="0"/>
          </a:p>
        </p:txBody>
      </p:sp>
    </p:spTree>
    <p:extLst>
      <p:ext uri="{BB962C8B-B14F-4D97-AF65-F5344CB8AC3E}">
        <p14:creationId xmlns:p14="http://schemas.microsoft.com/office/powerpoint/2010/main" val="2581979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153369"/>
            <a:ext cx="10515600" cy="1325563"/>
          </a:xfrm>
        </p:spPr>
        <p:txBody>
          <a:bodyPr/>
          <a:lstStyle/>
          <a:p>
            <a:r>
              <a:rPr lang="en-US" dirty="0" smtClean="0"/>
              <a:t>How the Work Gets Done</a:t>
            </a:r>
            <a:br>
              <a:rPr lang="en-US" dirty="0" smtClean="0"/>
            </a:br>
            <a:r>
              <a:rPr lang="en-US" dirty="0" smtClean="0"/>
              <a:t>Integrated and Interoperable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097437"/>
              </p:ext>
            </p:extLst>
          </p:nvPr>
        </p:nvGraphicFramePr>
        <p:xfrm>
          <a:off x="838200" y="1825624"/>
          <a:ext cx="10515600" cy="4074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9058837" y="215985"/>
            <a:ext cx="2146852" cy="1200329"/>
          </a:xfrm>
          <a:prstGeom prst="rect">
            <a:avLst/>
          </a:prstGeom>
          <a:noFill/>
        </p:spPr>
        <p:txBody>
          <a:bodyPr wrap="square" rtlCol="0">
            <a:spAutoFit/>
          </a:bodyPr>
          <a:lstStyle/>
          <a:p>
            <a:r>
              <a:rPr lang="en-US" dirty="0" smtClean="0"/>
              <a:t>? I want to show how the workgroups/work together. </a:t>
            </a:r>
            <a:endParaRPr lang="en-US" dirty="0"/>
          </a:p>
        </p:txBody>
      </p:sp>
    </p:spTree>
    <p:extLst>
      <p:ext uri="{BB962C8B-B14F-4D97-AF65-F5344CB8AC3E}">
        <p14:creationId xmlns:p14="http://schemas.microsoft.com/office/powerpoint/2010/main" val="3625290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66860181"/>
              </p:ext>
            </p:extLst>
          </p:nvPr>
        </p:nvGraphicFramePr>
        <p:xfrm>
          <a:off x="501316" y="664107"/>
          <a:ext cx="10515600" cy="5937357"/>
        </p:xfrm>
        <a:graphic>
          <a:graphicData uri="http://schemas.openxmlformats.org/drawingml/2006/table">
            <a:tbl>
              <a:tblPr firstRow="1" bandRow="1">
                <a:tableStyleId>{5C22544A-7EE6-4342-B048-85BDC9FD1C3A}</a:tableStyleId>
              </a:tblPr>
              <a:tblGrid>
                <a:gridCol w="1269733">
                  <a:extLst>
                    <a:ext uri="{9D8B030D-6E8A-4147-A177-3AD203B41FA5}">
                      <a16:colId xmlns:a16="http://schemas.microsoft.com/office/drawing/2014/main" val="2750612670"/>
                    </a:ext>
                  </a:extLst>
                </a:gridCol>
                <a:gridCol w="4928134">
                  <a:extLst>
                    <a:ext uri="{9D8B030D-6E8A-4147-A177-3AD203B41FA5}">
                      <a16:colId xmlns:a16="http://schemas.microsoft.com/office/drawing/2014/main" val="4124631957"/>
                    </a:ext>
                  </a:extLst>
                </a:gridCol>
                <a:gridCol w="1688833">
                  <a:extLst>
                    <a:ext uri="{9D8B030D-6E8A-4147-A177-3AD203B41FA5}">
                      <a16:colId xmlns:a16="http://schemas.microsoft.com/office/drawing/2014/main" val="3884708675"/>
                    </a:ext>
                  </a:extLst>
                </a:gridCol>
                <a:gridCol w="2628900">
                  <a:extLst>
                    <a:ext uri="{9D8B030D-6E8A-4147-A177-3AD203B41FA5}">
                      <a16:colId xmlns:a16="http://schemas.microsoft.com/office/drawing/2014/main" val="567310392"/>
                    </a:ext>
                  </a:extLst>
                </a:gridCol>
              </a:tblGrid>
              <a:tr h="511917">
                <a:tc>
                  <a:txBody>
                    <a:bodyPr/>
                    <a:lstStyle/>
                    <a:p>
                      <a:r>
                        <a:rPr lang="en-US" sz="1050" dirty="0" smtClean="0"/>
                        <a:t>Map to Authoring Goals </a:t>
                      </a:r>
                      <a:endParaRPr lang="en-US" sz="1050" dirty="0"/>
                    </a:p>
                  </a:txBody>
                  <a:tcPr/>
                </a:tc>
                <a:tc>
                  <a:txBody>
                    <a:bodyPr/>
                    <a:lstStyle/>
                    <a:p>
                      <a:r>
                        <a:rPr lang="en-US" sz="1050" dirty="0" smtClean="0"/>
                        <a:t>What</a:t>
                      </a:r>
                      <a:endParaRPr lang="en-US" sz="1050" dirty="0"/>
                    </a:p>
                  </a:txBody>
                  <a:tcPr/>
                </a:tc>
                <a:tc>
                  <a:txBody>
                    <a:bodyPr/>
                    <a:lstStyle/>
                    <a:p>
                      <a:r>
                        <a:rPr lang="en-US" sz="1050" dirty="0" smtClean="0"/>
                        <a:t>Current State</a:t>
                      </a:r>
                      <a:endParaRPr lang="en-US" sz="1050" dirty="0"/>
                    </a:p>
                  </a:txBody>
                  <a:tcPr/>
                </a:tc>
                <a:tc>
                  <a:txBody>
                    <a:bodyPr/>
                    <a:lstStyle/>
                    <a:p>
                      <a:r>
                        <a:rPr lang="en-US" sz="1050" dirty="0" smtClean="0"/>
                        <a:t>Next</a:t>
                      </a:r>
                      <a:r>
                        <a:rPr lang="en-US" sz="1050" baseline="0" dirty="0" smtClean="0"/>
                        <a:t> Steps</a:t>
                      </a:r>
                      <a:endParaRPr lang="en-US" sz="1050" dirty="0"/>
                    </a:p>
                  </a:txBody>
                  <a:tcPr/>
                </a:tc>
                <a:extLst>
                  <a:ext uri="{0D108BD9-81ED-4DB2-BD59-A6C34878D82A}">
                    <a16:rowId xmlns:a16="http://schemas.microsoft.com/office/drawing/2014/main" val="264361132"/>
                  </a:ext>
                </a:extLst>
              </a:tr>
              <a:tr h="4964894">
                <a:tc>
                  <a:txBody>
                    <a:bodyPr/>
                    <a:lstStyle/>
                    <a:p>
                      <a:r>
                        <a:rPr lang="en-US" sz="1200" dirty="0" smtClean="0"/>
                        <a:t>Amy’s List </a:t>
                      </a:r>
                      <a:endParaRPr lang="en-US" sz="1200" dirty="0"/>
                    </a:p>
                  </a:txBody>
                  <a:tcPr/>
                </a:tc>
                <a:tc>
                  <a:txBody>
                    <a:bodyPr/>
                    <a:lstStyle/>
                    <a:p>
                      <a:pPr marL="228600" indent="-228600">
                        <a:buAutoNum type="arabicPeriod"/>
                      </a:pPr>
                      <a:r>
                        <a:rPr lang="en-US" sz="1400" dirty="0" smtClean="0"/>
                        <a:t>Develop an</a:t>
                      </a:r>
                      <a:r>
                        <a:rPr lang="en-US" sz="1400" baseline="0" dirty="0" smtClean="0"/>
                        <a:t> action plan </a:t>
                      </a:r>
                      <a:r>
                        <a:rPr lang="en-US" sz="1400" dirty="0" smtClean="0"/>
                        <a:t>to document lessons learned from </a:t>
                      </a:r>
                      <a:r>
                        <a:rPr lang="en-US" sz="1400" b="1" u="sng" dirty="0" smtClean="0"/>
                        <a:t>all </a:t>
                      </a:r>
                      <a:r>
                        <a:rPr lang="en-US" sz="1400" dirty="0" smtClean="0"/>
                        <a:t>authoring efforts, including best practices, methods, and compliance</a:t>
                      </a:r>
                      <a:r>
                        <a:rPr lang="en-US" sz="1400" baseline="0" dirty="0" smtClean="0"/>
                        <a:t> to standards. </a:t>
                      </a:r>
                      <a:endParaRPr lang="en-US" sz="1400" dirty="0" smtClean="0"/>
                    </a:p>
                    <a:p>
                      <a:pPr marL="228600" indent="-228600">
                        <a:buAutoNum type="arabicPeriod"/>
                      </a:pPr>
                      <a:endParaRPr lang="en-US" sz="1400" dirty="0" smtClean="0"/>
                    </a:p>
                    <a:p>
                      <a:pPr marL="228600" indent="-228600">
                        <a:buAutoNum type="arabicPeriod" startAt="2"/>
                      </a:pPr>
                      <a:r>
                        <a:rPr lang="en-US" sz="1400" dirty="0" smtClean="0"/>
                        <a:t>Capture all authoring initiatives planned by all BPM+Health members. </a:t>
                      </a:r>
                    </a:p>
                    <a:p>
                      <a:pPr marL="228600" indent="-228600">
                        <a:buAutoNum type="arabicPeriod" startAt="2"/>
                      </a:pPr>
                      <a:endParaRPr lang="en-US" sz="1400" dirty="0" smtClean="0"/>
                    </a:p>
                    <a:p>
                      <a:pPr marL="228600" indent="-228600">
                        <a:buAutoNum type="arabicPeriod" startAt="3"/>
                      </a:pPr>
                      <a:r>
                        <a:rPr lang="en-US" sz="1400" dirty="0" smtClean="0"/>
                        <a:t>Review charter of the Authoring Workgroup, and validate 2020 plan against goals posted on the website.</a:t>
                      </a:r>
                    </a:p>
                    <a:p>
                      <a:pPr marL="228600" indent="-228600">
                        <a:buAutoNum type="arabicPeriod" startAt="3"/>
                      </a:pPr>
                      <a:endParaRPr lang="en-US" sz="1400" dirty="0" smtClean="0"/>
                    </a:p>
                    <a:p>
                      <a:pPr marL="228600" indent="-228600">
                        <a:buAutoNum type="arabicPeriod" startAt="4"/>
                      </a:pPr>
                      <a:r>
                        <a:rPr lang="en-US" sz="1400" dirty="0" smtClean="0"/>
                        <a:t>ID impact of OMG activities and/or governance against Authoring Workgroup charter, ensure in alignment. </a:t>
                      </a:r>
                    </a:p>
                    <a:p>
                      <a:pPr marL="228600" indent="-228600">
                        <a:buAutoNum type="arabicPeriod" startAt="4"/>
                      </a:pPr>
                      <a:endParaRPr lang="en-US" sz="1400" dirty="0" smtClean="0"/>
                    </a:p>
                    <a:p>
                      <a:pPr marL="228600" indent="-228600">
                        <a:buAutoNum type="arabicPeriod" startAt="5"/>
                      </a:pPr>
                      <a:r>
                        <a:rPr lang="en-US" sz="1400" baseline="0" dirty="0" smtClean="0"/>
                        <a:t>All a</a:t>
                      </a:r>
                      <a:r>
                        <a:rPr lang="en-US" sz="1400" dirty="0" smtClean="0"/>
                        <a:t>uthoring efforts have an active Authoring Workgroup participant. </a:t>
                      </a:r>
                    </a:p>
                    <a:p>
                      <a:pPr marL="228600" indent="-228600">
                        <a:buAutoNum type="arabicPeriod" startAt="5"/>
                      </a:pPr>
                      <a:endParaRPr lang="en-US" sz="1400" dirty="0" smtClean="0"/>
                    </a:p>
                    <a:p>
                      <a:pPr marL="228600" indent="-228600">
                        <a:buAutoNum type="arabicPeriod" startAt="6"/>
                      </a:pPr>
                      <a:r>
                        <a:rPr lang="en-US" sz="1400" dirty="0" smtClean="0"/>
                        <a:t>Align if not already done, Authoring Workgroup 2020, plan against BPM+Health 2020 overall plan.</a:t>
                      </a:r>
                    </a:p>
                    <a:p>
                      <a:pPr marL="228600" indent="-228600">
                        <a:buAutoNum type="arabicPeriod" startAt="6"/>
                      </a:pPr>
                      <a:endParaRPr lang="en-US" sz="1400" dirty="0" smtClean="0"/>
                    </a:p>
                    <a:p>
                      <a:pPr marL="228600" indent="-228600">
                        <a:buAutoNum type="arabicPeriod" startAt="7"/>
                      </a:pPr>
                      <a:r>
                        <a:rPr lang="en-US" sz="1400" dirty="0" smtClean="0"/>
                        <a:t>Develop integration and communication points into other workgroups for alignment.  Develop flow chart for the process. </a:t>
                      </a:r>
                    </a:p>
                    <a:p>
                      <a:pPr marL="228600" indent="-228600">
                        <a:buAutoNum type="arabicPeriod" startAt="7"/>
                      </a:pPr>
                      <a:endParaRPr lang="en-US" sz="1400" dirty="0" smtClean="0"/>
                    </a:p>
                    <a:p>
                      <a:pPr marL="0" indent="0">
                        <a:buNone/>
                      </a:pPr>
                      <a:r>
                        <a:rPr lang="en-US" sz="1400" kern="1200" dirty="0" smtClean="0">
                          <a:solidFill>
                            <a:schemeClr val="dk1"/>
                          </a:solidFill>
                          <a:effectLst/>
                          <a:latin typeface="+mn-lt"/>
                          <a:ea typeface="+mn-ea"/>
                          <a:cs typeface="+mn-cs"/>
                        </a:rPr>
                        <a:t>8.</a:t>
                      </a:r>
                      <a:r>
                        <a:rPr lang="en-US" sz="1400" kern="1200" baseline="0" dirty="0" smtClean="0">
                          <a:solidFill>
                            <a:schemeClr val="dk1"/>
                          </a:solidFill>
                          <a:effectLst/>
                          <a:latin typeface="+mn-lt"/>
                          <a:ea typeface="+mn-ea"/>
                          <a:cs typeface="+mn-cs"/>
                        </a:rPr>
                        <a:t>  </a:t>
                      </a:r>
                      <a:r>
                        <a:rPr lang="en-US" sz="1400" kern="1200" dirty="0" smtClean="0">
                          <a:solidFill>
                            <a:schemeClr val="dk1"/>
                          </a:solidFill>
                          <a:effectLst/>
                          <a:latin typeface="+mn-lt"/>
                          <a:ea typeface="+mn-ea"/>
                          <a:cs typeface="+mn-cs"/>
                        </a:rPr>
                        <a:t>Develop a “checklist” and/or written description of use case development requirements for BPM+Health</a:t>
                      </a:r>
                      <a:endParaRPr lang="en-US" sz="1400" dirty="0" smtClean="0"/>
                    </a:p>
                  </a:txBody>
                  <a:tcPr/>
                </a:tc>
                <a:tc>
                  <a:txBody>
                    <a:bodyPr/>
                    <a:lstStyle/>
                    <a:p>
                      <a:endParaRPr lang="en-US" sz="1050" dirty="0"/>
                    </a:p>
                  </a:txBody>
                  <a:tcPr/>
                </a:tc>
                <a:tc>
                  <a:txBody>
                    <a:bodyPr/>
                    <a:lstStyle/>
                    <a:p>
                      <a:endParaRPr lang="en-US" sz="1050" dirty="0"/>
                    </a:p>
                  </a:txBody>
                  <a:tcPr/>
                </a:tc>
                <a:extLst>
                  <a:ext uri="{0D108BD9-81ED-4DB2-BD59-A6C34878D82A}">
                    <a16:rowId xmlns:a16="http://schemas.microsoft.com/office/drawing/2014/main" val="1397552508"/>
                  </a:ext>
                </a:extLst>
              </a:tr>
            </a:tbl>
          </a:graphicData>
        </a:graphic>
      </p:graphicFrame>
      <p:sp>
        <p:nvSpPr>
          <p:cNvPr id="5" name="Title 1"/>
          <p:cNvSpPr>
            <a:spLocks noGrp="1"/>
          </p:cNvSpPr>
          <p:nvPr>
            <p:ph type="title"/>
          </p:nvPr>
        </p:nvSpPr>
        <p:spPr>
          <a:xfrm>
            <a:off x="501316" y="-260518"/>
            <a:ext cx="10515600" cy="1325563"/>
          </a:xfrm>
        </p:spPr>
        <p:txBody>
          <a:bodyPr>
            <a:normAutofit/>
          </a:bodyPr>
          <a:lstStyle/>
          <a:p>
            <a:pPr algn="ctr"/>
            <a:r>
              <a:rPr lang="en-US" dirty="0" smtClean="0"/>
              <a:t>2020 Definition of Success </a:t>
            </a:r>
            <a:endParaRPr lang="en-US" dirty="0"/>
          </a:p>
        </p:txBody>
      </p:sp>
      <p:pic>
        <p:nvPicPr>
          <p:cNvPr id="6" name="Picture 5"/>
          <p:cNvPicPr>
            <a:picLocks noChangeAspect="1"/>
          </p:cNvPicPr>
          <p:nvPr/>
        </p:nvPicPr>
        <p:blipFill>
          <a:blip r:embed="rId2"/>
          <a:stretch>
            <a:fillRect/>
          </a:stretch>
        </p:blipFill>
        <p:spPr>
          <a:xfrm>
            <a:off x="7064943" y="3011438"/>
            <a:ext cx="2653364" cy="1396933"/>
          </a:xfrm>
          <a:prstGeom prst="rect">
            <a:avLst/>
          </a:prstGeom>
        </p:spPr>
      </p:pic>
    </p:spTree>
    <p:extLst>
      <p:ext uri="{BB962C8B-B14F-4D97-AF65-F5344CB8AC3E}">
        <p14:creationId xmlns:p14="http://schemas.microsoft.com/office/powerpoint/2010/main" val="31467799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4844</TotalTime>
  <Words>1966</Words>
  <Application>Microsoft Office PowerPoint</Application>
  <PresentationFormat>Widescreen</PresentationFormat>
  <Paragraphs>196</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BPM+ Health</vt:lpstr>
      <vt:lpstr>PowerPoint Presentation</vt:lpstr>
      <vt:lpstr>Agenda</vt:lpstr>
      <vt:lpstr>BPM+ Health Charter </vt:lpstr>
      <vt:lpstr>The BPM+Health Charter </vt:lpstr>
      <vt:lpstr>PowerPoint Presentation</vt:lpstr>
      <vt:lpstr>PowerPoint Presentation</vt:lpstr>
      <vt:lpstr>How the Work Gets Done Integrated and Interoperable </vt:lpstr>
      <vt:lpstr>2020 Definition of Success </vt:lpstr>
      <vt:lpstr>2020 Definition of Success </vt:lpstr>
      <vt:lpstr>Needs Identified Nashville </vt:lpstr>
      <vt:lpstr>Next Steps</vt:lpstr>
      <vt:lpstr>For Reference</vt:lpstr>
      <vt:lpstr>PowerPoint Presentation</vt:lpstr>
      <vt:lpstr>Academic &amp; Professional Education Community</vt:lpstr>
      <vt:lpstr>Academic &amp; Professional Education Community</vt:lpstr>
      <vt:lpstr>Academic &amp; Professional Education Community</vt:lpstr>
      <vt:lpstr>Academic &amp; Professional Education Community</vt:lpstr>
      <vt:lpstr>Academic &amp; Professional Education Community</vt:lpstr>
      <vt:lpstr>Academic &amp; Professional Education Community</vt:lpstr>
      <vt:lpstr>Academic &amp; Professional Education Community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BPM+ Health Community</dc:title>
  <dc:creator>Orlova, Anna</dc:creator>
  <cp:lastModifiedBy>Stowers, Amy M</cp:lastModifiedBy>
  <cp:revision>46</cp:revision>
  <cp:lastPrinted>2020-02-13T17:24:18Z</cp:lastPrinted>
  <dcterms:created xsi:type="dcterms:W3CDTF">2019-12-10T18:38:59Z</dcterms:created>
  <dcterms:modified xsi:type="dcterms:W3CDTF">2020-02-18T13:34:39Z</dcterms:modified>
</cp:coreProperties>
</file>