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  <a:srgbClr val="00A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9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94B41-74E7-483F-ACEF-94B75DE30955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F4B91-806B-4BAE-861D-42BA5F3B0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0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09E3AA-44A0-49AD-A130-65222F66C2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69847" y="1371808"/>
            <a:ext cx="10606077" cy="781911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069847" y="2500052"/>
            <a:ext cx="3743995" cy="3317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095A4-6D24-4012-A890-D3069AF70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411322" cy="26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2D596DAA-4FAA-43D9-AD5C-D854ECC840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880"/>
            </a:avLst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3321" y="1002833"/>
            <a:ext cx="10145357" cy="4852334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72ECE-874C-4220-A151-1B5454B949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A888D-3BB4-4785-A7D0-ECCB9559F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450" y="6345690"/>
            <a:ext cx="914400" cy="4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5"/>
          </p:nvPr>
        </p:nvSpPr>
        <p:spPr>
          <a:xfrm>
            <a:off x="7721983" y="2874162"/>
            <a:ext cx="4035621" cy="2258568"/>
          </a:xfrm>
          <a:prstGeom prst="rect">
            <a:avLst/>
          </a:prstGeom>
          <a:solidFill>
            <a:schemeClr val="bg1"/>
          </a:solidFill>
          <a:ln w="50800">
            <a:solidFill>
              <a:srgbClr val="00A39C"/>
            </a:solidFill>
          </a:ln>
        </p:spPr>
        <p:txBody>
          <a:bodyPr anchor="ctr">
            <a:normAutofit/>
          </a:bodyPr>
          <a:lstStyle>
            <a:lvl1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482925" y="1382421"/>
            <a:ext cx="3342668" cy="4727447"/>
          </a:xfrm>
          <a:noFill/>
          <a:ln w="50800">
            <a:solidFill>
              <a:srgbClr val="00A39C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1AF04-CECE-4CB6-90B8-F1552E542DE2}"/>
              </a:ext>
            </a:extLst>
          </p:cNvPr>
          <p:cNvSpPr/>
          <p:nvPr/>
        </p:nvSpPr>
        <p:spPr>
          <a:xfrm>
            <a:off x="1" y="29076"/>
            <a:ext cx="4038599" cy="6799847"/>
          </a:xfrm>
          <a:prstGeom prst="rect">
            <a:avLst/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E689F0F-2C57-4775-AF9A-608CCBA855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935913"/>
            <a:ext cx="4038600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www.omg.org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18548" y="5931876"/>
            <a:ext cx="1828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CFD446A-7D30-457A-B4D5-3E9829D35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20" y="437621"/>
            <a:ext cx="6964680" cy="7794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A3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8" y="1682343"/>
            <a:ext cx="3773751" cy="34933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527FFAA-FAC7-4158-A15D-CEB74A0A4A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24" y="531680"/>
            <a:ext cx="355427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F1AF04-CECE-4CB6-90B8-F1552E542DE2}"/>
              </a:ext>
            </a:extLst>
          </p:cNvPr>
          <p:cNvSpPr/>
          <p:nvPr/>
        </p:nvSpPr>
        <p:spPr>
          <a:xfrm>
            <a:off x="1" y="58153"/>
            <a:ext cx="4038599" cy="6799847"/>
          </a:xfrm>
          <a:prstGeom prst="rect">
            <a:avLst/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E689F0F-2C57-4775-AF9A-608CCBA855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935913"/>
            <a:ext cx="4038600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www.omg.org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18548" y="5931876"/>
            <a:ext cx="1828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CFD446A-7D30-457A-B4D5-3E9829D35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20" y="437621"/>
            <a:ext cx="6964680" cy="7794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A3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4389120" y="1366463"/>
            <a:ext cx="6964680" cy="48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27FFAA-FAC7-4158-A15D-CEB74A0A4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24" y="531680"/>
            <a:ext cx="3554276" cy="9632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8" y="1682343"/>
            <a:ext cx="3773751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2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 Logo">
    <p:bg>
      <p:bgPr>
        <a:solidFill>
          <a:srgbClr val="00A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72ECE-874C-4220-A151-1B5454B949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03583-4F07-4135-B1EA-0632E40D2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49118"/>
            <a:ext cx="914400" cy="3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7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Green">
    <p:bg>
      <p:bgPr>
        <a:solidFill>
          <a:srgbClr val="00A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72ECE-874C-4220-A151-1B5454B949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5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46" t="10979" r="-1" b="14973"/>
          <a:stretch/>
        </p:blipFill>
        <p:spPr>
          <a:xfrm>
            <a:off x="0" y="-22034"/>
            <a:ext cx="4930782" cy="689655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/>
          </p:nvPr>
        </p:nvSpPr>
        <p:spPr>
          <a:xfrm>
            <a:off x="186369" y="2645617"/>
            <a:ext cx="385223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338636" y="-206859"/>
            <a:ext cx="13293219" cy="7293488"/>
            <a:chOff x="-2338636" y="-206859"/>
            <a:chExt cx="13293219" cy="7293488"/>
          </a:xfrm>
        </p:grpSpPr>
        <p:sp>
          <p:nvSpPr>
            <p:cNvPr id="10" name="Block Arc 9"/>
            <p:cNvSpPr/>
            <p:nvPr/>
          </p:nvSpPr>
          <p:spPr>
            <a:xfrm>
              <a:off x="-2338636" y="-206859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38650" y="1272417"/>
              <a:ext cx="6415932" cy="1083733"/>
            </a:xfrm>
            <a:custGeom>
              <a:avLst/>
              <a:gdLst>
                <a:gd name="connsiteX0" fmla="*/ 0 w 6415932"/>
                <a:gd name="connsiteY0" fmla="*/ 0 h 1083733"/>
                <a:gd name="connsiteX1" fmla="*/ 6415932 w 6415932"/>
                <a:gd name="connsiteY1" fmla="*/ 0 h 1083733"/>
                <a:gd name="connsiteX2" fmla="*/ 6415932 w 6415932"/>
                <a:gd name="connsiteY2" fmla="*/ 1083733 h 1083733"/>
                <a:gd name="connsiteX3" fmla="*/ 0 w 6415932"/>
                <a:gd name="connsiteY3" fmla="*/ 1083733 h 1083733"/>
                <a:gd name="connsiteX4" fmla="*/ 0 w 6415932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5932" h="1083733">
                  <a:moveTo>
                    <a:pt x="0" y="0"/>
                  </a:moveTo>
                  <a:lnTo>
                    <a:pt x="6415932" y="0"/>
                  </a:lnTo>
                  <a:lnTo>
                    <a:pt x="6415932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lvl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kern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61317" y="1136951"/>
              <a:ext cx="1354666" cy="1354666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932588" y="2898017"/>
              <a:ext cx="6021995" cy="1083733"/>
            </a:xfrm>
            <a:custGeom>
              <a:avLst/>
              <a:gdLst>
                <a:gd name="connsiteX0" fmla="*/ 0 w 6021995"/>
                <a:gd name="connsiteY0" fmla="*/ 0 h 1083733"/>
                <a:gd name="connsiteX1" fmla="*/ 6021995 w 6021995"/>
                <a:gd name="connsiteY1" fmla="*/ 0 h 1083733"/>
                <a:gd name="connsiteX2" fmla="*/ 6021995 w 6021995"/>
                <a:gd name="connsiteY2" fmla="*/ 1083733 h 1083733"/>
                <a:gd name="connsiteX3" fmla="*/ 0 w 6021995"/>
                <a:gd name="connsiteY3" fmla="*/ 1083733 h 1083733"/>
                <a:gd name="connsiteX4" fmla="*/ 0 w 6021995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1995" h="1083733">
                  <a:moveTo>
                    <a:pt x="0" y="0"/>
                  </a:moveTo>
                  <a:lnTo>
                    <a:pt x="6021995" y="0"/>
                  </a:lnTo>
                  <a:lnTo>
                    <a:pt x="6021995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lvl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kern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255254" y="2762551"/>
              <a:ext cx="1354666" cy="1354666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538650" y="4523617"/>
              <a:ext cx="6415932" cy="1083733"/>
            </a:xfrm>
            <a:custGeom>
              <a:avLst/>
              <a:gdLst>
                <a:gd name="connsiteX0" fmla="*/ 0 w 6415932"/>
                <a:gd name="connsiteY0" fmla="*/ 0 h 1083733"/>
                <a:gd name="connsiteX1" fmla="*/ 6415932 w 6415932"/>
                <a:gd name="connsiteY1" fmla="*/ 0 h 1083733"/>
                <a:gd name="connsiteX2" fmla="*/ 6415932 w 6415932"/>
                <a:gd name="connsiteY2" fmla="*/ 1083733 h 1083733"/>
                <a:gd name="connsiteX3" fmla="*/ 0 w 6415932"/>
                <a:gd name="connsiteY3" fmla="*/ 1083733 h 1083733"/>
                <a:gd name="connsiteX4" fmla="*/ 0 w 6415932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5932" h="1083733">
                  <a:moveTo>
                    <a:pt x="0" y="0"/>
                  </a:moveTo>
                  <a:lnTo>
                    <a:pt x="6415932" y="0"/>
                  </a:lnTo>
                  <a:lnTo>
                    <a:pt x="6415932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lvl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861317" y="4388151"/>
              <a:ext cx="1354666" cy="1354666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683967" y="1575214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683967" y="3200779"/>
            <a:ext cx="5196568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5677163" y="4826414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2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47" t="10979" r="-1" b="14973"/>
          <a:stretch/>
        </p:blipFill>
        <p:spPr>
          <a:xfrm>
            <a:off x="0" y="-22034"/>
            <a:ext cx="4930782" cy="689655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/>
          </p:nvPr>
        </p:nvSpPr>
        <p:spPr>
          <a:xfrm>
            <a:off x="186369" y="2645617"/>
            <a:ext cx="385223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340441" y="-206859"/>
            <a:ext cx="13293219" cy="7293488"/>
            <a:chOff x="-2340441" y="-206859"/>
            <a:chExt cx="13293219" cy="7293488"/>
          </a:xfrm>
        </p:grpSpPr>
        <p:sp>
          <p:nvSpPr>
            <p:cNvPr id="10" name="Block Arc 9"/>
            <p:cNvSpPr/>
            <p:nvPr/>
          </p:nvSpPr>
          <p:spPr>
            <a:xfrm>
              <a:off x="-2340441" y="-206859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97044" y="1147138"/>
              <a:ext cx="6555734" cy="833607"/>
            </a:xfrm>
            <a:custGeom>
              <a:avLst/>
              <a:gdLst>
                <a:gd name="connsiteX0" fmla="*/ 0 w 6555734"/>
                <a:gd name="connsiteY0" fmla="*/ 0 h 833607"/>
                <a:gd name="connsiteX1" fmla="*/ 6555734 w 6555734"/>
                <a:gd name="connsiteY1" fmla="*/ 0 h 833607"/>
                <a:gd name="connsiteX2" fmla="*/ 6555734 w 6555734"/>
                <a:gd name="connsiteY2" fmla="*/ 833607 h 833607"/>
                <a:gd name="connsiteX3" fmla="*/ 0 w 6555734"/>
                <a:gd name="connsiteY3" fmla="*/ 833607 h 833607"/>
                <a:gd name="connsiteX4" fmla="*/ 0 w 6555734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734" h="833607">
                  <a:moveTo>
                    <a:pt x="0" y="0"/>
                  </a:moveTo>
                  <a:lnTo>
                    <a:pt x="6555734" y="0"/>
                  </a:lnTo>
                  <a:lnTo>
                    <a:pt x="6555734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76" tIns="109220" rIns="109220" bIns="10922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76040" y="1042937"/>
              <a:ext cx="1042009" cy="1042009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874971" y="2397766"/>
              <a:ext cx="6077807" cy="833607"/>
            </a:xfrm>
            <a:custGeom>
              <a:avLst/>
              <a:gdLst>
                <a:gd name="connsiteX0" fmla="*/ 0 w 6077807"/>
                <a:gd name="connsiteY0" fmla="*/ 0 h 833607"/>
                <a:gd name="connsiteX1" fmla="*/ 6077807 w 6077807"/>
                <a:gd name="connsiteY1" fmla="*/ 0 h 833607"/>
                <a:gd name="connsiteX2" fmla="*/ 6077807 w 6077807"/>
                <a:gd name="connsiteY2" fmla="*/ 833607 h 833607"/>
                <a:gd name="connsiteX3" fmla="*/ 0 w 6077807"/>
                <a:gd name="connsiteY3" fmla="*/ 833607 h 833607"/>
                <a:gd name="connsiteX4" fmla="*/ 0 w 6077807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807" h="833607">
                  <a:moveTo>
                    <a:pt x="0" y="0"/>
                  </a:moveTo>
                  <a:lnTo>
                    <a:pt x="6077807" y="0"/>
                  </a:lnTo>
                  <a:lnTo>
                    <a:pt x="6077807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76" tIns="109220" rIns="109220" bIns="10922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353966" y="2293565"/>
              <a:ext cx="1042009" cy="1042009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874971" y="3648394"/>
              <a:ext cx="6077807" cy="833607"/>
            </a:xfrm>
            <a:custGeom>
              <a:avLst/>
              <a:gdLst>
                <a:gd name="connsiteX0" fmla="*/ 0 w 6077807"/>
                <a:gd name="connsiteY0" fmla="*/ 0 h 833607"/>
                <a:gd name="connsiteX1" fmla="*/ 6077807 w 6077807"/>
                <a:gd name="connsiteY1" fmla="*/ 0 h 833607"/>
                <a:gd name="connsiteX2" fmla="*/ 6077807 w 6077807"/>
                <a:gd name="connsiteY2" fmla="*/ 833607 h 833607"/>
                <a:gd name="connsiteX3" fmla="*/ 0 w 6077807"/>
                <a:gd name="connsiteY3" fmla="*/ 833607 h 833607"/>
                <a:gd name="connsiteX4" fmla="*/ 0 w 6077807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807" h="833607">
                  <a:moveTo>
                    <a:pt x="0" y="0"/>
                  </a:moveTo>
                  <a:lnTo>
                    <a:pt x="6077807" y="0"/>
                  </a:lnTo>
                  <a:lnTo>
                    <a:pt x="6077807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76" tIns="109220" rIns="109220" bIns="10922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353966" y="3544193"/>
              <a:ext cx="1042009" cy="1042009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397044" y="4899023"/>
              <a:ext cx="6555734" cy="833607"/>
            </a:xfrm>
            <a:custGeom>
              <a:avLst/>
              <a:gdLst>
                <a:gd name="connsiteX0" fmla="*/ 0 w 6555734"/>
                <a:gd name="connsiteY0" fmla="*/ 0 h 833607"/>
                <a:gd name="connsiteX1" fmla="*/ 6555734 w 6555734"/>
                <a:gd name="connsiteY1" fmla="*/ 0 h 833607"/>
                <a:gd name="connsiteX2" fmla="*/ 6555734 w 6555734"/>
                <a:gd name="connsiteY2" fmla="*/ 833607 h 833607"/>
                <a:gd name="connsiteX3" fmla="*/ 0 w 6555734"/>
                <a:gd name="connsiteY3" fmla="*/ 833607 h 833607"/>
                <a:gd name="connsiteX4" fmla="*/ 0 w 6555734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734" h="833607">
                  <a:moveTo>
                    <a:pt x="0" y="0"/>
                  </a:moveTo>
                  <a:lnTo>
                    <a:pt x="6555734" y="0"/>
                  </a:lnTo>
                  <a:lnTo>
                    <a:pt x="6555734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76" tIns="109220" rIns="109220" bIns="10922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876040" y="4794822"/>
              <a:ext cx="1042009" cy="1042009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548312" y="1324872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620528" y="2575500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5620528" y="3826128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620527" y="5076757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77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86" t="10979" r="-1" b="14973"/>
          <a:stretch/>
        </p:blipFill>
        <p:spPr>
          <a:xfrm>
            <a:off x="-24063" y="-22034"/>
            <a:ext cx="4954845" cy="6896559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86369" y="2645617"/>
            <a:ext cx="385223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340441" y="-206859"/>
            <a:ext cx="13293219" cy="7293488"/>
            <a:chOff x="-2340441" y="-206859"/>
            <a:chExt cx="13293219" cy="7293488"/>
          </a:xfrm>
        </p:grpSpPr>
        <p:sp>
          <p:nvSpPr>
            <p:cNvPr id="22" name="Block Arc 21"/>
            <p:cNvSpPr/>
            <p:nvPr/>
          </p:nvSpPr>
          <p:spPr>
            <a:xfrm>
              <a:off x="-2340441" y="-206859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4296257" y="1069109"/>
              <a:ext cx="6656521" cy="677550"/>
            </a:xfrm>
            <a:custGeom>
              <a:avLst/>
              <a:gdLst>
                <a:gd name="connsiteX0" fmla="*/ 0 w 6656521"/>
                <a:gd name="connsiteY0" fmla="*/ 0 h 677550"/>
                <a:gd name="connsiteX1" fmla="*/ 6656521 w 6656521"/>
                <a:gd name="connsiteY1" fmla="*/ 0 h 677550"/>
                <a:gd name="connsiteX2" fmla="*/ 6656521 w 6656521"/>
                <a:gd name="connsiteY2" fmla="*/ 677550 h 677550"/>
                <a:gd name="connsiteX3" fmla="*/ 0 w 6656521"/>
                <a:gd name="connsiteY3" fmla="*/ 677550 h 677550"/>
                <a:gd name="connsiteX4" fmla="*/ 0 w 6656521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6521" h="677550">
                  <a:moveTo>
                    <a:pt x="0" y="0"/>
                  </a:moveTo>
                  <a:lnTo>
                    <a:pt x="6656521" y="0"/>
                  </a:lnTo>
                  <a:lnTo>
                    <a:pt x="6656521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05" tIns="88900" rIns="88900" bIns="8890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872788" y="984415"/>
              <a:ext cx="846937" cy="846937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781770" y="2085109"/>
              <a:ext cx="6171008" cy="677550"/>
            </a:xfrm>
            <a:custGeom>
              <a:avLst/>
              <a:gdLst>
                <a:gd name="connsiteX0" fmla="*/ 0 w 6171008"/>
                <a:gd name="connsiteY0" fmla="*/ 0 h 677550"/>
                <a:gd name="connsiteX1" fmla="*/ 6171008 w 6171008"/>
                <a:gd name="connsiteY1" fmla="*/ 0 h 677550"/>
                <a:gd name="connsiteX2" fmla="*/ 6171008 w 6171008"/>
                <a:gd name="connsiteY2" fmla="*/ 677550 h 677550"/>
                <a:gd name="connsiteX3" fmla="*/ 0 w 6171008"/>
                <a:gd name="connsiteY3" fmla="*/ 677550 h 677550"/>
                <a:gd name="connsiteX4" fmla="*/ 0 w 6171008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1008" h="677550">
                  <a:moveTo>
                    <a:pt x="0" y="0"/>
                  </a:moveTo>
                  <a:lnTo>
                    <a:pt x="6171008" y="0"/>
                  </a:lnTo>
                  <a:lnTo>
                    <a:pt x="6171008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05" tIns="88900" rIns="88900" bIns="8890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358301" y="2000415"/>
              <a:ext cx="846937" cy="846937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4930783" y="3101109"/>
              <a:ext cx="6021995" cy="677550"/>
            </a:xfrm>
            <a:custGeom>
              <a:avLst/>
              <a:gdLst>
                <a:gd name="connsiteX0" fmla="*/ 0 w 6021995"/>
                <a:gd name="connsiteY0" fmla="*/ 0 h 677550"/>
                <a:gd name="connsiteX1" fmla="*/ 6021995 w 6021995"/>
                <a:gd name="connsiteY1" fmla="*/ 0 h 677550"/>
                <a:gd name="connsiteX2" fmla="*/ 6021995 w 6021995"/>
                <a:gd name="connsiteY2" fmla="*/ 677550 h 677550"/>
                <a:gd name="connsiteX3" fmla="*/ 0 w 6021995"/>
                <a:gd name="connsiteY3" fmla="*/ 677550 h 677550"/>
                <a:gd name="connsiteX4" fmla="*/ 0 w 6021995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1995" h="677550">
                  <a:moveTo>
                    <a:pt x="0" y="0"/>
                  </a:moveTo>
                  <a:lnTo>
                    <a:pt x="6021995" y="0"/>
                  </a:lnTo>
                  <a:lnTo>
                    <a:pt x="6021995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05" tIns="88900" rIns="88900" bIns="8890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507314" y="3016415"/>
              <a:ext cx="846937" cy="846937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781770" y="4117109"/>
              <a:ext cx="6171008" cy="677550"/>
            </a:xfrm>
            <a:custGeom>
              <a:avLst/>
              <a:gdLst>
                <a:gd name="connsiteX0" fmla="*/ 0 w 6171008"/>
                <a:gd name="connsiteY0" fmla="*/ 0 h 677550"/>
                <a:gd name="connsiteX1" fmla="*/ 6171008 w 6171008"/>
                <a:gd name="connsiteY1" fmla="*/ 0 h 677550"/>
                <a:gd name="connsiteX2" fmla="*/ 6171008 w 6171008"/>
                <a:gd name="connsiteY2" fmla="*/ 677550 h 677550"/>
                <a:gd name="connsiteX3" fmla="*/ 0 w 6171008"/>
                <a:gd name="connsiteY3" fmla="*/ 677550 h 677550"/>
                <a:gd name="connsiteX4" fmla="*/ 0 w 6171008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1008" h="677550">
                  <a:moveTo>
                    <a:pt x="0" y="0"/>
                  </a:moveTo>
                  <a:lnTo>
                    <a:pt x="6171008" y="0"/>
                  </a:lnTo>
                  <a:lnTo>
                    <a:pt x="6171008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05" tIns="88900" rIns="88900" bIns="8890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358301" y="4032415"/>
              <a:ext cx="846937" cy="846937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4296257" y="5133109"/>
              <a:ext cx="6656521" cy="677550"/>
            </a:xfrm>
            <a:custGeom>
              <a:avLst/>
              <a:gdLst>
                <a:gd name="connsiteX0" fmla="*/ 0 w 6656521"/>
                <a:gd name="connsiteY0" fmla="*/ 0 h 677550"/>
                <a:gd name="connsiteX1" fmla="*/ 6656521 w 6656521"/>
                <a:gd name="connsiteY1" fmla="*/ 0 h 677550"/>
                <a:gd name="connsiteX2" fmla="*/ 6656521 w 6656521"/>
                <a:gd name="connsiteY2" fmla="*/ 677550 h 677550"/>
                <a:gd name="connsiteX3" fmla="*/ 0 w 6656521"/>
                <a:gd name="connsiteY3" fmla="*/ 677550 h 677550"/>
                <a:gd name="connsiteX4" fmla="*/ 0 w 6656521"/>
                <a:gd name="connsiteY4" fmla="*/ 0 h 67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6521" h="677550">
                  <a:moveTo>
                    <a:pt x="0" y="0"/>
                  </a:moveTo>
                  <a:lnTo>
                    <a:pt x="6656521" y="0"/>
                  </a:lnTo>
                  <a:lnTo>
                    <a:pt x="6656521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A39C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05" tIns="88900" rIns="88900" bIns="8890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872788" y="5048415"/>
              <a:ext cx="846937" cy="846937"/>
            </a:xfrm>
            <a:prstGeom prst="ellipse">
              <a:avLst/>
            </a:prstGeom>
            <a:ln>
              <a:solidFill>
                <a:srgbClr val="00A3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548312" y="1171988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548311" y="2205841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5548311" y="3230677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548310" y="4227817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548309" y="5232814"/>
            <a:ext cx="5210175" cy="4781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0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72825"/>
            <a:ext cx="10515600" cy="4351338"/>
          </a:xfrm>
        </p:spPr>
        <p:txBody>
          <a:bodyPr/>
          <a:lstStyle>
            <a:lvl1pPr marL="171450" indent="-171450">
              <a:buClr>
                <a:srgbClr val="00A39C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3888" indent="-166688">
              <a:buClr>
                <a:srgbClr val="646464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171450">
              <a:buClr>
                <a:srgbClr val="9F9F9F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4913" indent="-171450">
              <a:buClr>
                <a:srgbClr val="9F9F9F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First line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E689F0F-2C57-4775-AF9A-608CCBA855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AD986F-563A-4365-BC42-37322298D0AE}"/>
              </a:ext>
            </a:extLst>
          </p:cNvPr>
          <p:cNvCxnSpPr/>
          <p:nvPr userDrawn="1"/>
        </p:nvCxnSpPr>
        <p:spPr>
          <a:xfrm>
            <a:off x="609600" y="1340638"/>
            <a:ext cx="10972800" cy="0"/>
          </a:xfrm>
          <a:prstGeom prst="line">
            <a:avLst/>
          </a:prstGeom>
          <a:ln w="25400">
            <a:solidFill>
              <a:srgbClr val="00A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7621"/>
            <a:ext cx="10515600" cy="7794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A3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326" y="6356350"/>
            <a:ext cx="398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© 2020 Object Management 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E689F0F-2C57-4775-AF9A-608CCBA855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AD986F-563A-4365-BC42-37322298D0AE}"/>
              </a:ext>
            </a:extLst>
          </p:cNvPr>
          <p:cNvCxnSpPr/>
          <p:nvPr userDrawn="1"/>
        </p:nvCxnSpPr>
        <p:spPr>
          <a:xfrm>
            <a:off x="609600" y="1340638"/>
            <a:ext cx="10972800" cy="0"/>
          </a:xfrm>
          <a:prstGeom prst="line">
            <a:avLst/>
          </a:prstGeom>
          <a:ln w="25400">
            <a:solidFill>
              <a:srgbClr val="00A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7621"/>
            <a:ext cx="10515600" cy="7794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A3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9367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7621"/>
            <a:ext cx="10515600" cy="7794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A3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AD986F-563A-4365-BC42-37322298D0AE}"/>
              </a:ext>
            </a:extLst>
          </p:cNvPr>
          <p:cNvCxnSpPr/>
          <p:nvPr userDrawn="1"/>
        </p:nvCxnSpPr>
        <p:spPr>
          <a:xfrm>
            <a:off x="609600" y="1340638"/>
            <a:ext cx="10972800" cy="0"/>
          </a:xfrm>
          <a:prstGeom prst="line">
            <a:avLst/>
          </a:prstGeom>
          <a:ln w="25400">
            <a:solidFill>
              <a:srgbClr val="00A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>
            <a:extLst>
              <a:ext uri="{FF2B5EF4-FFF2-40B4-BE49-F238E27FC236}">
                <a16:creationId xmlns:a16="http://schemas.microsoft.com/office/drawing/2014/main" id="{AE689F0F-2C57-4775-AF9A-608CCBA855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72825"/>
            <a:ext cx="5110162" cy="4351338"/>
          </a:xfrm>
        </p:spPr>
        <p:txBody>
          <a:bodyPr/>
          <a:lstStyle>
            <a:lvl1pPr marL="171450" indent="-171450">
              <a:buClr>
                <a:srgbClr val="00A39C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3888" indent="-166688">
              <a:buClr>
                <a:srgbClr val="646464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171450">
              <a:buClr>
                <a:srgbClr val="9F9F9F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4913" indent="-171450">
              <a:buClr>
                <a:srgbClr val="9F9F9F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First line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43638" y="1672825"/>
            <a:ext cx="5110162" cy="4351338"/>
          </a:xfrm>
        </p:spPr>
        <p:txBody>
          <a:bodyPr/>
          <a:lstStyle>
            <a:lvl1pPr marL="171450" indent="-171450">
              <a:buClr>
                <a:srgbClr val="00A39C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3888" indent="-166688">
              <a:buClr>
                <a:srgbClr val="646464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171450">
              <a:buClr>
                <a:srgbClr val="9F9F9F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4913" indent="-171450">
              <a:buClr>
                <a:srgbClr val="9F9F9F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First line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2308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1" r="-1"/>
          <a:stretch/>
        </p:blipFill>
        <p:spPr>
          <a:xfrm>
            <a:off x="7888406" y="-12548"/>
            <a:ext cx="4303594" cy="68705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7943274" cy="6858000"/>
          </a:xfrm>
          <a:prstGeom prst="rect">
            <a:avLst/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023CF6-8319-4976-943E-3EA89650C4A2}"/>
              </a:ext>
            </a:extLst>
          </p:cNvPr>
          <p:cNvCxnSpPr/>
          <p:nvPr userDrawn="1"/>
        </p:nvCxnSpPr>
        <p:spPr>
          <a:xfrm>
            <a:off x="7903511" y="-12088"/>
            <a:ext cx="39763" cy="6870088"/>
          </a:xfrm>
          <a:prstGeom prst="line">
            <a:avLst/>
          </a:prstGeom>
          <a:ln w="10160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0A888D-3BB4-4785-A7D0-ECCB9559F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450" y="6345690"/>
            <a:ext cx="914400" cy="4136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585BCD1-A870-4B52-8D98-561622461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216" y="2515394"/>
            <a:ext cx="7613190" cy="1325563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01242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F1AF04-CECE-4CB6-90B8-F1552E542DE2}"/>
              </a:ext>
            </a:extLst>
          </p:cNvPr>
          <p:cNvSpPr/>
          <p:nvPr userDrawn="1"/>
        </p:nvSpPr>
        <p:spPr>
          <a:xfrm>
            <a:off x="1" y="58153"/>
            <a:ext cx="4038599" cy="6799847"/>
          </a:xfrm>
          <a:prstGeom prst="rect">
            <a:avLst/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E689F0F-2C57-4775-AF9A-608CCBA855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solidFill>
            <a:srgbClr val="00A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322649" y="792956"/>
            <a:ext cx="7532278" cy="5273675"/>
          </a:xfrm>
        </p:spPr>
        <p:txBody>
          <a:bodyPr/>
          <a:lstStyle>
            <a:lvl1pPr marL="457200" indent="-457200">
              <a:buClr>
                <a:srgbClr val="00A39C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39C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2381CF92-965F-4DB2-BAA9-67DE00FF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73" y="792956"/>
            <a:ext cx="3370888" cy="5272088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29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326" y="6356350"/>
            <a:ext cx="398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© 2020 Object Management Group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0719" y="6356350"/>
            <a:ext cx="370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2ECE-874C-4220-A151-1B5454B949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03583-4F07-4135-B1EA-0632E40D2EA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65" y="6349118"/>
            <a:ext cx="765839" cy="3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0" r:id="rId4"/>
    <p:sldLayoutId id="2147483650" r:id="rId5"/>
    <p:sldLayoutId id="2147483667" r:id="rId6"/>
    <p:sldLayoutId id="2147483652" r:id="rId7"/>
    <p:sldLayoutId id="2147483661" r:id="rId8"/>
    <p:sldLayoutId id="2147483651" r:id="rId9"/>
    <p:sldLayoutId id="2147483654" r:id="rId10"/>
    <p:sldLayoutId id="2147483672" r:id="rId11"/>
    <p:sldLayoutId id="2147483675" r:id="rId12"/>
    <p:sldLayoutId id="2147483655" r:id="rId13"/>
    <p:sldLayoutId id="2147483674" r:id="rId14"/>
    <p:sldLayoutId id="2147483669" r:id="rId15"/>
    <p:sldLayoutId id="214748367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39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F9F9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F9F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F9F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C8CC9B-6F45-4FCE-8A6C-5764BF77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22" y="1562100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/>
              <a:t>Activities and accomplishments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 Focused engagement by all to harmonize 2020 definition of success, revised and received consensus on priorities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2</a:t>
            </a:r>
            <a:r>
              <a:rPr lang="en-US" b="1" dirty="0"/>
              <a:t> </a:t>
            </a:r>
            <a:r>
              <a:rPr lang="en-US" dirty="0" smtClean="0"/>
              <a:t>Decided </a:t>
            </a:r>
            <a:r>
              <a:rPr lang="en-US" dirty="0" smtClean="0"/>
              <a:t>that the </a:t>
            </a:r>
            <a:r>
              <a:rPr lang="en-US" dirty="0" smtClean="0"/>
              <a:t>step by step guide will be a</a:t>
            </a:r>
            <a:r>
              <a:rPr lang="en-US" dirty="0" smtClean="0"/>
              <a:t> </a:t>
            </a:r>
            <a:r>
              <a:rPr lang="en-US" dirty="0"/>
              <a:t>best practice </a:t>
            </a:r>
            <a:r>
              <a:rPr lang="en-US" dirty="0" smtClean="0"/>
              <a:t>guide detailing the “why” and “how” </a:t>
            </a:r>
            <a:r>
              <a:rPr lang="en-US" dirty="0"/>
              <a:t>to build a business </a:t>
            </a:r>
            <a:r>
              <a:rPr lang="en-US" dirty="0" smtClean="0"/>
              <a:t>case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for the use of </a:t>
            </a:r>
            <a:r>
              <a:rPr lang="en-US" dirty="0"/>
              <a:t>BPM+Health</a:t>
            </a:r>
            <a:r>
              <a:rPr lang="en-US" dirty="0"/>
              <a:t> </a:t>
            </a:r>
            <a:r>
              <a:rPr lang="en-US" dirty="0" smtClean="0"/>
              <a:t>methods </a:t>
            </a:r>
            <a:r>
              <a:rPr lang="en-US" dirty="0"/>
              <a:t>for workflow </a:t>
            </a:r>
            <a:r>
              <a:rPr lang="en-US" dirty="0" smtClean="0"/>
              <a:t>optimization and problem solving.  Developed an initial outline.</a:t>
            </a:r>
            <a:endParaRPr lang="en-US" dirty="0" smtClean="0"/>
          </a:p>
          <a:p>
            <a:pPr lvl="0">
              <a:lnSpc>
                <a:spcPct val="120000"/>
              </a:lnSpc>
            </a:pPr>
            <a:r>
              <a:rPr lang="en-US" dirty="0" smtClean="0"/>
              <a:t>3 Reviewed and revised </a:t>
            </a:r>
            <a:r>
              <a:rPr lang="en-US" dirty="0" smtClean="0"/>
              <a:t>the integrated view of workgroup collaboration, inputs and outputs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4 Grow the community, engage/enroll </a:t>
            </a:r>
            <a:r>
              <a:rPr lang="en-US" dirty="0"/>
              <a:t>2 medical </a:t>
            </a:r>
            <a:r>
              <a:rPr lang="en-US" dirty="0" smtClean="0"/>
              <a:t>societies and/or associations, encouraging each </a:t>
            </a:r>
            <a:r>
              <a:rPr lang="en-US" dirty="0"/>
              <a:t>of </a:t>
            </a:r>
            <a:r>
              <a:rPr lang="en-US" dirty="0" smtClean="0"/>
              <a:t>these </a:t>
            </a:r>
            <a:r>
              <a:rPr lang="en-US" dirty="0"/>
              <a:t>to contribute </a:t>
            </a:r>
            <a:r>
              <a:rPr lang="en-US" dirty="0" smtClean="0"/>
              <a:t>content, in the form of a clinical policy, guideline, pathway, and/or protocol </a:t>
            </a:r>
            <a:r>
              <a:rPr lang="en-US" dirty="0"/>
              <a:t>to the shared </a:t>
            </a:r>
            <a:r>
              <a:rPr lang="en-US" dirty="0" smtClean="0"/>
              <a:t>library.  Expand internationally. 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 smtClean="0"/>
              <a:t>Next </a:t>
            </a:r>
            <a:r>
              <a:rPr lang="en-US" dirty="0" smtClean="0"/>
              <a:t>steps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 </a:t>
            </a:r>
            <a:r>
              <a:rPr lang="en-US" dirty="0" smtClean="0"/>
              <a:t>Provide </a:t>
            </a:r>
            <a:r>
              <a:rPr lang="en-US" dirty="0"/>
              <a:t>access to google drive and </a:t>
            </a:r>
            <a:r>
              <a:rPr lang="en-US" dirty="0"/>
              <a:t>T</a:t>
            </a:r>
            <a:r>
              <a:rPr lang="en-US" dirty="0" smtClean="0"/>
              <a:t>rello </a:t>
            </a:r>
            <a:r>
              <a:rPr lang="en-US" dirty="0"/>
              <a:t>workspace to all </a:t>
            </a:r>
            <a:r>
              <a:rPr lang="en-US" dirty="0" smtClean="0"/>
              <a:t>participants, update collaborative workspace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2 Schedule </a:t>
            </a:r>
            <a:r>
              <a:rPr lang="en-US" dirty="0"/>
              <a:t>monthly workgroup </a:t>
            </a:r>
            <a:r>
              <a:rPr lang="en-US" dirty="0" smtClean="0"/>
              <a:t>calls(next month) and “scrum” type leadership calls(next week)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3 Develop </a:t>
            </a:r>
            <a:r>
              <a:rPr lang="en-US" dirty="0"/>
              <a:t>with other </a:t>
            </a:r>
            <a:r>
              <a:rPr lang="en-US" dirty="0" smtClean="0"/>
              <a:t>workgroup leadership a process </a:t>
            </a:r>
            <a:r>
              <a:rPr lang="en-US" dirty="0"/>
              <a:t>for collaboration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4 Assign responsibility for deliverables based on participant interest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5 Finalize KPIs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Issues/Concerns</a:t>
            </a:r>
          </a:p>
          <a:p>
            <a:r>
              <a:rPr lang="en-US" dirty="0" smtClean="0"/>
              <a:t>Continued sense of “urgency” and engagement by a core team, with frequent leadership checkpoints </a:t>
            </a:r>
          </a:p>
          <a:p>
            <a:r>
              <a:rPr lang="en-US" dirty="0" smtClean="0"/>
              <a:t>Attendees double/triple booked due to sessions running concurrently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9F97B-2EE2-4A5E-A2A3-5214E57D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2ECE-874C-4220-A151-1B5454B94937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C1968-2558-42B6-80D1-012AB560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Working Group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1CCB1-2095-4DA4-960E-D1417CF3F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© </a:t>
            </a:r>
            <a:r>
              <a:rPr lang="en-US" dirty="0" smtClean="0"/>
              <a:t>2020 </a:t>
            </a:r>
            <a:r>
              <a:rPr lang="en-US" dirty="0"/>
              <a:t>Object Management Group </a:t>
            </a:r>
          </a:p>
        </p:txBody>
      </p:sp>
    </p:spTree>
    <p:extLst>
      <p:ext uri="{BB962C8B-B14F-4D97-AF65-F5344CB8AC3E}">
        <p14:creationId xmlns:p14="http://schemas.microsoft.com/office/powerpoint/2010/main" val="2821267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A39C"/>
      </a:dk2>
      <a:lt2>
        <a:srgbClr val="9F9F9F"/>
      </a:lt2>
      <a:accent1>
        <a:srgbClr val="646464"/>
      </a:accent1>
      <a:accent2>
        <a:srgbClr val="00A39C"/>
      </a:accent2>
      <a:accent3>
        <a:srgbClr val="D72665"/>
      </a:accent3>
      <a:accent4>
        <a:srgbClr val="FDBE13"/>
      </a:accent4>
      <a:accent5>
        <a:srgbClr val="462E80"/>
      </a:accent5>
      <a:accent6>
        <a:srgbClr val="0175AD"/>
      </a:accent6>
      <a:hlink>
        <a:srgbClr val="646464"/>
      </a:hlink>
      <a:folHlink>
        <a:srgbClr val="6464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SlideMaster" id="{C95DE36B-6F0F-48DE-94E1-967580DA69A4}" vid="{A0D1B49E-64B5-4B5C-AF0F-8A8394DA3C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FinalSlideMaster</Template>
  <TotalTime>2387</TotalTime>
  <Words>215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Authoring Working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Quaglieri</dc:creator>
  <cp:lastModifiedBy>Stowers, Amy M</cp:lastModifiedBy>
  <cp:revision>132</cp:revision>
  <dcterms:created xsi:type="dcterms:W3CDTF">2018-07-16T14:32:04Z</dcterms:created>
  <dcterms:modified xsi:type="dcterms:W3CDTF">2020-03-26T15:06:24Z</dcterms:modified>
</cp:coreProperties>
</file>