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19"/>
  </p:notesMasterIdLst>
  <p:sldIdLst>
    <p:sldId id="268" r:id="rId2"/>
    <p:sldId id="313" r:id="rId3"/>
    <p:sldId id="457" r:id="rId4"/>
    <p:sldId id="454" r:id="rId5"/>
    <p:sldId id="455" r:id="rId6"/>
    <p:sldId id="456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43" r:id="rId1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to HSPC" id="{99FB66D1-85F3-1D42-A47C-0C8FE10E7542}">
          <p14:sldIdLst>
            <p14:sldId id="268"/>
            <p14:sldId id="313"/>
            <p14:sldId id="457"/>
            <p14:sldId id="454"/>
            <p14:sldId id="455"/>
            <p14:sldId id="456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4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9601"/>
    <a:srgbClr val="15D902"/>
    <a:srgbClr val="13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2449" autoAdjust="0"/>
  </p:normalViewPr>
  <p:slideViewPr>
    <p:cSldViewPr snapToGrid="0" snapToObjects="1">
      <p:cViewPr varScale="1">
        <p:scale>
          <a:sx n="103" d="100"/>
          <a:sy n="103" d="100"/>
        </p:scale>
        <p:origin x="-832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1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E0FE9-243C-E546-8426-10D7A473A3D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B705F-109E-F247-B567-3A0F399E2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2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079501"/>
            <a:ext cx="6487668" cy="2627406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270000"/>
            <a:ext cx="6498158" cy="1437389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3" y="2749177"/>
            <a:ext cx="6498159" cy="7638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9893"/>
            <a:ext cx="4079545" cy="968376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489880"/>
            <a:ext cx="4079545" cy="3100127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299493"/>
            <a:ext cx="3657600" cy="4431731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06919"/>
            <a:ext cx="1524000" cy="46460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06919"/>
            <a:ext cx="6689726" cy="464608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0" y="2794002"/>
            <a:ext cx="8416925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40" y="3975858"/>
            <a:ext cx="8416925" cy="810559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02948"/>
            <a:ext cx="8402040" cy="236405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7" y="2002621"/>
            <a:ext cx="8056563" cy="1135062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7" y="3113338"/>
            <a:ext cx="8056563" cy="1250156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9647"/>
            <a:ext cx="8042276" cy="11141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333501"/>
            <a:ext cx="3840480" cy="36195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333501"/>
            <a:ext cx="3840480" cy="36195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9647"/>
            <a:ext cx="8042276" cy="111413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211022"/>
            <a:ext cx="3840480" cy="625739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956181"/>
            <a:ext cx="3840480" cy="2996821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211022"/>
            <a:ext cx="3840480" cy="625739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956181"/>
            <a:ext cx="3840480" cy="2996821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11/6/16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11/6/16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509893"/>
            <a:ext cx="3840480" cy="968376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06917"/>
            <a:ext cx="3840480" cy="464608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489880"/>
            <a:ext cx="3840480" cy="3100127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89647"/>
            <a:ext cx="8042276" cy="111413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333501"/>
            <a:ext cx="8042276" cy="3619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522972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5F50914-FEFD-3A40-BB88-C5BA0F26E548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60" y="5229723"/>
            <a:ext cx="484094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5229723"/>
            <a:ext cx="990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3020" y="2336392"/>
            <a:ext cx="7478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6600"/>
                </a:solidFill>
              </a:rPr>
              <a:t>HSPC </a:t>
            </a:r>
            <a:r>
              <a:rPr lang="en-US" sz="4000" b="1" dirty="0" smtClean="0">
                <a:solidFill>
                  <a:srgbClr val="FF6600"/>
                </a:solidFill>
              </a:rPr>
              <a:t>Initiatives</a:t>
            </a:r>
            <a:endParaRPr lang="en-US" sz="4000" b="1" dirty="0">
              <a:solidFill>
                <a:srgbClr val="FF66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1539" y="4505757"/>
            <a:ext cx="8042276" cy="2635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None/>
            </a:pPr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041" y="3366117"/>
            <a:ext cx="9144000" cy="1278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None/>
            </a:pPr>
            <a:r>
              <a:rPr lang="en-US" sz="1600" dirty="0" smtClean="0">
                <a:solidFill>
                  <a:srgbClr val="595959"/>
                </a:solidFill>
              </a:rPr>
              <a:t>Laura </a:t>
            </a:r>
            <a:r>
              <a:rPr lang="en-US" sz="1600" dirty="0" err="1" smtClean="0">
                <a:solidFill>
                  <a:srgbClr val="595959"/>
                </a:solidFill>
              </a:rPr>
              <a:t>Heermann</a:t>
            </a:r>
            <a:r>
              <a:rPr lang="en-US" sz="1600" dirty="0" smtClean="0">
                <a:solidFill>
                  <a:srgbClr val="595959"/>
                </a:solidFill>
              </a:rPr>
              <a:t> Langford, PhD, RN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en-US" sz="1600" dirty="0" smtClean="0">
                <a:solidFill>
                  <a:srgbClr val="595959"/>
                </a:solidFill>
              </a:rPr>
              <a:t>Oscar Diaz</a:t>
            </a:r>
            <a:endParaRPr lang="en-US" sz="1600" dirty="0" smtClean="0">
              <a:solidFill>
                <a:srgbClr val="595959"/>
              </a:solidFill>
            </a:endParaRPr>
          </a:p>
          <a:p>
            <a:pPr marL="0" indent="0" algn="ctr">
              <a:lnSpc>
                <a:spcPct val="50000"/>
              </a:lnSpc>
              <a:buNone/>
            </a:pPr>
            <a:r>
              <a:rPr lang="en-US" sz="1600" dirty="0" smtClean="0">
                <a:solidFill>
                  <a:srgbClr val="595959"/>
                </a:solidFill>
              </a:rPr>
              <a:t>11/07/</a:t>
            </a:r>
            <a:r>
              <a:rPr lang="en-US" sz="1600" dirty="0" smtClean="0">
                <a:solidFill>
                  <a:srgbClr val="595959"/>
                </a:solidFill>
              </a:rPr>
              <a:t>2016</a:t>
            </a:r>
            <a:endParaRPr lang="en-US" sz="1600" dirty="0">
              <a:solidFill>
                <a:srgbClr val="595959"/>
              </a:solidFill>
            </a:endParaRPr>
          </a:p>
        </p:txBody>
      </p:sp>
      <p:pic>
        <p:nvPicPr>
          <p:cNvPr id="2" name="Picture 1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408" y="645727"/>
            <a:ext cx="3712464" cy="114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2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000" b="1" i="1" dirty="0" smtClean="0">
                <a:solidFill>
                  <a:srgbClr val="2C7C9F"/>
                </a:solidFill>
                <a:latin typeface="+mj-lt"/>
              </a:rPr>
              <a:t>Develop terminology and information models as a </a:t>
            </a:r>
            <a:br>
              <a:rPr lang="en-US" sz="2000" b="1" i="1" dirty="0" smtClean="0">
                <a:solidFill>
                  <a:srgbClr val="2C7C9F"/>
                </a:solidFill>
                <a:latin typeface="+mj-lt"/>
              </a:rPr>
            </a:br>
            <a:r>
              <a:rPr lang="en-US" sz="2000" b="1" i="1" dirty="0" smtClean="0">
                <a:solidFill>
                  <a:srgbClr val="2C7C9F"/>
                </a:solidFill>
                <a:latin typeface="+mj-lt"/>
              </a:rPr>
              <a:t>foundation for true semantic interoperability </a:t>
            </a:r>
            <a:endParaRPr lang="en-US" sz="2000" b="1" dirty="0">
              <a:solidFill>
                <a:srgbClr val="2C7C9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Terminology and Modeling</a:t>
            </a:r>
          </a:p>
          <a:p>
            <a:pPr lvl="1"/>
            <a:r>
              <a:rPr lang="en-US" dirty="0" smtClean="0"/>
              <a:t>CIMI </a:t>
            </a:r>
            <a:r>
              <a:rPr lang="en-US" dirty="0"/>
              <a:t>Architecture</a:t>
            </a:r>
            <a:r>
              <a:rPr lang="en-US" b="1" dirty="0"/>
              <a:t> </a:t>
            </a:r>
            <a:endParaRPr lang="en-US" b="1" dirty="0" smtClean="0"/>
          </a:p>
          <a:p>
            <a:pPr lvl="1"/>
            <a:r>
              <a:rPr lang="en-US" dirty="0"/>
              <a:t>Model Transforms</a:t>
            </a:r>
          </a:p>
          <a:p>
            <a:pPr lvl="1"/>
            <a:r>
              <a:rPr lang="en-US" dirty="0"/>
              <a:t>Model Development Pipeline</a:t>
            </a:r>
          </a:p>
          <a:p>
            <a:pPr lvl="1"/>
            <a:r>
              <a:rPr lang="en-US" dirty="0"/>
              <a:t>Support SOLOR Terminology</a:t>
            </a:r>
          </a:p>
          <a:p>
            <a:pPr lvl="1"/>
            <a:r>
              <a:rPr lang="en-US" dirty="0"/>
              <a:t>V</a:t>
            </a:r>
            <a:r>
              <a:rPr lang="en-US" dirty="0"/>
              <a:t>ersioning </a:t>
            </a:r>
            <a:r>
              <a:rPr lang="en-US" dirty="0"/>
              <a:t>and </a:t>
            </a:r>
            <a:r>
              <a:rPr lang="en-US" dirty="0"/>
              <a:t>Governance </a:t>
            </a:r>
            <a:r>
              <a:rPr lang="en-US" dirty="0"/>
              <a:t>P</a:t>
            </a:r>
            <a:r>
              <a:rPr lang="en-US" dirty="0"/>
              <a:t>rocesses </a:t>
            </a:r>
            <a:r>
              <a:rPr lang="en-US" dirty="0"/>
              <a:t>for </a:t>
            </a:r>
            <a:r>
              <a:rPr lang="en-US" dirty="0"/>
              <a:t>Terminology </a:t>
            </a:r>
            <a:r>
              <a:rPr lang="en-US" dirty="0"/>
              <a:t>and </a:t>
            </a:r>
            <a:r>
              <a:rPr lang="en-US" dirty="0"/>
              <a:t>Models</a:t>
            </a:r>
          </a:p>
          <a:p>
            <a:pPr lvl="1"/>
            <a:r>
              <a:rPr lang="en-US" dirty="0"/>
              <a:t>T</a:t>
            </a:r>
            <a:r>
              <a:rPr lang="en-US" dirty="0"/>
              <a:t>erminology </a:t>
            </a:r>
            <a:r>
              <a:rPr lang="en-US" dirty="0"/>
              <a:t>and </a:t>
            </a:r>
            <a:r>
              <a:rPr lang="en-US" dirty="0"/>
              <a:t>Modeling </a:t>
            </a:r>
            <a:r>
              <a:rPr lang="en-US" dirty="0"/>
              <a:t>T</a:t>
            </a:r>
            <a:r>
              <a:rPr lang="en-US" dirty="0"/>
              <a:t>ooling </a:t>
            </a:r>
            <a:r>
              <a:rPr lang="en-US" dirty="0"/>
              <a:t>R</a:t>
            </a:r>
            <a:r>
              <a:rPr lang="en-US" dirty="0"/>
              <a:t>oadmap </a:t>
            </a:r>
            <a:endParaRPr lang="en-US" dirty="0"/>
          </a:p>
          <a:p>
            <a:pPr lvl="1"/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4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000" b="1" i="1" dirty="0" smtClean="0">
                <a:solidFill>
                  <a:srgbClr val="2C7C9F"/>
                </a:solidFill>
                <a:latin typeface="+mj-lt"/>
              </a:rPr>
              <a:t>Support reliable authoring and sharing of a variety of knowledge content to support clinical decisions and processes</a:t>
            </a:r>
            <a:r>
              <a:rPr lang="en-US" sz="1400" b="1" i="1" dirty="0" smtClean="0">
                <a:solidFill>
                  <a:schemeClr val="tx1"/>
                </a:solidFill>
              </a:rPr>
              <a:t>. 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Sharing Knowledge</a:t>
            </a:r>
          </a:p>
          <a:p>
            <a:pPr lvl="1"/>
            <a:r>
              <a:rPr lang="en-US" dirty="0" smtClean="0"/>
              <a:t>Describe </a:t>
            </a:r>
            <a:r>
              <a:rPr lang="en-US" dirty="0"/>
              <a:t>a </a:t>
            </a:r>
            <a:r>
              <a:rPr lang="en-US" dirty="0" err="1" smtClean="0"/>
              <a:t>strawman</a:t>
            </a:r>
            <a:r>
              <a:rPr lang="en-US" dirty="0" smtClean="0"/>
              <a:t> </a:t>
            </a:r>
            <a:r>
              <a:rPr lang="en-US" dirty="0"/>
              <a:t>authoring environment for clinical decision support artifacts. Demonstrate its use by authoring several different CDS modules. </a:t>
            </a:r>
            <a:endParaRPr lang="en-US" dirty="0" smtClean="0"/>
          </a:p>
          <a:p>
            <a:pPr lvl="1"/>
            <a:r>
              <a:rPr lang="en-US" dirty="0"/>
              <a:t>Implement a Use Case supporting sharing of </a:t>
            </a:r>
            <a:r>
              <a:rPr lang="en-US" dirty="0" smtClean="0"/>
              <a:t>content. </a:t>
            </a:r>
            <a:r>
              <a:rPr lang="en-US" dirty="0"/>
              <a:t>Demonstrate generalizability in a sandbox environment. Identify a system to test knowledge transfer. </a:t>
            </a:r>
            <a:endParaRPr lang="en-US" dirty="0" smtClean="0"/>
          </a:p>
          <a:p>
            <a:pPr lvl="1"/>
            <a:r>
              <a:rPr lang="en-US" dirty="0"/>
              <a:t>Publish proposed authoring framework with examples illustrating each component. </a:t>
            </a:r>
            <a:endParaRPr lang="en-US" dirty="0"/>
          </a:p>
        </p:txBody>
      </p:sp>
      <p:pic>
        <p:nvPicPr>
          <p:cNvPr id="4" name="Picture 3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769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82850"/>
            <a:ext cx="8042276" cy="111413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000" b="1" i="1" dirty="0" smtClean="0">
                <a:solidFill>
                  <a:srgbClr val="2C7C9F"/>
                </a:solidFill>
                <a:latin typeface="+mj-lt"/>
              </a:rPr>
              <a:t>Obtain consistent implementation and adoption of standards such as HL7 FHIR, HL7 CIMI, IHE, LOINC, SNOMED Argonauts and other related industry efforts (SMART, SOLOR, C4MI, </a:t>
            </a:r>
            <a:r>
              <a:rPr lang="en-US" sz="2000" b="1" i="1" dirty="0" err="1" smtClean="0">
                <a:solidFill>
                  <a:srgbClr val="2C7C9F"/>
                </a:solidFill>
                <a:latin typeface="+mj-lt"/>
              </a:rPr>
              <a:t>Commonwell</a:t>
            </a:r>
            <a:r>
              <a:rPr lang="en-US" sz="2000" b="1" i="1" dirty="0" smtClean="0">
                <a:solidFill>
                  <a:srgbClr val="2C7C9F"/>
                </a:solidFill>
                <a:latin typeface="+mj-lt"/>
              </a:rPr>
              <a:t>, Sequoia etc.)</a:t>
            </a:r>
            <a:endParaRPr lang="en-US" sz="2000" dirty="0">
              <a:solidFill>
                <a:srgbClr val="2C7C9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11651"/>
            <a:ext cx="8042276" cy="2316208"/>
          </a:xfrm>
        </p:spPr>
        <p:txBody>
          <a:bodyPr/>
          <a:lstStyle/>
          <a:p>
            <a:r>
              <a:rPr lang="en-US" dirty="0" smtClean="0"/>
              <a:t>Partnerships</a:t>
            </a:r>
          </a:p>
          <a:p>
            <a:pPr lvl="1"/>
            <a:r>
              <a:rPr lang="en-US" dirty="0" smtClean="0"/>
              <a:t>MOUs</a:t>
            </a:r>
          </a:p>
          <a:p>
            <a:pPr lvl="1"/>
            <a:r>
              <a:rPr lang="en-US" dirty="0" smtClean="0"/>
              <a:t>Joint Project Work</a:t>
            </a:r>
          </a:p>
          <a:p>
            <a:pPr lvl="1"/>
            <a:r>
              <a:rPr lang="en-US" dirty="0" smtClean="0"/>
              <a:t>Facilitate collaboration with organizational synergies</a:t>
            </a:r>
            <a:endParaRPr lang="en-US" dirty="0"/>
          </a:p>
        </p:txBody>
      </p:sp>
      <p:pic>
        <p:nvPicPr>
          <p:cNvPr id="4" name="Picture 3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99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43142"/>
            <a:ext cx="8042276" cy="111413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000" b="1" i="1" dirty="0" smtClean="0">
                <a:solidFill>
                  <a:srgbClr val="2C7C9F"/>
                </a:solidFill>
                <a:latin typeface="+mj-lt"/>
              </a:rPr>
              <a:t>Create a shared technical environment to enable simple and efficient development and discovery of HSPC compliant models, applications and services </a:t>
            </a:r>
            <a:endParaRPr lang="en-US" sz="2000" dirty="0">
              <a:solidFill>
                <a:srgbClr val="2C7C9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554181"/>
            <a:ext cx="8042276" cy="1588732"/>
          </a:xfrm>
        </p:spPr>
        <p:txBody>
          <a:bodyPr/>
          <a:lstStyle/>
          <a:p>
            <a:r>
              <a:rPr lang="en-US" dirty="0" smtClean="0"/>
              <a:t>Sandbox</a:t>
            </a:r>
          </a:p>
          <a:p>
            <a:endParaRPr lang="en-US" dirty="0"/>
          </a:p>
        </p:txBody>
      </p:sp>
      <p:pic>
        <p:nvPicPr>
          <p:cNvPr id="4" name="Picture 3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25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915763"/>
            <a:ext cx="8042276" cy="111413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800" b="1" i="1" dirty="0" smtClean="0">
                <a:solidFill>
                  <a:srgbClr val="2C7C9F"/>
                </a:solidFill>
                <a:latin typeface="+mj-lt"/>
              </a:rPr>
              <a:t>Support conformance and certification testing </a:t>
            </a:r>
            <a:r>
              <a:rPr lang="en-US" sz="2800" b="1" i="1" dirty="0" smtClean="0">
                <a:solidFill>
                  <a:schemeClr val="tx1"/>
                </a:solidFill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42223"/>
            <a:ext cx="8042276" cy="16873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Testing and Certification</a:t>
            </a:r>
          </a:p>
          <a:p>
            <a:pPr lvl="1"/>
            <a:r>
              <a:rPr lang="en-US" dirty="0"/>
              <a:t>Determine conformance criteria </a:t>
            </a:r>
            <a:endParaRPr lang="en-US" dirty="0" smtClean="0"/>
          </a:p>
          <a:p>
            <a:pPr lvl="1"/>
            <a:r>
              <a:rPr lang="en-US" dirty="0"/>
              <a:t>Develop certification process </a:t>
            </a:r>
            <a:endParaRPr lang="en-US" dirty="0" smtClean="0"/>
          </a:p>
          <a:p>
            <a:pPr lvl="1"/>
            <a:r>
              <a:rPr lang="en-US" dirty="0"/>
              <a:t>Develop or adopt testing tools</a:t>
            </a:r>
            <a:r>
              <a:rPr lang="en-US" dirty="0"/>
              <a:t> </a:t>
            </a:r>
          </a:p>
        </p:txBody>
      </p:sp>
      <p:pic>
        <p:nvPicPr>
          <p:cNvPr id="5" name="Picture 4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302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800" b="1" i="1" dirty="0" smtClean="0">
                <a:solidFill>
                  <a:srgbClr val="2C7C9F"/>
                </a:solidFill>
                <a:latin typeface="+mj-lt"/>
              </a:rPr>
              <a:t>Support a vendor and provider </a:t>
            </a:r>
            <a:br>
              <a:rPr lang="en-US" sz="2800" b="1" i="1" dirty="0" smtClean="0">
                <a:solidFill>
                  <a:srgbClr val="2C7C9F"/>
                </a:solidFill>
                <a:latin typeface="+mj-lt"/>
              </a:rPr>
            </a:br>
            <a:r>
              <a:rPr lang="en-US" sz="2800" b="1" i="1" dirty="0" smtClean="0">
                <a:solidFill>
                  <a:srgbClr val="2C7C9F"/>
                </a:solidFill>
                <a:latin typeface="+mj-lt"/>
              </a:rPr>
              <a:t>neutral marketplace </a:t>
            </a:r>
            <a:endParaRPr lang="en-US" sz="2800" dirty="0">
              <a:solidFill>
                <a:srgbClr val="2C7C9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Marketplace</a:t>
            </a:r>
          </a:p>
          <a:p>
            <a:pPr lvl="1"/>
            <a:r>
              <a:rPr lang="en-US" dirty="0" smtClean="0"/>
              <a:t>Define</a:t>
            </a:r>
          </a:p>
          <a:p>
            <a:pPr lvl="1"/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Develop</a:t>
            </a:r>
          </a:p>
          <a:p>
            <a:pPr lvl="1"/>
            <a:r>
              <a:rPr lang="en-US" dirty="0" smtClean="0"/>
              <a:t>Implement</a:t>
            </a:r>
          </a:p>
          <a:p>
            <a:pPr lvl="1"/>
            <a:r>
              <a:rPr lang="is-IS" dirty="0" smtClean="0"/>
              <a:t>…..</a:t>
            </a:r>
            <a:endParaRPr lang="en-US" dirty="0"/>
          </a:p>
        </p:txBody>
      </p:sp>
      <p:pic>
        <p:nvPicPr>
          <p:cNvPr id="4" name="Picture 3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6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week-</a:t>
            </a:r>
          </a:p>
          <a:p>
            <a:pPr lvl="1"/>
            <a:r>
              <a:rPr lang="en-US" dirty="0" smtClean="0"/>
              <a:t>Strong focus on Terminology/Modeling and SOA Platform</a:t>
            </a:r>
          </a:p>
          <a:p>
            <a:pPr lvl="1"/>
            <a:r>
              <a:rPr lang="en-US" dirty="0" smtClean="0"/>
              <a:t>Update on Sandbox</a:t>
            </a:r>
          </a:p>
          <a:p>
            <a:pPr lvl="1"/>
            <a:r>
              <a:rPr lang="en-US" dirty="0" smtClean="0"/>
              <a:t>Discussion re: Certification and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1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03" y="3244677"/>
            <a:ext cx="5825447" cy="179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33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HSPC Overview</a:t>
            </a:r>
          </a:p>
          <a:p>
            <a:r>
              <a:rPr lang="en-US" dirty="0" smtClean="0"/>
              <a:t>HSPC </a:t>
            </a:r>
            <a:r>
              <a:rPr lang="en-US" dirty="0" smtClean="0"/>
              <a:t>Initiatives</a:t>
            </a:r>
            <a:endParaRPr lang="en-US" dirty="0" smtClean="0"/>
          </a:p>
        </p:txBody>
      </p:sp>
      <p:pic>
        <p:nvPicPr>
          <p:cNvPr id="4" name="Picture 3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HSPC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Healthcare Services Platform Consortium (HSPC) is a </a:t>
            </a:r>
            <a:r>
              <a:rPr lang="en-US" b="1" dirty="0"/>
              <a:t>provider-driven</a:t>
            </a:r>
            <a:r>
              <a:rPr lang="en-US" dirty="0"/>
              <a:t> organization of leading healthcare organizations, IT vendors, systems integrators, and venture firms dedicated to unlocking the power of entrepreneurial innovation to improve healthcare outcomes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Through HSPC’s open marketplace and services platform, we seek to foster a new level of </a:t>
            </a:r>
            <a:r>
              <a:rPr lang="en-US" b="1" dirty="0"/>
              <a:t>provider-vendor collaboration and innovation</a:t>
            </a:r>
            <a:r>
              <a:rPr lang="en-US" dirty="0"/>
              <a:t> to meet one of the </a:t>
            </a:r>
            <a:r>
              <a:rPr lang="en-US" dirty="0" smtClean="0"/>
              <a:t>industry’s </a:t>
            </a:r>
            <a:r>
              <a:rPr lang="en-US" dirty="0"/>
              <a:t>greatest needs -- accelerating the creation, </a:t>
            </a:r>
            <a:r>
              <a:rPr lang="en-US" b="1" dirty="0"/>
              <a:t>sharing and delivery </a:t>
            </a:r>
            <a:r>
              <a:rPr lang="en-US" dirty="0"/>
              <a:t>of promising software applications at the point of care.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75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945775"/>
            <a:ext cx="8042276" cy="1336956"/>
          </a:xfrm>
        </p:spPr>
        <p:txBody>
          <a:bodyPr/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438402"/>
            <a:ext cx="8042276" cy="12572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Our mission is to improve health by creating a vibrant, open ecosystem of interoperable applications, knowledge, content, and services.</a:t>
            </a:r>
          </a:p>
        </p:txBody>
      </p:sp>
      <p:pic>
        <p:nvPicPr>
          <p:cNvPr id="5" name="Picture 4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04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945775"/>
            <a:ext cx="8042276" cy="1336956"/>
          </a:xfrm>
        </p:spPr>
        <p:txBody>
          <a:bodyPr/>
          <a:lstStyle/>
          <a:p>
            <a:r>
              <a:rPr lang="en-US" dirty="0" smtClean="0"/>
              <a:t>OUR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438402"/>
            <a:ext cx="8042276" cy="12572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Our vision is to be a provider-led organization accelerating the delivery of a platform that supports innovative </a:t>
            </a:r>
            <a:r>
              <a:rPr lang="en-US" dirty="0" smtClean="0"/>
              <a:t>healthcare </a:t>
            </a:r>
            <a:r>
              <a:rPr lang="en-US" dirty="0"/>
              <a:t>applications for the improvement of health and healthcare.</a:t>
            </a:r>
          </a:p>
        </p:txBody>
      </p:sp>
      <p:pic>
        <p:nvPicPr>
          <p:cNvPr id="5" name="Picture 4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74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Our </a:t>
            </a:r>
            <a:r>
              <a:rPr lang="en-US" dirty="0"/>
              <a:t>goal is to create an open marketplace featuring the industry’s first </a:t>
            </a:r>
            <a:r>
              <a:rPr lang="en-US" b="1" dirty="0"/>
              <a:t>vendor-neutral Healthcare </a:t>
            </a:r>
            <a:r>
              <a:rPr lang="en-US" b="1" dirty="0" smtClean="0"/>
              <a:t>Marketplace</a:t>
            </a:r>
            <a:r>
              <a:rPr lang="en-US" dirty="0" smtClean="0"/>
              <a:t> </a:t>
            </a:r>
            <a:r>
              <a:rPr lang="en-US" dirty="0"/>
              <a:t>and to foster a vibrant entrepreneurial community to deliver the best solutions quickly, easily and seamlessly to improve the quality of today’s accountable care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Achieving the gold standard of </a:t>
            </a:r>
            <a:r>
              <a:rPr lang="en-US" b="1" dirty="0"/>
              <a:t>true semantic interoperability</a:t>
            </a:r>
            <a:r>
              <a:rPr lang="en-US" dirty="0"/>
              <a:t>, our services platform seeks to dramatically augment today’s standards efforts by providing a ground-breaking collaborative platform and real world laboratory to advance the native interoperability of healthcare applications. </a:t>
            </a:r>
            <a:endParaRPr lang="en-US" dirty="0" smtClean="0"/>
          </a:p>
        </p:txBody>
      </p:sp>
      <p:pic>
        <p:nvPicPr>
          <p:cNvPr id="5" name="Picture 4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64" y="1370399"/>
            <a:ext cx="8352755" cy="3771249"/>
          </a:xfrm>
        </p:spPr>
        <p:txBody>
          <a:bodyPr>
            <a:noAutofit/>
          </a:bodyPr>
          <a:lstStyle/>
          <a:p>
            <a:pPr lvl="1">
              <a:spcAft>
                <a:spcPts val="600"/>
              </a:spcAft>
            </a:pPr>
            <a:r>
              <a:rPr lang="en-US" sz="1400" b="1" i="1" dirty="0">
                <a:solidFill>
                  <a:schemeClr val="tx1"/>
                </a:solidFill>
              </a:rPr>
              <a:t>Be a provider led collaboration agent by convening healthcare providers, professional organizations and vendors to facilitate the creation and sharing of applications and </a:t>
            </a:r>
            <a:r>
              <a:rPr lang="en-US" sz="1400" b="1" i="1" dirty="0" smtClean="0">
                <a:solidFill>
                  <a:schemeClr val="tx1"/>
                </a:solidFill>
              </a:rPr>
              <a:t>services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i="1" dirty="0">
                <a:solidFill>
                  <a:schemeClr val="tx1"/>
                </a:solidFill>
              </a:rPr>
              <a:t>Create a reference implementation of common services-oriented architecture (SOA) and define the governance, behavior/functions and </a:t>
            </a:r>
            <a:r>
              <a:rPr lang="en-US" sz="1400" b="1" i="1" dirty="0" smtClean="0">
                <a:solidFill>
                  <a:schemeClr val="tx1"/>
                </a:solidFill>
              </a:rPr>
              <a:t>APIs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i="1" dirty="0">
                <a:solidFill>
                  <a:schemeClr val="tx1"/>
                </a:solidFill>
              </a:rPr>
              <a:t>Develop terminology and information models as a foundation for true semantic interoperability 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i="1" dirty="0">
                <a:solidFill>
                  <a:schemeClr val="tx1"/>
                </a:solidFill>
              </a:rPr>
              <a:t>Support reliable authoring and sharing of a variety of knowledge content to support clinical decisions and processes. 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i="1" dirty="0">
                <a:solidFill>
                  <a:schemeClr val="tx1"/>
                </a:solidFill>
              </a:rPr>
              <a:t>Obtain consistent implementation and adoption of standards such as HL7 FHIR, HL7 CIMI, IHE, LOINC, SNOMED Argonauts and other related industry efforts (SMART, SOLOR, C4MI, </a:t>
            </a:r>
            <a:r>
              <a:rPr lang="en-US" sz="1400" b="1" i="1" dirty="0" err="1">
                <a:solidFill>
                  <a:schemeClr val="tx1"/>
                </a:solidFill>
              </a:rPr>
              <a:t>Commonwell</a:t>
            </a:r>
            <a:r>
              <a:rPr lang="en-US" sz="1400" b="1" i="1" dirty="0">
                <a:solidFill>
                  <a:schemeClr val="tx1"/>
                </a:solidFill>
              </a:rPr>
              <a:t>, Sequoia etc.</a:t>
            </a:r>
            <a:r>
              <a:rPr lang="en-US" sz="1400" b="1" i="1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i="1" dirty="0">
                <a:solidFill>
                  <a:schemeClr val="tx1"/>
                </a:solidFill>
              </a:rPr>
              <a:t>Create a shared technical environment to enable simple and efficient development and discovery of HSPC compliant models, applications and services </a:t>
            </a:r>
            <a:endParaRPr lang="en-US" sz="1400" b="1" i="1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i="1" dirty="0">
                <a:solidFill>
                  <a:schemeClr val="tx1"/>
                </a:solidFill>
              </a:rPr>
              <a:t>Support conformance and certification testing </a:t>
            </a:r>
          </a:p>
          <a:p>
            <a:pPr lvl="1">
              <a:spcAft>
                <a:spcPts val="600"/>
              </a:spcAft>
            </a:pPr>
            <a:r>
              <a:rPr lang="en-US" sz="1400" b="1" i="1" dirty="0">
                <a:solidFill>
                  <a:schemeClr val="tx1"/>
                </a:solidFill>
              </a:rPr>
              <a:t>Support a vendor and provider neutral marketplace </a:t>
            </a:r>
          </a:p>
        </p:txBody>
      </p:sp>
      <p:pic>
        <p:nvPicPr>
          <p:cNvPr id="5" name="Picture 4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345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000" b="1" i="1" dirty="0" smtClean="0">
                <a:solidFill>
                  <a:schemeClr val="accent1"/>
                </a:solidFill>
                <a:latin typeface="+mj-lt"/>
              </a:rPr>
              <a:t>Be a provider led collaboration agent by convening healthcare providers, professional organizations and vendors to facilitate the creation and </a:t>
            </a:r>
            <a:r>
              <a:rPr lang="en-US" sz="2000" b="1" i="1" dirty="0">
                <a:solidFill>
                  <a:schemeClr val="accent1"/>
                </a:solidFill>
                <a:latin typeface="+mj-lt"/>
              </a:rPr>
              <a:t>sharing</a:t>
            </a:r>
            <a:r>
              <a:rPr lang="en-US" sz="2000" b="1" i="1" dirty="0" smtClean="0">
                <a:solidFill>
                  <a:schemeClr val="accent1"/>
                </a:solidFill>
                <a:latin typeface="+mj-lt"/>
              </a:rPr>
              <a:t> of applications and services</a:t>
            </a:r>
            <a:endParaRPr lang="en-US" sz="2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operations of the organization</a:t>
            </a:r>
          </a:p>
          <a:p>
            <a:pPr lvl="1"/>
            <a:r>
              <a:rPr lang="en-US" dirty="0"/>
              <a:t>Business Development/Innovation/Consortium Management </a:t>
            </a:r>
          </a:p>
          <a:p>
            <a:pPr lvl="1"/>
            <a:r>
              <a:rPr lang="en-US" dirty="0"/>
              <a:t>Membership, Marketing, Meetings</a:t>
            </a:r>
          </a:p>
          <a:p>
            <a:pPr lvl="1"/>
            <a:r>
              <a:rPr lang="en-US" dirty="0"/>
              <a:t>Website, wiki</a:t>
            </a:r>
          </a:p>
          <a:p>
            <a:pPr lvl="1"/>
            <a:r>
              <a:rPr lang="en-US" dirty="0"/>
              <a:t>Finances</a:t>
            </a:r>
          </a:p>
          <a:p>
            <a:pPr lvl="1"/>
            <a:r>
              <a:rPr lang="en-US" dirty="0"/>
              <a:t>Organizational development, PMO</a:t>
            </a:r>
          </a:p>
          <a:p>
            <a:pPr lvl="1"/>
            <a:r>
              <a:rPr lang="en-US" dirty="0"/>
              <a:t>Educational Offerings</a:t>
            </a:r>
          </a:p>
          <a:p>
            <a:endParaRPr lang="en-US" dirty="0"/>
          </a:p>
        </p:txBody>
      </p:sp>
      <p:pic>
        <p:nvPicPr>
          <p:cNvPr id="4" name="Picture 3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2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000" b="1" i="1" dirty="0" smtClean="0">
                <a:solidFill>
                  <a:srgbClr val="2C7C9F"/>
                </a:solidFill>
                <a:latin typeface="+mj-lt"/>
              </a:rPr>
              <a:t>Create a reference implementation of common services-oriented architecture (SOA) and define the governance, behavior/functions and APIs</a:t>
            </a:r>
            <a:endParaRPr lang="en-US" sz="2000" b="1" dirty="0">
              <a:solidFill>
                <a:srgbClr val="2C7C9F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SOA Platform</a:t>
            </a:r>
          </a:p>
          <a:p>
            <a:pPr lvl="1"/>
            <a:r>
              <a:rPr lang="en-US" dirty="0" smtClean="0"/>
              <a:t>Focus </a:t>
            </a:r>
            <a:r>
              <a:rPr lang="en-US" dirty="0"/>
              <a:t>on behaviors instead of a certain outcome/</a:t>
            </a:r>
            <a:r>
              <a:rPr lang="en-US" dirty="0" smtClean="0"/>
              <a:t>product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dirty="0"/>
              <a:t>Not just one technology – strong mixture of technologies..</a:t>
            </a:r>
            <a:endParaRPr lang="en-US" sz="2200" dirty="0"/>
          </a:p>
          <a:p>
            <a:pPr lvl="1"/>
            <a:r>
              <a:rPr lang="en-US" dirty="0" smtClean="0"/>
              <a:t>Governance, Platform and Resources</a:t>
            </a:r>
            <a:endParaRPr lang="en-US" dirty="0"/>
          </a:p>
        </p:txBody>
      </p:sp>
      <p:pic>
        <p:nvPicPr>
          <p:cNvPr id="4" name="Picture 3" descr="Updated hspc logo 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58" y="5143511"/>
            <a:ext cx="1239097" cy="38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46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87775</TotalTime>
  <Words>744</Words>
  <Application>Microsoft Macintosh PowerPoint</Application>
  <PresentationFormat>On-screen Show (16:10)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Breeze</vt:lpstr>
      <vt:lpstr>PowerPoint Presentation</vt:lpstr>
      <vt:lpstr>Agenda</vt:lpstr>
      <vt:lpstr>ABOUT HSPC</vt:lpstr>
      <vt:lpstr>OUR MISSION</vt:lpstr>
      <vt:lpstr>OUR VISION</vt:lpstr>
      <vt:lpstr>OUR GOAL</vt:lpstr>
      <vt:lpstr>HSPC Initiatives</vt:lpstr>
      <vt:lpstr>Be a provider led collaboration agent by convening healthcare providers, professional organizations and vendors to facilitate the creation and sharing of applications and services</vt:lpstr>
      <vt:lpstr>Create a reference implementation of common services-oriented architecture (SOA) and define the governance, behavior/functions and APIs</vt:lpstr>
      <vt:lpstr>Develop terminology and information models as a  foundation for true semantic interoperability </vt:lpstr>
      <vt:lpstr>Support reliable authoring and sharing of a variety of knowledge content to support clinical decisions and processes.  </vt:lpstr>
      <vt:lpstr>Obtain consistent implementation and adoption of standards such as HL7 FHIR, HL7 CIMI, IHE, LOINC, SNOMED Argonauts and other related industry efforts (SMART, SOLOR, C4MI, Commonwell, Sequoia etc.)</vt:lpstr>
      <vt:lpstr>Create a shared technical environment to enable simple and efficient development and discovery of HSPC compliant models, applications and services </vt:lpstr>
      <vt:lpstr>Support conformance and certification testing  </vt:lpstr>
      <vt:lpstr>Support a vendor and provider  neutral marketplace </vt:lpstr>
      <vt:lpstr>PowerPoint Presentation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HSPC Tier 1 vs. Tier 2 Technical Specification</dc:title>
  <dc:creator>Rick Freeman</dc:creator>
  <cp:lastModifiedBy>LK HL</cp:lastModifiedBy>
  <cp:revision>344</cp:revision>
  <dcterms:created xsi:type="dcterms:W3CDTF">2015-02-03T21:55:03Z</dcterms:created>
  <dcterms:modified xsi:type="dcterms:W3CDTF">2016-11-07T04:06:53Z</dcterms:modified>
</cp:coreProperties>
</file>