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353" r:id="rId5"/>
    <p:sldId id="343" r:id="rId6"/>
    <p:sldId id="344" r:id="rId7"/>
    <p:sldId id="348" r:id="rId8"/>
    <p:sldId id="351" r:id="rId9"/>
    <p:sldId id="352" r:id="rId10"/>
    <p:sldId id="347" r:id="rId11"/>
    <p:sldId id="354" r:id="rId12"/>
    <p:sldId id="355" r:id="rId13"/>
    <p:sldId id="356" r:id="rId14"/>
    <p:sldId id="358" r:id="rId15"/>
    <p:sldId id="359" r:id="rId16"/>
    <p:sldId id="361" r:id="rId17"/>
    <p:sldId id="3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76460" autoAdjust="0"/>
  </p:normalViewPr>
  <p:slideViewPr>
    <p:cSldViewPr snapToGrid="0">
      <p:cViewPr varScale="1">
        <p:scale>
          <a:sx n="67" d="100"/>
          <a:sy n="67" d="100"/>
        </p:scale>
        <p:origin x="2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EB717-1C54-488E-99D7-891B20988E16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EAA1F-560E-48E9-B40F-C4821D73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5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Has many facets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Reduce duplicate effort while supporting innovation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Reduce inconsistency while supporting settings-specific factors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Reduce </a:t>
            </a:r>
            <a:r>
              <a:rPr lang="en-US" i="1" dirty="0"/>
              <a:t>accidental complexity</a:t>
            </a:r>
            <a:r>
              <a:rPr lang="en-US" i="0" dirty="0"/>
              <a:t> so we can focus on </a:t>
            </a:r>
            <a:r>
              <a:rPr lang="en-US" i="1" dirty="0"/>
              <a:t>essential complexity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Takes many forms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Guidelines, interventions, measures, documentation templates, order sets, flow sheets, SMART apps, CDS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 principles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Declarative vs Imperative (i.e. "what" not "how")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Separation of Concerns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Various types of </a:t>
            </a:r>
            <a:r>
              <a:rPr lang="en-US" i="1" dirty="0"/>
              <a:t>Independence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/>
              <a:t>History of computing is a history of </a:t>
            </a:r>
            <a:r>
              <a:rPr lang="en-US" i="1" dirty="0"/>
              <a:t>raising the level of abstraction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No Silver Bullet!</a:t>
            </a:r>
            <a:endParaRPr lang="en-US" i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AA1F-560E-48E9-B40F-C4821D733D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2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AA1F-560E-48E9-B40F-C4821D733D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Reuse clinical knowledge coming from </a:t>
            </a:r>
            <a:r>
              <a:rPr lang="en-US" dirty="0" err="1"/>
              <a:t>eCQMs</a:t>
            </a:r>
            <a:r>
              <a:rPr lang="en-US" dirty="0"/>
              <a:t>, decision support, and clinical guidelines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is a fast-growing community of CQL authors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Supported by a growing community of CQL tooling, implementation, and evaluation vendors and open source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AA1F-560E-48E9-B40F-C4821D733D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1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E66A-8F16-45C7-831E-2A797932A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01A72-B593-4FCF-B228-59753A45B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1524E-682A-480F-B796-4A764E23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0D83-A2E8-47C1-988A-E2FBD6D5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89377-0CAF-4BDF-87B2-20A62AFD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3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4F59-BF72-4649-9E2D-914DE827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088DC-D720-4A57-AE7E-F68FD737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77A3-EDD3-437B-9C2C-7B0426BB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FD1A8-02F4-4647-9AD2-0019C596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BF4E-CEB1-40DC-97D4-B0D4080A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9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D4632-2336-4C44-A75B-882B765C2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338F3-27EB-4E87-9FA5-F742D45DC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7482A-17DB-4120-AC90-D7630851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04BFC-4735-47EC-8235-20DFEE4D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D1252-8D41-4F70-8C6D-8B3F81AC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BEC74-AF5C-44DE-9E9C-33C59B57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65F6A-DF1D-4996-892B-0C0ECCAF3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C124-D7DE-4BF6-98F2-0B29295A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B5C29-2763-40FC-8AB6-7C89F25B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50261-E23F-4ABF-A3E5-5D15EABA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8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3EB5-68D9-4C5C-BA0A-95016F37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3D5D8-1B6F-4E32-8682-F65745112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4395C-6164-4FDC-8A47-11B976FA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8D4B-42CB-475A-839E-3E0C7B7F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A2B8-E382-4E4C-B4A7-4DEBCD70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8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6332-A5B7-4644-B761-3756CBC6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0197D-2920-4637-B7D1-AC18C984D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2C6CC-6CD9-41D2-AF6B-9FFB624C4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B83D1-D5F2-4B08-9A9D-7B1C1DC7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AF197-F23F-44AB-83CB-FC7DAFD4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40526-0202-48E0-9EAE-04322DE8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4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2C36-D069-48B0-BD95-25A6A751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D052F-288A-4AE0-BC06-AD21A95E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C7609-89D6-4587-ACA5-66B4998B6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81D5D-4FC3-433F-A3D8-281590362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46EC4-D616-422A-B13E-6C0C3EC61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41F40-01A1-4455-AA03-8C307C3A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FDF68C-DC56-45FB-9223-64127ADF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627E2-54FA-4CD4-B790-99D16A67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5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7451-8A34-4CA8-B88E-4E6BF8B8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B1083-3437-4F51-A47F-F0FC1D60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C9D9A-5DF5-464F-8B76-BFC01B1A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7B696-1344-4DC0-8508-01E19E79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72ED9-A082-4EBE-AF11-1863C6D5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A6AA6-12A5-4299-85ED-584B9DE9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CFA81-CACF-4E0D-A9FF-4B3E2258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582E-0043-42B7-A9A1-623CE56B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AA13-FC89-439F-9462-16F60F12F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A605F-A2A5-4ADD-B24A-02AC90442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796A6-BAB3-45BA-B3D5-B48F8E30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EAAF4-CBCF-49CA-82D9-E172369AD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E36AC-9C41-4192-9625-5AB836D4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3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7ED8-4901-45B0-917B-FF300F46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C5AEA-83A0-4866-B35F-35C8BB01B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93BF-BC5E-4E33-88F5-3A1A0B2EB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05E33-2AC3-4465-B282-EC4BFDDE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BF578-B7D6-4A7E-A793-0DAED038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0EF7C-5DF6-4778-9EB7-ED8FF57A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F36A6-DF63-4FBE-9DFA-BA69012D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01E4B-520D-4707-A903-14380543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24BBC-1380-4870-857A-8E16A5603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D887-A25F-49AE-B22A-4E56DC70833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4C097-B3A1-448C-81DC-EE10FF13F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20F0A-289E-475C-9667-66E366F2F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13F0-85CC-4C3F-B54E-5745D59C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xkcd.com/92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ql.hl7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F338-CE8F-4CF0-A6AE-BD53FD7F4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CQL &amp; BPM+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92F7B-8066-4724-A471-553B0DF99B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Considerations and approaches</a:t>
            </a:r>
          </a:p>
          <a:p>
            <a:r>
              <a:rPr lang="en-US" dirty="0"/>
              <a:t>Bryn Rhodes, CTO Dynamic Content Group</a:t>
            </a:r>
          </a:p>
          <a:p>
            <a:r>
              <a:rPr lang="en-US" dirty="0"/>
              <a:t>OMG Technical Meeting and BPM+ Workshop</a:t>
            </a:r>
          </a:p>
          <a:p>
            <a:r>
              <a:rPr lang="en-US" dirty="0"/>
              <a:t>September 23</a:t>
            </a:r>
            <a:r>
              <a:rPr lang="en-US" baseline="30000" dirty="0"/>
              <a:t>rd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5582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2257-B9CD-4BE3-B50F-56E37094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7ACE-E8DB-4AF8-8BB2-7FB030BE2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Clinical Quality Language has been a published DSTU/STU specification since May of 2015</a:t>
            </a:r>
          </a:p>
          <a:p>
            <a:r>
              <a:rPr lang="en-US" dirty="0"/>
              <a:t>Has been used to represent decision support as well as quality measurement in a variety of projects</a:t>
            </a:r>
          </a:p>
          <a:p>
            <a:pPr lvl="1"/>
            <a:r>
              <a:rPr lang="en-US" dirty="0"/>
              <a:t>Pharmacogenomics</a:t>
            </a:r>
          </a:p>
          <a:p>
            <a:pPr lvl="1"/>
            <a:r>
              <a:rPr lang="en-US" dirty="0"/>
              <a:t>Zika virus management</a:t>
            </a:r>
          </a:p>
          <a:p>
            <a:pPr lvl="1"/>
            <a:r>
              <a:rPr lang="en-US" dirty="0"/>
              <a:t>Opioid management</a:t>
            </a:r>
          </a:p>
          <a:p>
            <a:pPr lvl="1"/>
            <a:r>
              <a:rPr lang="en-US" dirty="0"/>
              <a:t>Radiology appropriateness</a:t>
            </a:r>
          </a:p>
          <a:p>
            <a:pPr lvl="1"/>
            <a:r>
              <a:rPr lang="en-US" dirty="0"/>
              <a:t>Immunization</a:t>
            </a:r>
          </a:p>
          <a:p>
            <a:r>
              <a:rPr lang="en-US" dirty="0"/>
              <a:t>Centers for Medicare and Medicaid (CMS) is using CQL for </a:t>
            </a:r>
            <a:r>
              <a:rPr lang="en-US" dirty="0" err="1"/>
              <a:t>eMeasure</a:t>
            </a:r>
            <a:r>
              <a:rPr lang="en-US" dirty="0"/>
              <a:t> specification as of the 2018 update</a:t>
            </a:r>
          </a:p>
          <a:p>
            <a:r>
              <a:rPr lang="en-US" dirty="0"/>
              <a:t>CQL was balloted and published STU4 in May 2019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6E6C8-A65A-470C-96CD-D3C13885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98DD-EB0C-42D7-AE03-7815B7F5758E}" type="datetime1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FC363-6FA7-4013-82BC-64BF8519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Clinical Quality Language: Deep Dive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043A1-D88D-409D-B57B-AA4E4E76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677B-A11B-4C56-8725-DCF3201B08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3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9D1C-D817-4B38-BBEE-7A6578DA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CQL?</a:t>
            </a:r>
          </a:p>
        </p:txBody>
      </p:sp>
      <p:pic>
        <p:nvPicPr>
          <p:cNvPr id="2050" name="Picture 2" descr="Image result for reuse icon">
            <a:extLst>
              <a:ext uri="{FF2B5EF4-FFF2-40B4-BE49-F238E27FC236}">
                <a16:creationId xmlns:a16="http://schemas.microsoft.com/office/drawing/2014/main" id="{6749DB9E-A089-4419-B14F-C843B5994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2" y="1900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uthor icon">
            <a:extLst>
              <a:ext uri="{FF2B5EF4-FFF2-40B4-BE49-F238E27FC236}">
                <a16:creationId xmlns:a16="http://schemas.microsoft.com/office/drawing/2014/main" id="{F5FD0A82-AFEB-4B91-8D78-1F49D6928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2" y="3254688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community icon">
            <a:extLst>
              <a:ext uri="{FF2B5EF4-FFF2-40B4-BE49-F238E27FC236}">
                <a16:creationId xmlns:a16="http://schemas.microsoft.com/office/drawing/2014/main" id="{336441DF-0C5F-4297-9FD3-D0753498C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2" y="4791386"/>
            <a:ext cx="11715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7427FD-3501-4B18-8063-E9493C865150}"/>
              </a:ext>
            </a:extLst>
          </p:cNvPr>
          <p:cNvSpPr txBox="1"/>
          <p:nvPr/>
        </p:nvSpPr>
        <p:spPr>
          <a:xfrm>
            <a:off x="2360438" y="2189187"/>
            <a:ext cx="4324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Reuse clinical knowledge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E265F-AD8A-4D4E-8938-D42C497D837D}"/>
              </a:ext>
            </a:extLst>
          </p:cNvPr>
          <p:cNvSpPr txBox="1"/>
          <p:nvPr/>
        </p:nvSpPr>
        <p:spPr>
          <a:xfrm>
            <a:off x="2360438" y="3529037"/>
            <a:ext cx="6146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Growing community of CQL authors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4B4C9F-3226-44DE-B673-D44825257B28}"/>
              </a:ext>
            </a:extLst>
          </p:cNvPr>
          <p:cNvSpPr txBox="1"/>
          <p:nvPr/>
        </p:nvSpPr>
        <p:spPr>
          <a:xfrm>
            <a:off x="2360437" y="5084785"/>
            <a:ext cx="884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CQL implementation/tooling/evaluation community</a:t>
            </a:r>
          </a:p>
        </p:txBody>
      </p:sp>
    </p:spTree>
    <p:extLst>
      <p:ext uri="{BB962C8B-B14F-4D97-AF65-F5344CB8AC3E}">
        <p14:creationId xmlns:p14="http://schemas.microsoft.com/office/powerpoint/2010/main" val="404922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o not use in case of fire">
            <a:extLst>
              <a:ext uri="{FF2B5EF4-FFF2-40B4-BE49-F238E27FC236}">
                <a16:creationId xmlns:a16="http://schemas.microsoft.com/office/drawing/2014/main" id="{7CFA83DD-47EB-4666-8C92-4C7EEACFC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899" y="1004642"/>
            <a:ext cx="6788201" cy="48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3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E1F2E-AF32-4E4B-A701-F4396553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Integration Points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A9023B-F0AB-4519-8568-02D333152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910" y="2844929"/>
            <a:ext cx="7282179" cy="30068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5F419-941E-4AE5-9B75-1B0F79E87D6A}"/>
              </a:ext>
            </a:extLst>
          </p:cNvPr>
          <p:cNvSpPr txBox="1"/>
          <p:nvPr/>
        </p:nvSpPr>
        <p:spPr>
          <a:xfrm>
            <a:off x="838200" y="1798820"/>
            <a:ext cx="199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FormalExpression</a:t>
            </a:r>
            <a:endParaRPr lang="en-US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25E240-C6A8-4AE2-9193-B00943CD48B0}"/>
              </a:ext>
            </a:extLst>
          </p:cNvPr>
          <p:cNvSpPr txBox="1"/>
          <p:nvPr/>
        </p:nvSpPr>
        <p:spPr>
          <a:xfrm>
            <a:off x="9609944" y="1798820"/>
            <a:ext cx="12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Expression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45A72-DF33-4601-959B-9D6F925CEE20}"/>
              </a:ext>
            </a:extLst>
          </p:cNvPr>
          <p:cNvSpPr txBox="1"/>
          <p:nvPr/>
        </p:nvSpPr>
        <p:spPr>
          <a:xfrm>
            <a:off x="5399892" y="6159213"/>
            <a:ext cx="139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S-FEEL/FEEL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5188F0-CA35-4EEB-9809-FEAF80B47606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835671" y="2168152"/>
            <a:ext cx="877549" cy="237386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6BBF4D-0968-4F60-8158-E8160FA9C828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308894" y="2168152"/>
            <a:ext cx="907528" cy="237386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69473D0-5E7D-4ED5-8C10-477F9C7EC7A3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6095998" y="5381469"/>
            <a:ext cx="1" cy="77774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41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365D-33A7-4885-B70F-23D16A16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CQL comparison w/ FEEL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5465-F711-46D0-B0E3-A9230D9CF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exploratory work has been done on this problem</a:t>
            </a:r>
          </a:p>
          <a:p>
            <a:r>
              <a:rPr lang="en-US" dirty="0"/>
              <a:t>Preliminary results are that the two languages are semantically very closely aligned</a:t>
            </a:r>
          </a:p>
          <a:p>
            <a:r>
              <a:rPr lang="en-US" dirty="0"/>
              <a:t>There are some caveats and potential gotchas, but...</a:t>
            </a:r>
          </a:p>
          <a:p>
            <a:r>
              <a:rPr lang="en-US" dirty="0"/>
              <a:t>In general it should be possible to convert between the two languages</a:t>
            </a:r>
          </a:p>
          <a:p>
            <a:r>
              <a:rPr lang="en-US" dirty="0"/>
              <a:t>There may be a need to define some additional functions in one or the other</a:t>
            </a:r>
          </a:p>
          <a:p>
            <a:r>
              <a:rPr lang="en-US" dirty="0"/>
              <a:t>CQL is designed to support this use case</a:t>
            </a:r>
          </a:p>
          <a:p>
            <a:pPr lvl="1"/>
            <a:r>
              <a:rPr lang="en-US" dirty="0"/>
              <a:t>(i.e. translation to an execution target)</a:t>
            </a:r>
          </a:p>
        </p:txBody>
      </p:sp>
    </p:spTree>
    <p:extLst>
      <p:ext uri="{BB962C8B-B14F-4D97-AF65-F5344CB8AC3E}">
        <p14:creationId xmlns:p14="http://schemas.microsoft.com/office/powerpoint/2010/main" val="304384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25DD-8165-47BA-8FBA-36306F41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go-forward steps</a:t>
            </a:r>
          </a:p>
        </p:txBody>
      </p:sp>
      <p:pic>
        <p:nvPicPr>
          <p:cNvPr id="5124" name="Picture 4" descr="Image result for explore icon">
            <a:extLst>
              <a:ext uri="{FF2B5EF4-FFF2-40B4-BE49-F238E27FC236}">
                <a16:creationId xmlns:a16="http://schemas.microsoft.com/office/drawing/2014/main" id="{7E8803E0-25CB-42C7-BDFB-78FBA5376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1" y="1690688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project icon">
            <a:extLst>
              <a:ext uri="{FF2B5EF4-FFF2-40B4-BE49-F238E27FC236}">
                <a16:creationId xmlns:a16="http://schemas.microsoft.com/office/drawing/2014/main" id="{AB7D6843-CF55-4FE7-B368-BE0787299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06" y="2934752"/>
            <a:ext cx="1042831" cy="104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bee icon">
            <a:extLst>
              <a:ext uri="{FF2B5EF4-FFF2-40B4-BE49-F238E27FC236}">
                <a16:creationId xmlns:a16="http://schemas.microsoft.com/office/drawing/2014/main" id="{FE41E028-8178-493B-BC66-323832F4D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06" y="4120187"/>
            <a:ext cx="1042831" cy="104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align icon">
            <a:extLst>
              <a:ext uri="{FF2B5EF4-FFF2-40B4-BE49-F238E27FC236}">
                <a16:creationId xmlns:a16="http://schemas.microsoft.com/office/drawing/2014/main" id="{D1D4333F-B2FA-493D-A170-A604FD3D0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62" y="5368587"/>
            <a:ext cx="760438" cy="7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DE5777-8D53-4D7A-B25D-85A1D73796E6}"/>
              </a:ext>
            </a:extLst>
          </p:cNvPr>
          <p:cNvSpPr txBox="1"/>
          <p:nvPr/>
        </p:nvSpPr>
        <p:spPr>
          <a:xfrm>
            <a:off x="2128604" y="1979325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Exploratory group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242778-432D-434C-A684-CB9D01AA4764}"/>
              </a:ext>
            </a:extLst>
          </p:cNvPr>
          <p:cNvSpPr txBox="1"/>
          <p:nvPr/>
        </p:nvSpPr>
        <p:spPr>
          <a:xfrm>
            <a:off x="2128604" y="3136612"/>
            <a:ext cx="7854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Engage with specific projects (e.g. CDS Kaizen)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CC8E1-4628-4C62-A553-BDCEFEDD1771}"/>
              </a:ext>
            </a:extLst>
          </p:cNvPr>
          <p:cNvSpPr txBox="1"/>
          <p:nvPr/>
        </p:nvSpPr>
        <p:spPr>
          <a:xfrm>
            <a:off x="2128603" y="4349214"/>
            <a:ext cx="6482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Support cross-pollination (OMG/HL7)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387E02-5236-4B00-A15A-919C4298E818}"/>
              </a:ext>
            </a:extLst>
          </p:cNvPr>
          <p:cNvSpPr txBox="1"/>
          <p:nvPr/>
        </p:nvSpPr>
        <p:spPr>
          <a:xfrm>
            <a:off x="2128603" y="5456418"/>
            <a:ext cx="8310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Support continued alignment between CQL/FEEL</a:t>
            </a:r>
          </a:p>
        </p:txBody>
      </p:sp>
    </p:spTree>
    <p:extLst>
      <p:ext uri="{BB962C8B-B14F-4D97-AF65-F5344CB8AC3E}">
        <p14:creationId xmlns:p14="http://schemas.microsoft.com/office/powerpoint/2010/main" val="40102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38C2-A71F-4DAB-86D2-ABE5F2D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pic>
        <p:nvPicPr>
          <p:cNvPr id="1026" name="Picture 2" descr="Image result for terminology icon">
            <a:extLst>
              <a:ext uri="{FF2B5EF4-FFF2-40B4-BE49-F238E27FC236}">
                <a16:creationId xmlns:a16="http://schemas.microsoft.com/office/drawing/2014/main" id="{4E6440A7-594F-4C32-9DE6-F3649DDE6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1" y="1903594"/>
            <a:ext cx="944537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5D158B-A8BA-45F0-9092-9E10E50170F8}"/>
              </a:ext>
            </a:extLst>
          </p:cNvPr>
          <p:cNvSpPr txBox="1"/>
          <p:nvPr/>
        </p:nvSpPr>
        <p:spPr>
          <a:xfrm>
            <a:off x="1675030" y="2083474"/>
            <a:ext cx="994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Support terminology throughout BPMN, CMMN, and DMN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E9FFB6-7B4A-4DD2-BC2E-3E7F5F3F6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07" y="5058869"/>
            <a:ext cx="1071563" cy="1071563"/>
          </a:xfrm>
          <a:prstGeom prst="rect">
            <a:avLst/>
          </a:prstGeom>
        </p:spPr>
      </p:pic>
      <p:pic>
        <p:nvPicPr>
          <p:cNvPr id="1028" name="Picture 4" descr="Image result for data model icon">
            <a:extLst>
              <a:ext uri="{FF2B5EF4-FFF2-40B4-BE49-F238E27FC236}">
                <a16:creationId xmlns:a16="http://schemas.microsoft.com/office/drawing/2014/main" id="{AA8F3299-D879-42B1-B184-F9EE42E63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63" y="3372475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BD5078-69CC-4E11-BDDB-0E40B4D1EB46}"/>
              </a:ext>
            </a:extLst>
          </p:cNvPr>
          <p:cNvSpPr txBox="1"/>
          <p:nvPr/>
        </p:nvSpPr>
        <p:spPr>
          <a:xfrm>
            <a:off x="1675030" y="3604977"/>
            <a:ext cx="952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Support definition of and reference to a common model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9865C-B74D-4F95-A71F-E5BB008D60B0}"/>
              </a:ext>
            </a:extLst>
          </p:cNvPr>
          <p:cNvSpPr txBox="1"/>
          <p:nvPr/>
        </p:nvSpPr>
        <p:spPr>
          <a:xfrm>
            <a:off x="1675030" y="5302262"/>
            <a:ext cx="6911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Consider FHIR and QUICK for that model</a:t>
            </a:r>
          </a:p>
        </p:txBody>
      </p:sp>
    </p:spTree>
    <p:extLst>
      <p:ext uri="{BB962C8B-B14F-4D97-AF65-F5344CB8AC3E}">
        <p14:creationId xmlns:p14="http://schemas.microsoft.com/office/powerpoint/2010/main" val="2598300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E943-6407-4948-B395-CAB8E43A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753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8B7C5-154F-43CC-93AD-026AD091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93BA8-958F-45A4-AFF1-15C26E3FD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CQL?</a:t>
            </a:r>
          </a:p>
          <a:p>
            <a:r>
              <a:rPr lang="en-US" dirty="0"/>
              <a:t>Where is CQL used?</a:t>
            </a:r>
          </a:p>
          <a:p>
            <a:r>
              <a:rPr lang="en-US" dirty="0"/>
              <a:t>Why use CQL?</a:t>
            </a:r>
          </a:p>
          <a:p>
            <a:r>
              <a:rPr lang="en-US" dirty="0"/>
              <a:t>CQL &amp; BPM+</a:t>
            </a:r>
          </a:p>
          <a:p>
            <a:r>
              <a:rPr lang="en-US" dirty="0"/>
              <a:t>CQL &amp; DMN</a:t>
            </a:r>
          </a:p>
          <a:p>
            <a:r>
              <a:rPr lang="en-US" dirty="0"/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30826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oal icon">
            <a:extLst>
              <a:ext uri="{FF2B5EF4-FFF2-40B4-BE49-F238E27FC236}">
                <a16:creationId xmlns:a16="http://schemas.microsoft.com/office/drawing/2014/main" id="{5DAB434C-F5ED-4118-B59E-5B1ED7F7E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37181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3DEA85-795F-484B-BC0C-19C3F2402036}"/>
              </a:ext>
            </a:extLst>
          </p:cNvPr>
          <p:cNvSpPr txBox="1"/>
          <p:nvPr/>
        </p:nvSpPr>
        <p:spPr>
          <a:xfrm>
            <a:off x="3611880" y="2566214"/>
            <a:ext cx="70065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Reduce the development effort required for clinical systems to support evolving standards of care</a:t>
            </a:r>
          </a:p>
        </p:txBody>
      </p:sp>
    </p:spTree>
    <p:extLst>
      <p:ext uri="{BB962C8B-B14F-4D97-AF65-F5344CB8AC3E}">
        <p14:creationId xmlns:p14="http://schemas.microsoft.com/office/powerpoint/2010/main" val="260312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oal icon">
            <a:extLst>
              <a:ext uri="{FF2B5EF4-FFF2-40B4-BE49-F238E27FC236}">
                <a16:creationId xmlns:a16="http://schemas.microsoft.com/office/drawing/2014/main" id="{5DAB434C-F5ED-4118-B59E-5B1ED7F7E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8" y="3515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3DEA85-795F-484B-BC0C-19C3F2402036}"/>
              </a:ext>
            </a:extLst>
          </p:cNvPr>
          <p:cNvSpPr txBox="1"/>
          <p:nvPr/>
        </p:nvSpPr>
        <p:spPr>
          <a:xfrm>
            <a:off x="3566909" y="2828835"/>
            <a:ext cx="7006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Enable precise and unambiguous sharing of clinical logic</a:t>
            </a:r>
          </a:p>
        </p:txBody>
      </p:sp>
      <p:pic>
        <p:nvPicPr>
          <p:cNvPr id="4" name="Picture 2" descr="Image result for goal icon">
            <a:extLst>
              <a:ext uri="{FF2B5EF4-FFF2-40B4-BE49-F238E27FC236}">
                <a16:creationId xmlns:a16="http://schemas.microsoft.com/office/drawing/2014/main" id="{C2D85408-536D-433F-9DD2-4968D274C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45" y="2857370"/>
            <a:ext cx="1463170" cy="146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27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59ED40-D822-4610-9AE7-230D5891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70" y="281081"/>
            <a:ext cx="10865057" cy="62958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731353-090F-453D-9BB8-808A287F4576}"/>
              </a:ext>
            </a:extLst>
          </p:cNvPr>
          <p:cNvSpPr txBox="1"/>
          <p:nvPr/>
        </p:nvSpPr>
        <p:spPr>
          <a:xfrm>
            <a:off x="4911732" y="6392253"/>
            <a:ext cx="2368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https://xkcd.com/927/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2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FD76-D0C5-4D2E-AC1F-680D2C32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But... what do we really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C96D6-4D68-4CB1-A13B-C08D4D9E8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able to </a:t>
            </a:r>
            <a:r>
              <a:rPr lang="en-US" i="1" dirty="0"/>
              <a:t>create</a:t>
            </a:r>
            <a:r>
              <a:rPr lang="en-US" dirty="0"/>
              <a:t> and </a:t>
            </a:r>
            <a:r>
              <a:rPr lang="en-US" i="1" dirty="0"/>
              <a:t>share</a:t>
            </a:r>
            <a:r>
              <a:rPr lang="en-US" dirty="0"/>
              <a:t> </a:t>
            </a:r>
            <a:r>
              <a:rPr lang="en-US" i="1" dirty="0"/>
              <a:t>computable</a:t>
            </a:r>
            <a:r>
              <a:rPr lang="en-US" dirty="0"/>
              <a:t> clinical knowledge</a:t>
            </a:r>
          </a:p>
          <a:p>
            <a:r>
              <a:rPr lang="en-US" dirty="0"/>
              <a:t>Formalism that is</a:t>
            </a:r>
          </a:p>
          <a:p>
            <a:pPr lvl="1"/>
            <a:r>
              <a:rPr lang="en-US" dirty="0"/>
              <a:t>Clinician/domain-expert friendly</a:t>
            </a:r>
          </a:p>
          <a:p>
            <a:pPr lvl="1"/>
            <a:r>
              <a:rPr lang="en-US" dirty="0"/>
              <a:t>Clinically focused</a:t>
            </a:r>
          </a:p>
          <a:p>
            <a:pPr lvl="1"/>
            <a:r>
              <a:rPr lang="en-US" dirty="0"/>
              <a:t>Unambiguous</a:t>
            </a:r>
          </a:p>
          <a:p>
            <a:pPr lvl="1"/>
            <a:r>
              <a:rPr lang="en-US" dirty="0"/>
              <a:t>Platform/technology independent</a:t>
            </a:r>
          </a:p>
          <a:p>
            <a:pPr lvl="1"/>
            <a:r>
              <a:rPr lang="en-US" dirty="0"/>
              <a:t>Sufficiently expressive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0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32FC3-FD50-45FC-9506-76ED8956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Quality Language (CQL)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A677-F506-41DA-A290-1EC6167A6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Level 7(HL7) standard designed to:</a:t>
            </a:r>
          </a:p>
          <a:p>
            <a:pPr lvl="1"/>
            <a:r>
              <a:rPr lang="en-US" dirty="0"/>
              <a:t>Enable automated point-to-point sharing of executable clinical knowledge</a:t>
            </a:r>
          </a:p>
          <a:p>
            <a:pPr lvl="1"/>
            <a:r>
              <a:rPr lang="en-US" dirty="0"/>
              <a:t>Provide a clinically focused, author-friendly, and human-readable language</a:t>
            </a:r>
          </a:p>
          <a:p>
            <a:r>
              <a:rPr lang="en-US" dirty="0"/>
              <a:t>Currently a Standard for Trial Use (STU) publication</a:t>
            </a:r>
          </a:p>
          <a:p>
            <a:pPr lvl="1"/>
            <a:r>
              <a:rPr lang="en-US" dirty="0">
                <a:hlinkClick r:id="rId2"/>
              </a:rPr>
              <a:t>http://cql.hl7.org</a:t>
            </a:r>
            <a:endParaRPr lang="en-US" dirty="0"/>
          </a:p>
          <a:p>
            <a:r>
              <a:rPr lang="en-US" dirty="0"/>
              <a:t>Language Characteristics</a:t>
            </a:r>
          </a:p>
          <a:p>
            <a:pPr lvl="1"/>
            <a:r>
              <a:rPr lang="en-US" i="1" dirty="0"/>
              <a:t>query</a:t>
            </a:r>
            <a:r>
              <a:rPr lang="en-US" dirty="0"/>
              <a:t> language</a:t>
            </a:r>
          </a:p>
          <a:p>
            <a:pPr lvl="1"/>
            <a:r>
              <a:rPr lang="en-US" i="1" dirty="0"/>
              <a:t>pure functional</a:t>
            </a:r>
          </a:p>
          <a:p>
            <a:pPr lvl="1"/>
            <a:r>
              <a:rPr lang="en-US" i="1" dirty="0"/>
              <a:t>relationally complete</a:t>
            </a:r>
          </a:p>
          <a:p>
            <a:pPr lvl="1"/>
            <a:r>
              <a:rPr lang="en-US" i="1" dirty="0"/>
              <a:t>conceptual/logical</a:t>
            </a:r>
          </a:p>
        </p:txBody>
      </p:sp>
    </p:spTree>
    <p:extLst>
      <p:ext uri="{BB962C8B-B14F-4D97-AF65-F5344CB8AC3E}">
        <p14:creationId xmlns:p14="http://schemas.microsoft.com/office/powerpoint/2010/main" val="388447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Sharing Logic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0458" y="2323028"/>
            <a:ext cx="154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Value &gt; 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74528" y="3879305"/>
            <a:ext cx="2111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SNOMED-CT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LOINC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RxNorm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9534" y="3928636"/>
            <a:ext cx="1647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75316" y="1975759"/>
            <a:ext cx="4441371" cy="2906485"/>
            <a:chOff x="2343841" y="2140011"/>
            <a:chExt cx="4441371" cy="2906485"/>
          </a:xfrm>
        </p:grpSpPr>
        <p:sp>
          <p:nvSpPr>
            <p:cNvPr id="4" name="Oval 3"/>
            <p:cNvSpPr/>
            <p:nvPr/>
          </p:nvSpPr>
          <p:spPr>
            <a:xfrm>
              <a:off x="3831772" y="2140011"/>
              <a:ext cx="1480457" cy="107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Logic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343841" y="3968811"/>
              <a:ext cx="1480457" cy="107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Model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304755" y="3968810"/>
              <a:ext cx="1480457" cy="107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Terms</a:t>
              </a:r>
            </a:p>
          </p:txBody>
        </p:sp>
        <p:sp>
          <p:nvSpPr>
            <p:cNvPr id="18" name="Down Arrow 17"/>
            <p:cNvSpPr/>
            <p:nvPr/>
          </p:nvSpPr>
          <p:spPr>
            <a:xfrm rot="2019804">
              <a:off x="3688226" y="3079387"/>
              <a:ext cx="272143" cy="10277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9535242">
              <a:off x="5168684" y="3100766"/>
              <a:ext cx="272143" cy="10277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 rot="16200000">
              <a:off x="4428454" y="3837699"/>
              <a:ext cx="272143" cy="133990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15966" y="5605359"/>
            <a:ext cx="59723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Definitions: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SNOMED CT – Systematized Nomenclature of Medicine – Clinical Terms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LOINC – Logical Observation Identifiers Names and Codes</a:t>
            </a:r>
          </a:p>
        </p:txBody>
      </p:sp>
    </p:spTree>
    <p:extLst>
      <p:ext uri="{BB962C8B-B14F-4D97-AF65-F5344CB8AC3E}">
        <p14:creationId xmlns:p14="http://schemas.microsoft.com/office/powerpoint/2010/main" val="67513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980513" y="235828"/>
            <a:ext cx="10230974" cy="638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7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9189</TotalTime>
  <Words>590</Words>
  <Application>Microsoft Macintosh PowerPoint</Application>
  <PresentationFormat>Widescreen</PresentationFormat>
  <Paragraphs>105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CQL &amp; BPM+</vt:lpstr>
      <vt:lpstr>Overview</vt:lpstr>
      <vt:lpstr>PowerPoint Presentation</vt:lpstr>
      <vt:lpstr>PowerPoint Presentation</vt:lpstr>
      <vt:lpstr>PowerPoint Presentation</vt:lpstr>
      <vt:lpstr>But... what do we really need?</vt:lpstr>
      <vt:lpstr>Clinical Quality Language (CQL)</vt:lpstr>
      <vt:lpstr>Components of Sharing Logic</vt:lpstr>
      <vt:lpstr>PowerPoint Presentation</vt:lpstr>
      <vt:lpstr>Current Status</vt:lpstr>
      <vt:lpstr>Why use CQL?</vt:lpstr>
      <vt:lpstr>PowerPoint Presentation</vt:lpstr>
      <vt:lpstr>Potential Integration Points</vt:lpstr>
      <vt:lpstr>CQL comparison w/ FEEL</vt:lpstr>
      <vt:lpstr>Potential go-forward steps</vt:lpstr>
      <vt:lpstr>Other Considerations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CQL &amp; BPM+</dc:title>
  <dc:creator>Bryn</dc:creator>
  <cp:lastModifiedBy>Keith E Campbell</cp:lastModifiedBy>
  <cp:revision>33</cp:revision>
  <dcterms:created xsi:type="dcterms:W3CDTF">2019-09-23T03:32:15Z</dcterms:created>
  <dcterms:modified xsi:type="dcterms:W3CDTF">2020-06-30T17:42:37Z</dcterms:modified>
</cp:coreProperties>
</file>