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271" r:id="rId7"/>
    <p:sldId id="267" r:id="rId8"/>
    <p:sldId id="269" r:id="rId9"/>
    <p:sldId id="266" r:id="rId10"/>
    <p:sldId id="274" r:id="rId11"/>
    <p:sldId id="272" r:id="rId12"/>
    <p:sldId id="273" r:id="rId13"/>
    <p:sldId id="259" r:id="rId14"/>
    <p:sldId id="275" r:id="rId15"/>
    <p:sldId id="276" r:id="rId16"/>
    <p:sldId id="265" r:id="rId17"/>
    <p:sldId id="282" r:id="rId18"/>
    <p:sldId id="277" r:id="rId19"/>
    <p:sldId id="278" r:id="rId20"/>
    <p:sldId id="279" r:id="rId21"/>
    <p:sldId id="263" r:id="rId22"/>
    <p:sldId id="280" r:id="rId23"/>
    <p:sldId id="281" r:id="rId24"/>
    <p:sldId id="26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799" userDrawn="1">
          <p15:clr>
            <a:srgbClr val="A4A3A4"/>
          </p15:clr>
        </p15:guide>
        <p15:guide id="3" orient="horz" pos="935" userDrawn="1">
          <p15:clr>
            <a:srgbClr val="A4A3A4"/>
          </p15:clr>
        </p15:guide>
        <p15:guide id="4" pos="2880">
          <p15:clr>
            <a:srgbClr val="A4A3A4"/>
          </p15:clr>
        </p15:guide>
        <p15:guide id="5" pos="5556">
          <p15:clr>
            <a:srgbClr val="A4A3A4"/>
          </p15:clr>
        </p15:guide>
        <p15:guide id="6" pos="2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BFF"/>
    <a:srgbClr val="2DCCD3"/>
    <a:srgbClr val="00252D"/>
    <a:srgbClr val="00313C"/>
    <a:srgbClr val="FFB81C"/>
    <a:srgbClr val="71CC98"/>
    <a:srgbClr val="78BE20"/>
    <a:srgbClr val="E87722"/>
    <a:srgbClr val="008C9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3" autoAdjust="0"/>
    <p:restoredTop sz="91488" autoAdjust="0"/>
  </p:normalViewPr>
  <p:slideViewPr>
    <p:cSldViewPr showGuides="1">
      <p:cViewPr varScale="1">
        <p:scale>
          <a:sx n="166" d="100"/>
          <a:sy n="166" d="100"/>
        </p:scale>
        <p:origin x="2024" y="192"/>
      </p:cViewPr>
      <p:guideLst>
        <p:guide orient="horz" pos="2160"/>
        <p:guide orient="horz" pos="799"/>
        <p:guide orient="horz" pos="935"/>
        <p:guide pos="2880"/>
        <p:guide pos="5556"/>
        <p:guide pos="226"/>
      </p:guideLst>
    </p:cSldViewPr>
  </p:slideViewPr>
  <p:outlineViewPr>
    <p:cViewPr>
      <p:scale>
        <a:sx n="33" d="100"/>
        <a:sy n="33" d="100"/>
      </p:scale>
      <p:origin x="0" y="58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CDB0AC6-0A87-4307-83CD-A029654E061F}" type="datetimeFigureOut">
              <a:rPr lang="en-AU"/>
              <a:pPr>
                <a:defRPr/>
              </a:pPr>
              <a:t>9/12/2016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1B1695A-9BBF-4B57-876B-EC1FF4CDF1C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90359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2A468D1-86F1-4984-A0DA-5ADE8AB9F9F2}" type="datetimeFigureOut">
              <a:rPr lang="en-AU"/>
              <a:pPr>
                <a:defRPr/>
              </a:pPr>
              <a:t>9/12/2016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C6B71F-ABF9-412F-949D-752BD1DD833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54433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Skeletal dysplasia</a:t>
            </a:r>
          </a:p>
          <a:p>
            <a:r>
              <a:rPr lang="en-US" dirty="0" smtClean="0"/>
              <a:t>Rector – Getting the foot out of the pelvis</a:t>
            </a:r>
          </a:p>
          <a:p>
            <a:r>
              <a:rPr lang="en-US" dirty="0" smtClean="0"/>
              <a:t>AMT V3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6B71F-ABF9-412F-949D-752BD1DD833C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4832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Although are currently used in Australian Extension</a:t>
            </a:r>
            <a:r>
              <a:rPr lang="en-US" baseline="0" dirty="0" smtClean="0"/>
              <a:t> and Singapore drug model</a:t>
            </a:r>
          </a:p>
          <a:p>
            <a:pPr marL="171450" indent="-1714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6B71F-ABF9-412F-949D-752BD1DD833C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0797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the same version as used by IHTSDO – this has concurrent classification, concrete domains, no incremental</a:t>
            </a:r>
            <a:r>
              <a:rPr lang="en-US" baseline="0" dirty="0" smtClean="0"/>
              <a:t> classification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6B71F-ABF9-412F-949D-752BD1DD833C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0779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96215-5E4C-414D-A8DB-C38AA7CF7C2A}" type="slidenum">
              <a:rPr lang="en-AU" smtClean="0"/>
              <a:pPr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7932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r>
              <a:rPr lang="en-US" baseline="0" dirty="0" smtClean="0"/>
              <a:t> problems with SCT in FHIR, but problems with SCT that are highlighted and brought to the fore by the success of FHIR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6B71F-ABF9-412F-949D-752BD1DD833C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3098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version may contain multiple</a:t>
            </a:r>
            <a:r>
              <a:rPr lang="en-US" baseline="0" dirty="0" smtClean="0"/>
              <a:t> language reference sets; FHIR API doesn’t have mechanism to select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6B71F-ABF9-412F-949D-752BD1DD833C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1096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perhaps this is pushing FHIR TS beyond its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6B71F-ABF9-412F-949D-752BD1DD833C}" type="slidenum">
              <a:rPr lang="en-AU" smtClean="0"/>
              <a:pPr>
                <a:defRPr/>
              </a:pPr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7042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Title Slide">
    <p:bg>
      <p:bgPr>
        <a:solidFill>
          <a:srgbClr val="0031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8"/>
          <p:cNvGrpSpPr>
            <a:grpSpLocks/>
          </p:cNvGrpSpPr>
          <p:nvPr userDrawn="1"/>
        </p:nvGrpSpPr>
        <p:grpSpPr bwMode="auto">
          <a:xfrm>
            <a:off x="0" y="5500688"/>
            <a:ext cx="9167813" cy="996950"/>
            <a:chOff x="608" y="5500319"/>
            <a:chExt cx="9167813" cy="996950"/>
          </a:xfrm>
        </p:grpSpPr>
        <p:grpSp>
          <p:nvGrpSpPr>
            <p:cNvPr id="6" name="Group 22"/>
            <p:cNvGrpSpPr>
              <a:grpSpLocks/>
            </p:cNvGrpSpPr>
            <p:nvPr userDrawn="1"/>
          </p:nvGrpSpPr>
          <p:grpSpPr bwMode="auto">
            <a:xfrm>
              <a:off x="608" y="5500319"/>
              <a:ext cx="9167813" cy="996950"/>
              <a:chOff x="-7938" y="5668963"/>
              <a:chExt cx="9167813" cy="996950"/>
            </a:xfrm>
          </p:grpSpPr>
          <p:sp>
            <p:nvSpPr>
              <p:cNvPr id="21" name="Freeform 11"/>
              <p:cNvSpPr>
                <a:spLocks noEditPoints="1"/>
              </p:cNvSpPr>
              <p:nvPr userDrawn="1"/>
            </p:nvSpPr>
            <p:spPr bwMode="auto">
              <a:xfrm>
                <a:off x="-7938" y="5668963"/>
                <a:ext cx="9167813" cy="996950"/>
              </a:xfrm>
              <a:custGeom>
                <a:avLst/>
                <a:gdLst>
                  <a:gd name="T0" fmla="*/ 2880 w 2880"/>
                  <a:gd name="T1" fmla="*/ 20 h 313"/>
                  <a:gd name="T2" fmla="*/ 2789 w 2880"/>
                  <a:gd name="T3" fmla="*/ 20 h 313"/>
                  <a:gd name="T4" fmla="*/ 2313 w 2880"/>
                  <a:gd name="T5" fmla="*/ 137 h 313"/>
                  <a:gd name="T6" fmla="*/ 2784 w 2880"/>
                  <a:gd name="T7" fmla="*/ 313 h 313"/>
                  <a:gd name="T8" fmla="*/ 2880 w 2880"/>
                  <a:gd name="T9" fmla="*/ 313 h 313"/>
                  <a:gd name="T10" fmla="*/ 2880 w 2880"/>
                  <a:gd name="T11" fmla="*/ 20 h 313"/>
                  <a:gd name="T12" fmla="*/ 1860 w 2880"/>
                  <a:gd name="T13" fmla="*/ 0 h 313"/>
                  <a:gd name="T14" fmla="*/ 0 w 2880"/>
                  <a:gd name="T15" fmla="*/ 0 h 313"/>
                  <a:gd name="T16" fmla="*/ 0 w 2880"/>
                  <a:gd name="T17" fmla="*/ 157 h 313"/>
                  <a:gd name="T18" fmla="*/ 2030 w 2880"/>
                  <a:gd name="T19" fmla="*/ 157 h 313"/>
                  <a:gd name="T20" fmla="*/ 2313 w 2880"/>
                  <a:gd name="T21" fmla="*/ 137 h 313"/>
                  <a:gd name="T22" fmla="*/ 2313 w 2880"/>
                  <a:gd name="T23" fmla="*/ 137 h 313"/>
                  <a:gd name="T24" fmla="*/ 2313 w 2880"/>
                  <a:gd name="T25" fmla="*/ 137 h 313"/>
                  <a:gd name="T26" fmla="*/ 1860 w 2880"/>
                  <a:gd name="T27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0" h="313">
                    <a:moveTo>
                      <a:pt x="2880" y="20"/>
                    </a:moveTo>
                    <a:cubicBezTo>
                      <a:pt x="2789" y="20"/>
                      <a:pt x="2789" y="20"/>
                      <a:pt x="2789" y="20"/>
                    </a:cubicBezTo>
                    <a:cubicBezTo>
                      <a:pt x="2500" y="20"/>
                      <a:pt x="2393" y="107"/>
                      <a:pt x="2313" y="137"/>
                    </a:cubicBezTo>
                    <a:cubicBezTo>
                      <a:pt x="2411" y="217"/>
                      <a:pt x="2542" y="313"/>
                      <a:pt x="2784" y="313"/>
                    </a:cubicBezTo>
                    <a:cubicBezTo>
                      <a:pt x="2842" y="313"/>
                      <a:pt x="2880" y="313"/>
                      <a:pt x="2880" y="313"/>
                    </a:cubicBezTo>
                    <a:cubicBezTo>
                      <a:pt x="2880" y="20"/>
                      <a:pt x="2880" y="20"/>
                      <a:pt x="2880" y="20"/>
                    </a:cubicBezTo>
                    <a:moveTo>
                      <a:pt x="18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030" y="157"/>
                      <a:pt x="2030" y="157"/>
                      <a:pt x="2030" y="157"/>
                    </a:cubicBezTo>
                    <a:cubicBezTo>
                      <a:pt x="2214" y="157"/>
                      <a:pt x="2274" y="152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216" y="57"/>
                      <a:pt x="2053" y="0"/>
                      <a:pt x="1860" y="0"/>
                    </a:cubicBezTo>
                  </a:path>
                </a:pathLst>
              </a:custGeom>
              <a:solidFill>
                <a:srgbClr val="00252D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22" name="Freeform 24"/>
              <p:cNvSpPr>
                <a:spLocks/>
              </p:cNvSpPr>
              <p:nvPr userDrawn="1"/>
            </p:nvSpPr>
            <p:spPr bwMode="auto">
              <a:xfrm>
                <a:off x="-7938" y="5732463"/>
                <a:ext cx="7362825" cy="433387"/>
              </a:xfrm>
              <a:custGeom>
                <a:avLst/>
                <a:gdLst>
                  <a:gd name="T0" fmla="*/ 2313 w 2313"/>
                  <a:gd name="T1" fmla="*/ 117 h 136"/>
                  <a:gd name="T2" fmla="*/ 1860 w 2313"/>
                  <a:gd name="T3" fmla="*/ 0 h 136"/>
                  <a:gd name="T4" fmla="*/ 0 w 2313"/>
                  <a:gd name="T5" fmla="*/ 0 h 136"/>
                  <a:gd name="T6" fmla="*/ 0 w 2313"/>
                  <a:gd name="T7" fmla="*/ 136 h 136"/>
                  <a:gd name="T8" fmla="*/ 2030 w 2313"/>
                  <a:gd name="T9" fmla="*/ 136 h 136"/>
                  <a:gd name="T10" fmla="*/ 2313 w 2313"/>
                  <a:gd name="T11" fmla="*/ 11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3" h="136">
                    <a:moveTo>
                      <a:pt x="2313" y="117"/>
                    </a:moveTo>
                    <a:cubicBezTo>
                      <a:pt x="2204" y="55"/>
                      <a:pt x="2053" y="0"/>
                      <a:pt x="18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030" y="136"/>
                      <a:pt x="2030" y="136"/>
                      <a:pt x="2030" y="136"/>
                    </a:cubicBezTo>
                    <a:cubicBezTo>
                      <a:pt x="2214" y="136"/>
                      <a:pt x="2274" y="132"/>
                      <a:pt x="2313" y="117"/>
                    </a:cubicBezTo>
                  </a:path>
                </a:pathLst>
              </a:custGeom>
              <a:solidFill>
                <a:srgbClr val="2DCCD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23" name="Freeform 25"/>
              <p:cNvSpPr>
                <a:spLocks/>
              </p:cNvSpPr>
              <p:nvPr userDrawn="1"/>
            </p:nvSpPr>
            <p:spPr bwMode="auto">
              <a:xfrm>
                <a:off x="7354887" y="5732463"/>
                <a:ext cx="1804988" cy="869950"/>
              </a:xfrm>
              <a:custGeom>
                <a:avLst/>
                <a:gdLst>
                  <a:gd name="T0" fmla="*/ 476 w 567"/>
                  <a:gd name="T1" fmla="*/ 0 h 273"/>
                  <a:gd name="T2" fmla="*/ 0 w 567"/>
                  <a:gd name="T3" fmla="*/ 117 h 273"/>
                  <a:gd name="T4" fmla="*/ 471 w 567"/>
                  <a:gd name="T5" fmla="*/ 273 h 273"/>
                  <a:gd name="T6" fmla="*/ 567 w 567"/>
                  <a:gd name="T7" fmla="*/ 273 h 273"/>
                  <a:gd name="T8" fmla="*/ 567 w 567"/>
                  <a:gd name="T9" fmla="*/ 0 h 273"/>
                  <a:gd name="T10" fmla="*/ 476 w 567"/>
                  <a:gd name="T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273">
                    <a:moveTo>
                      <a:pt x="476" y="0"/>
                    </a:moveTo>
                    <a:cubicBezTo>
                      <a:pt x="187" y="0"/>
                      <a:pt x="80" y="87"/>
                      <a:pt x="0" y="117"/>
                    </a:cubicBezTo>
                    <a:cubicBezTo>
                      <a:pt x="128" y="190"/>
                      <a:pt x="229" y="273"/>
                      <a:pt x="471" y="273"/>
                    </a:cubicBezTo>
                    <a:cubicBezTo>
                      <a:pt x="529" y="273"/>
                      <a:pt x="567" y="273"/>
                      <a:pt x="567" y="273"/>
                    </a:cubicBezTo>
                    <a:cubicBezTo>
                      <a:pt x="567" y="0"/>
                      <a:pt x="567" y="0"/>
                      <a:pt x="567" y="0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</p:grpSp>
        <p:pic>
          <p:nvPicPr>
            <p:cNvPr id="7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9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0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1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2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3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4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5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6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7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8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9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20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</p:grpSp>
      </p:grpSp>
      <p:grpSp>
        <p:nvGrpSpPr>
          <p:cNvPr id="24" name="Group 27"/>
          <p:cNvGrpSpPr>
            <a:grpSpLocks/>
          </p:cNvGrpSpPr>
          <p:nvPr userDrawn="1"/>
        </p:nvGrpSpPr>
        <p:grpSpPr bwMode="auto">
          <a:xfrm>
            <a:off x="-14288" y="6350"/>
            <a:ext cx="9178926" cy="2605088"/>
            <a:chOff x="-14288" y="6350"/>
            <a:chExt cx="9178926" cy="2605088"/>
          </a:xfrm>
        </p:grpSpPr>
        <p:sp>
          <p:nvSpPr>
            <p:cNvPr id="25" name="Freeform 19"/>
            <p:cNvSpPr>
              <a:spLocks/>
            </p:cNvSpPr>
            <p:nvPr userDrawn="1"/>
          </p:nvSpPr>
          <p:spPr bwMode="auto">
            <a:xfrm>
              <a:off x="-14288" y="6350"/>
              <a:ext cx="4919663" cy="1192213"/>
            </a:xfrm>
            <a:custGeom>
              <a:avLst/>
              <a:gdLst>
                <a:gd name="T0" fmla="*/ 1552 w 1552"/>
                <a:gd name="T1" fmla="*/ 323 h 376"/>
                <a:gd name="T2" fmla="*/ 302 w 1552"/>
                <a:gd name="T3" fmla="*/ 0 h 376"/>
                <a:gd name="T4" fmla="*/ 0 w 1552"/>
                <a:gd name="T5" fmla="*/ 0 h 376"/>
                <a:gd name="T6" fmla="*/ 0 w 1552"/>
                <a:gd name="T7" fmla="*/ 376 h 376"/>
                <a:gd name="T8" fmla="*/ 771 w 1552"/>
                <a:gd name="T9" fmla="*/ 376 h 376"/>
                <a:gd name="T10" fmla="*/ 1552 w 1552"/>
                <a:gd name="T11" fmla="*/ 323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2" h="376">
                  <a:moveTo>
                    <a:pt x="1552" y="323"/>
                  </a:moveTo>
                  <a:cubicBezTo>
                    <a:pt x="1250" y="150"/>
                    <a:pt x="836" y="0"/>
                    <a:pt x="30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771" y="376"/>
                    <a:pt x="771" y="376"/>
                    <a:pt x="771" y="376"/>
                  </a:cubicBezTo>
                  <a:cubicBezTo>
                    <a:pt x="1279" y="376"/>
                    <a:pt x="1445" y="364"/>
                    <a:pt x="1552" y="323"/>
                  </a:cubicBezTo>
                </a:path>
              </a:pathLst>
            </a:custGeom>
            <a:solidFill>
              <a:srgbClr val="008C95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26" name="Freeform 20"/>
            <p:cNvSpPr>
              <a:spLocks/>
            </p:cNvSpPr>
            <p:nvPr userDrawn="1"/>
          </p:nvSpPr>
          <p:spPr bwMode="auto">
            <a:xfrm>
              <a:off x="-14288" y="1387475"/>
              <a:ext cx="2398713" cy="612775"/>
            </a:xfrm>
            <a:custGeom>
              <a:avLst/>
              <a:gdLst>
                <a:gd name="T0" fmla="*/ 757 w 757"/>
                <a:gd name="T1" fmla="*/ 166 h 193"/>
                <a:gd name="T2" fmla="*/ 117 w 757"/>
                <a:gd name="T3" fmla="*/ 0 h 193"/>
                <a:gd name="T4" fmla="*/ 0 w 757"/>
                <a:gd name="T5" fmla="*/ 0 h 193"/>
                <a:gd name="T6" fmla="*/ 0 w 757"/>
                <a:gd name="T7" fmla="*/ 193 h 193"/>
                <a:gd name="T8" fmla="*/ 357 w 757"/>
                <a:gd name="T9" fmla="*/ 193 h 193"/>
                <a:gd name="T10" fmla="*/ 757 w 757"/>
                <a:gd name="T11" fmla="*/ 166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57" h="193">
                  <a:moveTo>
                    <a:pt x="757" y="166"/>
                  </a:moveTo>
                  <a:cubicBezTo>
                    <a:pt x="602" y="77"/>
                    <a:pt x="390" y="0"/>
                    <a:pt x="11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93"/>
                    <a:pt x="0" y="193"/>
                    <a:pt x="0" y="193"/>
                  </a:cubicBezTo>
                  <a:cubicBezTo>
                    <a:pt x="357" y="193"/>
                    <a:pt x="357" y="193"/>
                    <a:pt x="357" y="193"/>
                  </a:cubicBezTo>
                  <a:cubicBezTo>
                    <a:pt x="617" y="193"/>
                    <a:pt x="702" y="187"/>
                    <a:pt x="757" y="166"/>
                  </a:cubicBezTo>
                </a:path>
              </a:pathLst>
            </a:custGeom>
            <a:solidFill>
              <a:srgbClr val="FFB81C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28" name="Freeform 21"/>
            <p:cNvSpPr>
              <a:spLocks/>
            </p:cNvSpPr>
            <p:nvPr userDrawn="1"/>
          </p:nvSpPr>
          <p:spPr bwMode="auto">
            <a:xfrm>
              <a:off x="2384425" y="1387475"/>
              <a:ext cx="6773863" cy="1223963"/>
            </a:xfrm>
            <a:custGeom>
              <a:avLst/>
              <a:gdLst>
                <a:gd name="T0" fmla="*/ 672 w 2137"/>
                <a:gd name="T1" fmla="*/ 0 h 386"/>
                <a:gd name="T2" fmla="*/ 0 w 2137"/>
                <a:gd name="T3" fmla="*/ 166 h 386"/>
                <a:gd name="T4" fmla="*/ 664 w 2137"/>
                <a:gd name="T5" fmla="*/ 385 h 386"/>
                <a:gd name="T6" fmla="*/ 2137 w 2137"/>
                <a:gd name="T7" fmla="*/ 386 h 386"/>
                <a:gd name="T8" fmla="*/ 2137 w 2137"/>
                <a:gd name="T9" fmla="*/ 0 h 386"/>
                <a:gd name="T10" fmla="*/ 672 w 2137"/>
                <a:gd name="T11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7" h="386">
                  <a:moveTo>
                    <a:pt x="672" y="0"/>
                  </a:moveTo>
                  <a:cubicBezTo>
                    <a:pt x="263" y="0"/>
                    <a:pt x="112" y="122"/>
                    <a:pt x="0" y="166"/>
                  </a:cubicBezTo>
                  <a:cubicBezTo>
                    <a:pt x="181" y="269"/>
                    <a:pt x="323" y="385"/>
                    <a:pt x="664" y="385"/>
                  </a:cubicBezTo>
                  <a:cubicBezTo>
                    <a:pt x="747" y="385"/>
                    <a:pt x="2137" y="386"/>
                    <a:pt x="2137" y="386"/>
                  </a:cubicBezTo>
                  <a:cubicBezTo>
                    <a:pt x="2137" y="0"/>
                    <a:pt x="2137" y="0"/>
                    <a:pt x="2137" y="0"/>
                  </a:cubicBezTo>
                  <a:lnTo>
                    <a:pt x="672" y="0"/>
                  </a:lnTo>
                  <a:close/>
                </a:path>
              </a:pathLst>
            </a:custGeom>
            <a:solidFill>
              <a:srgbClr val="FFB81C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29" name="Freeform 23"/>
            <p:cNvSpPr>
              <a:spLocks/>
            </p:cNvSpPr>
            <p:nvPr userDrawn="1"/>
          </p:nvSpPr>
          <p:spPr bwMode="auto">
            <a:xfrm>
              <a:off x="4905375" y="6350"/>
              <a:ext cx="4259263" cy="2382838"/>
            </a:xfrm>
            <a:custGeom>
              <a:avLst/>
              <a:gdLst>
                <a:gd name="T0" fmla="*/ 1312 w 1344"/>
                <a:gd name="T1" fmla="*/ 0 h 752"/>
                <a:gd name="T2" fmla="*/ 0 w 1344"/>
                <a:gd name="T3" fmla="*/ 323 h 752"/>
                <a:gd name="T4" fmla="*/ 1297 w 1344"/>
                <a:gd name="T5" fmla="*/ 752 h 752"/>
                <a:gd name="T6" fmla="*/ 1344 w 1344"/>
                <a:gd name="T7" fmla="*/ 752 h 752"/>
                <a:gd name="T8" fmla="*/ 1344 w 1344"/>
                <a:gd name="T9" fmla="*/ 0 h 752"/>
                <a:gd name="T10" fmla="*/ 1312 w 1344"/>
                <a:gd name="T11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44" h="752">
                  <a:moveTo>
                    <a:pt x="1312" y="0"/>
                  </a:moveTo>
                  <a:cubicBezTo>
                    <a:pt x="514" y="0"/>
                    <a:pt x="219" y="238"/>
                    <a:pt x="0" y="323"/>
                  </a:cubicBezTo>
                  <a:cubicBezTo>
                    <a:pt x="353" y="524"/>
                    <a:pt x="631" y="752"/>
                    <a:pt x="1297" y="752"/>
                  </a:cubicBezTo>
                  <a:cubicBezTo>
                    <a:pt x="1344" y="752"/>
                    <a:pt x="1344" y="752"/>
                    <a:pt x="1344" y="752"/>
                  </a:cubicBezTo>
                  <a:cubicBezTo>
                    <a:pt x="1344" y="0"/>
                    <a:pt x="1344" y="0"/>
                    <a:pt x="1344" y="0"/>
                  </a:cubicBezTo>
                  <a:lnTo>
                    <a:pt x="1312" y="0"/>
                  </a:lnTo>
                  <a:close/>
                </a:path>
              </a:pathLst>
            </a:custGeom>
            <a:solidFill>
              <a:srgbClr val="008C95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30" name="Freeform 24"/>
            <p:cNvSpPr>
              <a:spLocks/>
            </p:cNvSpPr>
            <p:nvPr userDrawn="1"/>
          </p:nvSpPr>
          <p:spPr bwMode="auto">
            <a:xfrm>
              <a:off x="-14288" y="2243138"/>
              <a:ext cx="7292976" cy="139700"/>
            </a:xfrm>
            <a:custGeom>
              <a:avLst/>
              <a:gdLst>
                <a:gd name="T0" fmla="*/ 2301 w 2301"/>
                <a:gd name="T1" fmla="*/ 38 h 44"/>
                <a:gd name="T2" fmla="*/ 2155 w 2301"/>
                <a:gd name="T3" fmla="*/ 0 h 44"/>
                <a:gd name="T4" fmla="*/ 0 w 2301"/>
                <a:gd name="T5" fmla="*/ 0 h 44"/>
                <a:gd name="T6" fmla="*/ 0 w 2301"/>
                <a:gd name="T7" fmla="*/ 44 h 44"/>
                <a:gd name="T8" fmla="*/ 2210 w 2301"/>
                <a:gd name="T9" fmla="*/ 44 h 44"/>
                <a:gd name="T10" fmla="*/ 2301 w 2301"/>
                <a:gd name="T11" fmla="*/ 3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01" h="44">
                  <a:moveTo>
                    <a:pt x="2301" y="38"/>
                  </a:moveTo>
                  <a:cubicBezTo>
                    <a:pt x="2267" y="21"/>
                    <a:pt x="2217" y="0"/>
                    <a:pt x="215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2210" y="44"/>
                    <a:pt x="2210" y="44"/>
                    <a:pt x="2210" y="44"/>
                  </a:cubicBezTo>
                  <a:cubicBezTo>
                    <a:pt x="2210" y="44"/>
                    <a:pt x="2291" y="40"/>
                    <a:pt x="2301" y="38"/>
                  </a:cubicBezTo>
                </a:path>
              </a:pathLst>
            </a:custGeom>
            <a:solidFill>
              <a:srgbClr val="008C95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31" name="Freeform 25"/>
            <p:cNvSpPr>
              <a:spLocks/>
            </p:cNvSpPr>
            <p:nvPr userDrawn="1"/>
          </p:nvSpPr>
          <p:spPr bwMode="auto">
            <a:xfrm>
              <a:off x="7278688" y="2243138"/>
              <a:ext cx="1885950" cy="279400"/>
            </a:xfrm>
            <a:custGeom>
              <a:avLst/>
              <a:gdLst>
                <a:gd name="T0" fmla="*/ 153 w 595"/>
                <a:gd name="T1" fmla="*/ 0 h 88"/>
                <a:gd name="T2" fmla="*/ 0 w 595"/>
                <a:gd name="T3" fmla="*/ 38 h 88"/>
                <a:gd name="T4" fmla="*/ 151 w 595"/>
                <a:gd name="T5" fmla="*/ 88 h 88"/>
                <a:gd name="T6" fmla="*/ 595 w 595"/>
                <a:gd name="T7" fmla="*/ 88 h 88"/>
                <a:gd name="T8" fmla="*/ 595 w 595"/>
                <a:gd name="T9" fmla="*/ 0 h 88"/>
                <a:gd name="T10" fmla="*/ 153 w 595"/>
                <a:gd name="T1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5" h="88">
                  <a:moveTo>
                    <a:pt x="153" y="0"/>
                  </a:moveTo>
                  <a:cubicBezTo>
                    <a:pt x="60" y="0"/>
                    <a:pt x="26" y="28"/>
                    <a:pt x="0" y="38"/>
                  </a:cubicBezTo>
                  <a:cubicBezTo>
                    <a:pt x="41" y="62"/>
                    <a:pt x="74" y="88"/>
                    <a:pt x="151" y="88"/>
                  </a:cubicBezTo>
                  <a:cubicBezTo>
                    <a:pt x="595" y="88"/>
                    <a:pt x="595" y="88"/>
                    <a:pt x="595" y="88"/>
                  </a:cubicBezTo>
                  <a:cubicBezTo>
                    <a:pt x="595" y="0"/>
                    <a:pt x="595" y="0"/>
                    <a:pt x="595" y="0"/>
                  </a:cubicBezTo>
                  <a:lnTo>
                    <a:pt x="153" y="0"/>
                  </a:lnTo>
                  <a:close/>
                </a:path>
              </a:pathLst>
            </a:custGeom>
            <a:solidFill>
              <a:srgbClr val="2DCCD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32" name="Freeform 26"/>
            <p:cNvSpPr>
              <a:spLocks/>
            </p:cNvSpPr>
            <p:nvPr userDrawn="1"/>
          </p:nvSpPr>
          <p:spPr bwMode="auto">
            <a:xfrm>
              <a:off x="6184900" y="1962150"/>
              <a:ext cx="2979738" cy="139700"/>
            </a:xfrm>
            <a:custGeom>
              <a:avLst/>
              <a:gdLst>
                <a:gd name="T0" fmla="*/ 0 w 940"/>
                <a:gd name="T1" fmla="*/ 6 h 44"/>
                <a:gd name="T2" fmla="*/ 146 w 940"/>
                <a:gd name="T3" fmla="*/ 44 h 44"/>
                <a:gd name="T4" fmla="*/ 940 w 940"/>
                <a:gd name="T5" fmla="*/ 44 h 44"/>
                <a:gd name="T6" fmla="*/ 940 w 940"/>
                <a:gd name="T7" fmla="*/ 0 h 44"/>
                <a:gd name="T8" fmla="*/ 91 w 940"/>
                <a:gd name="T9" fmla="*/ 0 h 44"/>
                <a:gd name="T10" fmla="*/ 0 w 940"/>
                <a:gd name="T11" fmla="*/ 6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0" h="44">
                  <a:moveTo>
                    <a:pt x="0" y="6"/>
                  </a:moveTo>
                  <a:cubicBezTo>
                    <a:pt x="35" y="26"/>
                    <a:pt x="84" y="44"/>
                    <a:pt x="146" y="44"/>
                  </a:cubicBezTo>
                  <a:cubicBezTo>
                    <a:pt x="940" y="44"/>
                    <a:pt x="940" y="44"/>
                    <a:pt x="940" y="44"/>
                  </a:cubicBezTo>
                  <a:cubicBezTo>
                    <a:pt x="940" y="0"/>
                    <a:pt x="940" y="0"/>
                    <a:pt x="94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32" y="0"/>
                    <a:pt x="12" y="2"/>
                    <a:pt x="0" y="6"/>
                  </a:cubicBezTo>
                </a:path>
              </a:pathLst>
            </a:custGeom>
            <a:solidFill>
              <a:srgbClr val="71CC98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33" name="Freeform 27"/>
            <p:cNvSpPr>
              <a:spLocks/>
            </p:cNvSpPr>
            <p:nvPr userDrawn="1"/>
          </p:nvSpPr>
          <p:spPr bwMode="auto">
            <a:xfrm>
              <a:off x="-14288" y="1822450"/>
              <a:ext cx="6199188" cy="279400"/>
            </a:xfrm>
            <a:custGeom>
              <a:avLst/>
              <a:gdLst>
                <a:gd name="T0" fmla="*/ 1803 w 1956"/>
                <a:gd name="T1" fmla="*/ 88 h 88"/>
                <a:gd name="T2" fmla="*/ 1956 w 1956"/>
                <a:gd name="T3" fmla="*/ 50 h 88"/>
                <a:gd name="T4" fmla="*/ 1804 w 1956"/>
                <a:gd name="T5" fmla="*/ 0 h 88"/>
                <a:gd name="T6" fmla="*/ 0 w 1956"/>
                <a:gd name="T7" fmla="*/ 0 h 88"/>
                <a:gd name="T8" fmla="*/ 0 w 1956"/>
                <a:gd name="T9" fmla="*/ 88 h 88"/>
                <a:gd name="T10" fmla="*/ 1803 w 1956"/>
                <a:gd name="T11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56" h="88">
                  <a:moveTo>
                    <a:pt x="1803" y="88"/>
                  </a:moveTo>
                  <a:cubicBezTo>
                    <a:pt x="1896" y="88"/>
                    <a:pt x="1930" y="60"/>
                    <a:pt x="1956" y="50"/>
                  </a:cubicBezTo>
                  <a:cubicBezTo>
                    <a:pt x="1915" y="27"/>
                    <a:pt x="1882" y="0"/>
                    <a:pt x="180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8"/>
                    <a:pt x="0" y="88"/>
                    <a:pt x="0" y="88"/>
                  </a:cubicBezTo>
                  <a:lnTo>
                    <a:pt x="1803" y="88"/>
                  </a:lnTo>
                  <a:close/>
                </a:path>
              </a:pathLst>
            </a:custGeom>
            <a:solidFill>
              <a:srgbClr val="71CC98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3122613"/>
            <a:ext cx="8467494" cy="10800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4257092"/>
            <a:ext cx="8475710" cy="36004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rgbClr val="00313C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dirty="0" smtClean="0"/>
              <a:t>Health &amp; Biosecurity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dark background + double lines">
    <p:bg>
      <p:bgPr>
        <a:solidFill>
          <a:srgbClr val="0031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 userDrawn="1"/>
        </p:nvGrpSpPr>
        <p:grpSpPr bwMode="auto">
          <a:xfrm>
            <a:off x="-7938" y="6056313"/>
            <a:ext cx="9161463" cy="801687"/>
            <a:chOff x="-7938" y="6056313"/>
            <a:chExt cx="9161463" cy="801687"/>
          </a:xfrm>
        </p:grpSpPr>
        <p:sp>
          <p:nvSpPr>
            <p:cNvPr id="4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6056313"/>
              <a:ext cx="9161463" cy="80168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grpSp>
          <p:nvGrpSpPr>
            <p:cNvPr id="5" name="Group 1"/>
            <p:cNvGrpSpPr>
              <a:grpSpLocks/>
            </p:cNvGrpSpPr>
            <p:nvPr userDrawn="1"/>
          </p:nvGrpSpPr>
          <p:grpSpPr bwMode="auto">
            <a:xfrm>
              <a:off x="1588" y="6065838"/>
              <a:ext cx="9142412" cy="690562"/>
              <a:chOff x="1495" y="6065893"/>
              <a:chExt cx="9143026" cy="690563"/>
            </a:xfrm>
          </p:grpSpPr>
          <p:sp>
            <p:nvSpPr>
              <p:cNvPr id="7" name="Freeform 8"/>
              <p:cNvSpPr>
                <a:spLocks noEditPoints="1"/>
              </p:cNvSpPr>
              <p:nvPr userDrawn="1"/>
            </p:nvSpPr>
            <p:spPr bwMode="auto">
              <a:xfrm>
                <a:off x="1495" y="6065893"/>
                <a:ext cx="9143026" cy="690563"/>
              </a:xfrm>
              <a:custGeom>
                <a:avLst/>
                <a:gdLst>
                  <a:gd name="T0" fmla="*/ 2880 w 2880"/>
                  <a:gd name="T1" fmla="*/ 14 h 217"/>
                  <a:gd name="T2" fmla="*/ 2817 w 2880"/>
                  <a:gd name="T3" fmla="*/ 14 h 217"/>
                  <a:gd name="T4" fmla="*/ 2486 w 2880"/>
                  <a:gd name="T5" fmla="*/ 95 h 217"/>
                  <a:gd name="T6" fmla="*/ 2486 w 2880"/>
                  <a:gd name="T7" fmla="*/ 95 h 217"/>
                  <a:gd name="T8" fmla="*/ 2880 w 2880"/>
                  <a:gd name="T9" fmla="*/ 95 h 217"/>
                  <a:gd name="T10" fmla="*/ 2880 w 2880"/>
                  <a:gd name="T11" fmla="*/ 217 h 217"/>
                  <a:gd name="T12" fmla="*/ 2880 w 2880"/>
                  <a:gd name="T13" fmla="*/ 217 h 217"/>
                  <a:gd name="T14" fmla="*/ 2880 w 2880"/>
                  <a:gd name="T15" fmla="*/ 14 h 217"/>
                  <a:gd name="T16" fmla="*/ 2171 w 2880"/>
                  <a:gd name="T17" fmla="*/ 0 h 217"/>
                  <a:gd name="T18" fmla="*/ 0 w 2880"/>
                  <a:gd name="T19" fmla="*/ 0 h 217"/>
                  <a:gd name="T20" fmla="*/ 0 w 2880"/>
                  <a:gd name="T21" fmla="*/ 95 h 217"/>
                  <a:gd name="T22" fmla="*/ 2486 w 2880"/>
                  <a:gd name="T23" fmla="*/ 95 h 217"/>
                  <a:gd name="T24" fmla="*/ 2486 w 2880"/>
                  <a:gd name="T25" fmla="*/ 95 h 217"/>
                  <a:gd name="T26" fmla="*/ 2486 w 2880"/>
                  <a:gd name="T27" fmla="*/ 95 h 217"/>
                  <a:gd name="T28" fmla="*/ 2486 w 2880"/>
                  <a:gd name="T29" fmla="*/ 95 h 217"/>
                  <a:gd name="T30" fmla="*/ 2171 w 2880"/>
                  <a:gd name="T31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80" h="217">
                    <a:moveTo>
                      <a:pt x="2880" y="14"/>
                    </a:moveTo>
                    <a:cubicBezTo>
                      <a:pt x="2817" y="14"/>
                      <a:pt x="2817" y="14"/>
                      <a:pt x="2817" y="14"/>
                    </a:cubicBezTo>
                    <a:cubicBezTo>
                      <a:pt x="2616" y="14"/>
                      <a:pt x="2542" y="74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880" y="95"/>
                      <a:pt x="2880" y="95"/>
                      <a:pt x="2880" y="95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14"/>
                      <a:pt x="2880" y="14"/>
                      <a:pt x="2880" y="14"/>
                    </a:cubicBezTo>
                    <a:moveTo>
                      <a:pt x="217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19" y="39"/>
                      <a:pt x="2306" y="0"/>
                      <a:pt x="2171" y="0"/>
                    </a:cubicBezTo>
                  </a:path>
                </a:pathLst>
              </a:custGeom>
              <a:solidFill>
                <a:srgbClr val="00252D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8" name="Freeform 9"/>
              <p:cNvSpPr>
                <a:spLocks noEditPoints="1"/>
              </p:cNvSpPr>
              <p:nvPr userDrawn="1"/>
            </p:nvSpPr>
            <p:spPr bwMode="auto">
              <a:xfrm>
                <a:off x="1495" y="6367518"/>
                <a:ext cx="9143026" cy="388938"/>
              </a:xfrm>
              <a:custGeom>
                <a:avLst/>
                <a:gdLst>
                  <a:gd name="T0" fmla="*/ 2486 w 2880"/>
                  <a:gd name="T1" fmla="*/ 0 h 122"/>
                  <a:gd name="T2" fmla="*/ 0 w 2880"/>
                  <a:gd name="T3" fmla="*/ 0 h 122"/>
                  <a:gd name="T4" fmla="*/ 0 w 2880"/>
                  <a:gd name="T5" fmla="*/ 13 h 122"/>
                  <a:gd name="T6" fmla="*/ 2289 w 2880"/>
                  <a:gd name="T7" fmla="*/ 13 h 122"/>
                  <a:gd name="T8" fmla="*/ 2486 w 2880"/>
                  <a:gd name="T9" fmla="*/ 0 h 122"/>
                  <a:gd name="T10" fmla="*/ 2880 w 2880"/>
                  <a:gd name="T11" fmla="*/ 0 h 122"/>
                  <a:gd name="T12" fmla="*/ 2486 w 2880"/>
                  <a:gd name="T13" fmla="*/ 0 h 122"/>
                  <a:gd name="T14" fmla="*/ 2813 w 2880"/>
                  <a:gd name="T15" fmla="*/ 122 h 122"/>
                  <a:gd name="T16" fmla="*/ 2880 w 2880"/>
                  <a:gd name="T17" fmla="*/ 122 h 122"/>
                  <a:gd name="T18" fmla="*/ 2880 w 2880"/>
                  <a:gd name="T19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80" h="122">
                    <a:moveTo>
                      <a:pt x="248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289" y="13"/>
                      <a:pt x="2289" y="13"/>
                      <a:pt x="2289" y="13"/>
                    </a:cubicBezTo>
                    <a:cubicBezTo>
                      <a:pt x="2418" y="13"/>
                      <a:pt x="2459" y="10"/>
                      <a:pt x="2486" y="0"/>
                    </a:cubicBezTo>
                    <a:moveTo>
                      <a:pt x="2880" y="0"/>
                    </a:moveTo>
                    <a:cubicBezTo>
                      <a:pt x="2486" y="0"/>
                      <a:pt x="2486" y="0"/>
                      <a:pt x="2486" y="0"/>
                    </a:cubicBezTo>
                    <a:cubicBezTo>
                      <a:pt x="2554" y="56"/>
                      <a:pt x="2645" y="122"/>
                      <a:pt x="2813" y="122"/>
                    </a:cubicBezTo>
                    <a:cubicBezTo>
                      <a:pt x="2854" y="122"/>
                      <a:pt x="2880" y="122"/>
                      <a:pt x="2880" y="122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solidFill>
                <a:srgbClr val="00252D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9" name="Freeform 10"/>
              <p:cNvSpPr>
                <a:spLocks/>
              </p:cNvSpPr>
              <p:nvPr userDrawn="1"/>
            </p:nvSpPr>
            <p:spPr bwMode="auto">
              <a:xfrm>
                <a:off x="1495" y="6110343"/>
                <a:ext cx="7891992" cy="298450"/>
              </a:xfrm>
              <a:custGeom>
                <a:avLst/>
                <a:gdLst>
                  <a:gd name="T0" fmla="*/ 2486 w 2486"/>
                  <a:gd name="T1" fmla="*/ 81 h 94"/>
                  <a:gd name="T2" fmla="*/ 2171 w 2486"/>
                  <a:gd name="T3" fmla="*/ 0 h 94"/>
                  <a:gd name="T4" fmla="*/ 0 w 2486"/>
                  <a:gd name="T5" fmla="*/ 0 h 94"/>
                  <a:gd name="T6" fmla="*/ 0 w 2486"/>
                  <a:gd name="T7" fmla="*/ 94 h 94"/>
                  <a:gd name="T8" fmla="*/ 2289 w 2486"/>
                  <a:gd name="T9" fmla="*/ 94 h 94"/>
                  <a:gd name="T10" fmla="*/ 2486 w 2486"/>
                  <a:gd name="T11" fmla="*/ 8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86" h="94">
                    <a:moveTo>
                      <a:pt x="2486" y="81"/>
                    </a:moveTo>
                    <a:cubicBezTo>
                      <a:pt x="2410" y="38"/>
                      <a:pt x="2306" y="0"/>
                      <a:pt x="217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2289" y="94"/>
                      <a:pt x="2289" y="94"/>
                      <a:pt x="2289" y="94"/>
                    </a:cubicBezTo>
                    <a:cubicBezTo>
                      <a:pt x="2418" y="94"/>
                      <a:pt x="2459" y="91"/>
                      <a:pt x="2486" y="81"/>
                    </a:cubicBezTo>
                  </a:path>
                </a:pathLst>
              </a:custGeom>
              <a:solidFill>
                <a:srgbClr val="2DCCD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0" name="Freeform 11"/>
              <p:cNvSpPr>
                <a:spLocks/>
              </p:cNvSpPr>
              <p:nvPr userDrawn="1"/>
            </p:nvSpPr>
            <p:spPr bwMode="auto">
              <a:xfrm>
                <a:off x="7893487" y="6110343"/>
                <a:ext cx="1251034" cy="601663"/>
              </a:xfrm>
              <a:custGeom>
                <a:avLst/>
                <a:gdLst>
                  <a:gd name="T0" fmla="*/ 331 w 394"/>
                  <a:gd name="T1" fmla="*/ 0 h 189"/>
                  <a:gd name="T2" fmla="*/ 0 w 394"/>
                  <a:gd name="T3" fmla="*/ 81 h 189"/>
                  <a:gd name="T4" fmla="*/ 327 w 394"/>
                  <a:gd name="T5" fmla="*/ 189 h 189"/>
                  <a:gd name="T6" fmla="*/ 394 w 394"/>
                  <a:gd name="T7" fmla="*/ 189 h 189"/>
                  <a:gd name="T8" fmla="*/ 394 w 394"/>
                  <a:gd name="T9" fmla="*/ 0 h 189"/>
                  <a:gd name="T10" fmla="*/ 331 w 394"/>
                  <a:gd name="T11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4" h="189">
                    <a:moveTo>
                      <a:pt x="331" y="0"/>
                    </a:moveTo>
                    <a:cubicBezTo>
                      <a:pt x="130" y="0"/>
                      <a:pt x="56" y="60"/>
                      <a:pt x="0" y="81"/>
                    </a:cubicBezTo>
                    <a:cubicBezTo>
                      <a:pt x="89" y="131"/>
                      <a:pt x="159" y="189"/>
                      <a:pt x="327" y="189"/>
                    </a:cubicBezTo>
                    <a:cubicBezTo>
                      <a:pt x="368" y="189"/>
                      <a:pt x="394" y="189"/>
                      <a:pt x="394" y="189"/>
                    </a:cubicBezTo>
                    <a:cubicBezTo>
                      <a:pt x="394" y="0"/>
                      <a:pt x="394" y="0"/>
                      <a:pt x="394" y="0"/>
                    </a:cubicBezTo>
                    <a:lnTo>
                      <a:pt x="3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</p:grpSp>
        <p:pic>
          <p:nvPicPr>
            <p:cNvPr id="6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459788" y="6191250"/>
              <a:ext cx="454025" cy="45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2019300"/>
            <a:ext cx="9151937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 smtClean="0"/>
              <a:t>Health Informatics| Michael Lawley</a:t>
            </a:r>
            <a:endParaRPr lang="en-AU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D944F4A-4142-455B-A49B-3524321C4425}" type="slidenum">
              <a:rPr lang="en-AU"/>
              <a:pPr>
                <a:defRPr/>
              </a:pPr>
              <a:t>‹#›</a:t>
            </a:fld>
            <a:r>
              <a:rPr lang="en-AU" dirty="0"/>
              <a:t>  |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 smtClean="0"/>
              <a:t>Health Informatics| Michael Lawley</a:t>
            </a:r>
            <a:endParaRPr lang="en-AU" dirty="0"/>
          </a:p>
        </p:txBody>
      </p:sp>
      <p:sp>
        <p:nvSpPr>
          <p:cNvPr id="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66BB0-E3D9-452C-A285-B2E75C171E52}" type="slidenum">
              <a:rPr lang="en-AU"/>
              <a:pPr>
                <a:defRPr/>
              </a:pPr>
              <a:t>‹#›</a:t>
            </a:fld>
            <a:r>
              <a:rPr lang="en-AU" dirty="0"/>
              <a:t>  |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0000" y="1276350"/>
            <a:ext cx="8460000" cy="4559300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buFontTx/>
              <a:buNone/>
              <a:defRPr sz="4000" b="1">
                <a:solidFill>
                  <a:schemeClr val="tx2"/>
                </a:solidFill>
              </a:defRPr>
            </a:lvl1pPr>
            <a:lvl2pPr marL="0" indent="0">
              <a:lnSpc>
                <a:spcPct val="85000"/>
              </a:lnSpc>
              <a:spcAft>
                <a:spcPts val="0"/>
              </a:spcAft>
              <a:buNone/>
              <a:defRPr sz="4000" b="1">
                <a:solidFill>
                  <a:schemeClr val="accent2"/>
                </a:solidFill>
              </a:defRPr>
            </a:lvl2pPr>
            <a:lvl3pPr marL="0" indent="0">
              <a:spcBef>
                <a:spcPts val="2200"/>
              </a:spcBef>
              <a:buNone/>
              <a:defRPr b="1">
                <a:solidFill>
                  <a:srgbClr val="00313C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 smtClean="0"/>
              <a:t>Health Informatics| Michael Lawley</a:t>
            </a:r>
            <a:endParaRPr lang="en-AU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0693B-8FE7-4426-870B-ECE1C0861418}" type="slidenum">
              <a:rPr lang="en-AU"/>
              <a:pPr>
                <a:defRPr/>
              </a:pPr>
              <a:t>‹#›</a:t>
            </a:fld>
            <a:r>
              <a:rPr lang="en-AU" dirty="0"/>
              <a:t>  |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rgbClr val="0031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0"/>
          <p:cNvGrpSpPr>
            <a:grpSpLocks/>
          </p:cNvGrpSpPr>
          <p:nvPr userDrawn="1"/>
        </p:nvGrpSpPr>
        <p:grpSpPr bwMode="auto">
          <a:xfrm>
            <a:off x="-7938" y="6056313"/>
            <a:ext cx="9161463" cy="801687"/>
            <a:chOff x="-7938" y="6056313"/>
            <a:chExt cx="9161463" cy="801687"/>
          </a:xfrm>
        </p:grpSpPr>
        <p:sp>
          <p:nvSpPr>
            <p:cNvPr id="4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6056313"/>
              <a:ext cx="9161463" cy="80168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grpSp>
          <p:nvGrpSpPr>
            <p:cNvPr id="5" name="Group 1"/>
            <p:cNvGrpSpPr>
              <a:grpSpLocks/>
            </p:cNvGrpSpPr>
            <p:nvPr userDrawn="1"/>
          </p:nvGrpSpPr>
          <p:grpSpPr bwMode="auto">
            <a:xfrm>
              <a:off x="1588" y="6065838"/>
              <a:ext cx="9142412" cy="690562"/>
              <a:chOff x="1495" y="6065893"/>
              <a:chExt cx="9143026" cy="690563"/>
            </a:xfrm>
          </p:grpSpPr>
          <p:sp>
            <p:nvSpPr>
              <p:cNvPr id="7" name="Freeform 8"/>
              <p:cNvSpPr>
                <a:spLocks noEditPoints="1"/>
              </p:cNvSpPr>
              <p:nvPr userDrawn="1"/>
            </p:nvSpPr>
            <p:spPr bwMode="auto">
              <a:xfrm>
                <a:off x="1495" y="6065893"/>
                <a:ext cx="9143026" cy="690563"/>
              </a:xfrm>
              <a:custGeom>
                <a:avLst/>
                <a:gdLst>
                  <a:gd name="T0" fmla="*/ 2880 w 2880"/>
                  <a:gd name="T1" fmla="*/ 14 h 217"/>
                  <a:gd name="T2" fmla="*/ 2817 w 2880"/>
                  <a:gd name="T3" fmla="*/ 14 h 217"/>
                  <a:gd name="T4" fmla="*/ 2486 w 2880"/>
                  <a:gd name="T5" fmla="*/ 95 h 217"/>
                  <a:gd name="T6" fmla="*/ 2486 w 2880"/>
                  <a:gd name="T7" fmla="*/ 95 h 217"/>
                  <a:gd name="T8" fmla="*/ 2880 w 2880"/>
                  <a:gd name="T9" fmla="*/ 95 h 217"/>
                  <a:gd name="T10" fmla="*/ 2880 w 2880"/>
                  <a:gd name="T11" fmla="*/ 217 h 217"/>
                  <a:gd name="T12" fmla="*/ 2880 w 2880"/>
                  <a:gd name="T13" fmla="*/ 217 h 217"/>
                  <a:gd name="T14" fmla="*/ 2880 w 2880"/>
                  <a:gd name="T15" fmla="*/ 14 h 217"/>
                  <a:gd name="T16" fmla="*/ 2171 w 2880"/>
                  <a:gd name="T17" fmla="*/ 0 h 217"/>
                  <a:gd name="T18" fmla="*/ 0 w 2880"/>
                  <a:gd name="T19" fmla="*/ 0 h 217"/>
                  <a:gd name="T20" fmla="*/ 0 w 2880"/>
                  <a:gd name="T21" fmla="*/ 95 h 217"/>
                  <a:gd name="T22" fmla="*/ 2486 w 2880"/>
                  <a:gd name="T23" fmla="*/ 95 h 217"/>
                  <a:gd name="T24" fmla="*/ 2486 w 2880"/>
                  <a:gd name="T25" fmla="*/ 95 h 217"/>
                  <a:gd name="T26" fmla="*/ 2486 w 2880"/>
                  <a:gd name="T27" fmla="*/ 95 h 217"/>
                  <a:gd name="T28" fmla="*/ 2486 w 2880"/>
                  <a:gd name="T29" fmla="*/ 95 h 217"/>
                  <a:gd name="T30" fmla="*/ 2171 w 2880"/>
                  <a:gd name="T31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80" h="217">
                    <a:moveTo>
                      <a:pt x="2880" y="14"/>
                    </a:moveTo>
                    <a:cubicBezTo>
                      <a:pt x="2817" y="14"/>
                      <a:pt x="2817" y="14"/>
                      <a:pt x="2817" y="14"/>
                    </a:cubicBezTo>
                    <a:cubicBezTo>
                      <a:pt x="2616" y="14"/>
                      <a:pt x="2542" y="74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880" y="95"/>
                      <a:pt x="2880" y="95"/>
                      <a:pt x="2880" y="95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14"/>
                      <a:pt x="2880" y="14"/>
                      <a:pt x="2880" y="14"/>
                    </a:cubicBezTo>
                    <a:moveTo>
                      <a:pt x="217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19" y="39"/>
                      <a:pt x="2306" y="0"/>
                      <a:pt x="2171" y="0"/>
                    </a:cubicBezTo>
                  </a:path>
                </a:pathLst>
              </a:custGeom>
              <a:solidFill>
                <a:srgbClr val="00252D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8" name="Freeform 9"/>
              <p:cNvSpPr>
                <a:spLocks noEditPoints="1"/>
              </p:cNvSpPr>
              <p:nvPr userDrawn="1"/>
            </p:nvSpPr>
            <p:spPr bwMode="auto">
              <a:xfrm>
                <a:off x="1495" y="6367518"/>
                <a:ext cx="9143026" cy="388938"/>
              </a:xfrm>
              <a:custGeom>
                <a:avLst/>
                <a:gdLst>
                  <a:gd name="T0" fmla="*/ 2486 w 2880"/>
                  <a:gd name="T1" fmla="*/ 0 h 122"/>
                  <a:gd name="T2" fmla="*/ 0 w 2880"/>
                  <a:gd name="T3" fmla="*/ 0 h 122"/>
                  <a:gd name="T4" fmla="*/ 0 w 2880"/>
                  <a:gd name="T5" fmla="*/ 13 h 122"/>
                  <a:gd name="T6" fmla="*/ 2289 w 2880"/>
                  <a:gd name="T7" fmla="*/ 13 h 122"/>
                  <a:gd name="T8" fmla="*/ 2486 w 2880"/>
                  <a:gd name="T9" fmla="*/ 0 h 122"/>
                  <a:gd name="T10" fmla="*/ 2880 w 2880"/>
                  <a:gd name="T11" fmla="*/ 0 h 122"/>
                  <a:gd name="T12" fmla="*/ 2486 w 2880"/>
                  <a:gd name="T13" fmla="*/ 0 h 122"/>
                  <a:gd name="T14" fmla="*/ 2813 w 2880"/>
                  <a:gd name="T15" fmla="*/ 122 h 122"/>
                  <a:gd name="T16" fmla="*/ 2880 w 2880"/>
                  <a:gd name="T17" fmla="*/ 122 h 122"/>
                  <a:gd name="T18" fmla="*/ 2880 w 2880"/>
                  <a:gd name="T19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80" h="122">
                    <a:moveTo>
                      <a:pt x="248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289" y="13"/>
                      <a:pt x="2289" y="13"/>
                      <a:pt x="2289" y="13"/>
                    </a:cubicBezTo>
                    <a:cubicBezTo>
                      <a:pt x="2418" y="13"/>
                      <a:pt x="2459" y="10"/>
                      <a:pt x="2486" y="0"/>
                    </a:cubicBezTo>
                    <a:moveTo>
                      <a:pt x="2880" y="0"/>
                    </a:moveTo>
                    <a:cubicBezTo>
                      <a:pt x="2486" y="0"/>
                      <a:pt x="2486" y="0"/>
                      <a:pt x="2486" y="0"/>
                    </a:cubicBezTo>
                    <a:cubicBezTo>
                      <a:pt x="2554" y="56"/>
                      <a:pt x="2645" y="122"/>
                      <a:pt x="2813" y="122"/>
                    </a:cubicBezTo>
                    <a:cubicBezTo>
                      <a:pt x="2854" y="122"/>
                      <a:pt x="2880" y="122"/>
                      <a:pt x="2880" y="122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solidFill>
                <a:srgbClr val="00252D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9" name="Freeform 10"/>
              <p:cNvSpPr>
                <a:spLocks/>
              </p:cNvSpPr>
              <p:nvPr userDrawn="1"/>
            </p:nvSpPr>
            <p:spPr bwMode="auto">
              <a:xfrm>
                <a:off x="1495" y="6110343"/>
                <a:ext cx="7891992" cy="298450"/>
              </a:xfrm>
              <a:custGeom>
                <a:avLst/>
                <a:gdLst>
                  <a:gd name="T0" fmla="*/ 2486 w 2486"/>
                  <a:gd name="T1" fmla="*/ 81 h 94"/>
                  <a:gd name="T2" fmla="*/ 2171 w 2486"/>
                  <a:gd name="T3" fmla="*/ 0 h 94"/>
                  <a:gd name="T4" fmla="*/ 0 w 2486"/>
                  <a:gd name="T5" fmla="*/ 0 h 94"/>
                  <a:gd name="T6" fmla="*/ 0 w 2486"/>
                  <a:gd name="T7" fmla="*/ 94 h 94"/>
                  <a:gd name="T8" fmla="*/ 2289 w 2486"/>
                  <a:gd name="T9" fmla="*/ 94 h 94"/>
                  <a:gd name="T10" fmla="*/ 2486 w 2486"/>
                  <a:gd name="T11" fmla="*/ 8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86" h="94">
                    <a:moveTo>
                      <a:pt x="2486" y="81"/>
                    </a:moveTo>
                    <a:cubicBezTo>
                      <a:pt x="2410" y="38"/>
                      <a:pt x="2306" y="0"/>
                      <a:pt x="217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2289" y="94"/>
                      <a:pt x="2289" y="94"/>
                      <a:pt x="2289" y="94"/>
                    </a:cubicBezTo>
                    <a:cubicBezTo>
                      <a:pt x="2418" y="94"/>
                      <a:pt x="2459" y="91"/>
                      <a:pt x="2486" y="81"/>
                    </a:cubicBezTo>
                  </a:path>
                </a:pathLst>
              </a:custGeom>
              <a:solidFill>
                <a:srgbClr val="2DCCD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0" name="Freeform 11"/>
              <p:cNvSpPr>
                <a:spLocks/>
              </p:cNvSpPr>
              <p:nvPr userDrawn="1"/>
            </p:nvSpPr>
            <p:spPr bwMode="auto">
              <a:xfrm>
                <a:off x="7893487" y="6110343"/>
                <a:ext cx="1251034" cy="601663"/>
              </a:xfrm>
              <a:custGeom>
                <a:avLst/>
                <a:gdLst>
                  <a:gd name="T0" fmla="*/ 331 w 394"/>
                  <a:gd name="T1" fmla="*/ 0 h 189"/>
                  <a:gd name="T2" fmla="*/ 0 w 394"/>
                  <a:gd name="T3" fmla="*/ 81 h 189"/>
                  <a:gd name="T4" fmla="*/ 327 w 394"/>
                  <a:gd name="T5" fmla="*/ 189 h 189"/>
                  <a:gd name="T6" fmla="*/ 394 w 394"/>
                  <a:gd name="T7" fmla="*/ 189 h 189"/>
                  <a:gd name="T8" fmla="*/ 394 w 394"/>
                  <a:gd name="T9" fmla="*/ 0 h 189"/>
                  <a:gd name="T10" fmla="*/ 331 w 394"/>
                  <a:gd name="T11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4" h="189">
                    <a:moveTo>
                      <a:pt x="331" y="0"/>
                    </a:moveTo>
                    <a:cubicBezTo>
                      <a:pt x="130" y="0"/>
                      <a:pt x="56" y="60"/>
                      <a:pt x="0" y="81"/>
                    </a:cubicBezTo>
                    <a:cubicBezTo>
                      <a:pt x="89" y="131"/>
                      <a:pt x="159" y="189"/>
                      <a:pt x="327" y="189"/>
                    </a:cubicBezTo>
                    <a:cubicBezTo>
                      <a:pt x="368" y="189"/>
                      <a:pt x="394" y="189"/>
                      <a:pt x="394" y="189"/>
                    </a:cubicBezTo>
                    <a:cubicBezTo>
                      <a:pt x="394" y="0"/>
                      <a:pt x="394" y="0"/>
                      <a:pt x="394" y="0"/>
                    </a:cubicBezTo>
                    <a:lnTo>
                      <a:pt x="3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</p:grpSp>
        <p:pic>
          <p:nvPicPr>
            <p:cNvPr id="6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459788" y="6191250"/>
              <a:ext cx="454025" cy="45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60000" y="1276350"/>
            <a:ext cx="7477125" cy="4559301"/>
          </a:xfrm>
        </p:spPr>
        <p:txBody>
          <a:bodyPr/>
          <a:lstStyle>
            <a:lvl1pPr>
              <a:spcAft>
                <a:spcPts val="0"/>
              </a:spcAft>
              <a:buFontTx/>
              <a:buNone/>
              <a:defRPr sz="4400" b="1">
                <a:solidFill>
                  <a:srgbClr val="2DCCD3"/>
                </a:solidFill>
              </a:defRPr>
            </a:lvl1pPr>
            <a:lvl2pPr marL="0" indent="0">
              <a:lnSpc>
                <a:spcPct val="75000"/>
              </a:lnSpc>
              <a:spcAft>
                <a:spcPts val="850"/>
              </a:spcAft>
              <a:buNone/>
              <a:defRPr sz="4400" b="1">
                <a:solidFill>
                  <a:schemeClr val="bg1"/>
                </a:solidFill>
              </a:defRPr>
            </a:lvl2pPr>
            <a:lvl3pPr marL="0" indent="0">
              <a:buNone/>
              <a:defRPr sz="2200" b="1">
                <a:solidFill>
                  <a:srgbClr val="FFFFFF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 smtClean="0"/>
              <a:t>Health Informatics| Michael Lawley</a:t>
            </a:r>
            <a:endParaRPr lang="en-AU" dirty="0"/>
          </a:p>
        </p:txBody>
      </p:sp>
      <p:sp>
        <p:nvSpPr>
          <p:cNvPr id="12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7553914-9B8A-4189-92E1-413A0B06CC8E}" type="slidenum">
              <a:rPr lang="en-AU"/>
              <a:pPr>
                <a:defRPr/>
              </a:pPr>
              <a:t>‹#›</a:t>
            </a:fld>
            <a:r>
              <a:rPr lang="en-AU" dirty="0"/>
              <a:t>  |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ption 1">
    <p:bg>
      <p:bgPr>
        <a:solidFill>
          <a:srgbClr val="0031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3"/>
          <p:cNvGrpSpPr>
            <a:grpSpLocks/>
          </p:cNvGrpSpPr>
          <p:nvPr userDrawn="1"/>
        </p:nvGrpSpPr>
        <p:grpSpPr bwMode="auto">
          <a:xfrm>
            <a:off x="0" y="5500688"/>
            <a:ext cx="9167813" cy="996950"/>
            <a:chOff x="608" y="5500319"/>
            <a:chExt cx="9167813" cy="996950"/>
          </a:xfrm>
        </p:grpSpPr>
        <p:grpSp>
          <p:nvGrpSpPr>
            <p:cNvPr id="6" name="Group 22"/>
            <p:cNvGrpSpPr>
              <a:grpSpLocks/>
            </p:cNvGrpSpPr>
            <p:nvPr userDrawn="1"/>
          </p:nvGrpSpPr>
          <p:grpSpPr bwMode="auto">
            <a:xfrm>
              <a:off x="608" y="5500319"/>
              <a:ext cx="9167813" cy="996950"/>
              <a:chOff x="-7938" y="5668963"/>
              <a:chExt cx="9167813" cy="996950"/>
            </a:xfrm>
          </p:grpSpPr>
          <p:sp>
            <p:nvSpPr>
              <p:cNvPr id="21" name="Freeform 11"/>
              <p:cNvSpPr>
                <a:spLocks noEditPoints="1"/>
              </p:cNvSpPr>
              <p:nvPr userDrawn="1"/>
            </p:nvSpPr>
            <p:spPr bwMode="auto">
              <a:xfrm>
                <a:off x="-7938" y="5668963"/>
                <a:ext cx="9167813" cy="996950"/>
              </a:xfrm>
              <a:custGeom>
                <a:avLst/>
                <a:gdLst>
                  <a:gd name="T0" fmla="*/ 2880 w 2880"/>
                  <a:gd name="T1" fmla="*/ 20 h 313"/>
                  <a:gd name="T2" fmla="*/ 2789 w 2880"/>
                  <a:gd name="T3" fmla="*/ 20 h 313"/>
                  <a:gd name="T4" fmla="*/ 2313 w 2880"/>
                  <a:gd name="T5" fmla="*/ 137 h 313"/>
                  <a:gd name="T6" fmla="*/ 2784 w 2880"/>
                  <a:gd name="T7" fmla="*/ 313 h 313"/>
                  <a:gd name="T8" fmla="*/ 2880 w 2880"/>
                  <a:gd name="T9" fmla="*/ 313 h 313"/>
                  <a:gd name="T10" fmla="*/ 2880 w 2880"/>
                  <a:gd name="T11" fmla="*/ 20 h 313"/>
                  <a:gd name="T12" fmla="*/ 1860 w 2880"/>
                  <a:gd name="T13" fmla="*/ 0 h 313"/>
                  <a:gd name="T14" fmla="*/ 0 w 2880"/>
                  <a:gd name="T15" fmla="*/ 0 h 313"/>
                  <a:gd name="T16" fmla="*/ 0 w 2880"/>
                  <a:gd name="T17" fmla="*/ 157 h 313"/>
                  <a:gd name="T18" fmla="*/ 2030 w 2880"/>
                  <a:gd name="T19" fmla="*/ 157 h 313"/>
                  <a:gd name="T20" fmla="*/ 2313 w 2880"/>
                  <a:gd name="T21" fmla="*/ 137 h 313"/>
                  <a:gd name="T22" fmla="*/ 2313 w 2880"/>
                  <a:gd name="T23" fmla="*/ 137 h 313"/>
                  <a:gd name="T24" fmla="*/ 2313 w 2880"/>
                  <a:gd name="T25" fmla="*/ 137 h 313"/>
                  <a:gd name="T26" fmla="*/ 1860 w 2880"/>
                  <a:gd name="T27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0" h="313">
                    <a:moveTo>
                      <a:pt x="2880" y="20"/>
                    </a:moveTo>
                    <a:cubicBezTo>
                      <a:pt x="2789" y="20"/>
                      <a:pt x="2789" y="20"/>
                      <a:pt x="2789" y="20"/>
                    </a:cubicBezTo>
                    <a:cubicBezTo>
                      <a:pt x="2500" y="20"/>
                      <a:pt x="2393" y="107"/>
                      <a:pt x="2313" y="137"/>
                    </a:cubicBezTo>
                    <a:cubicBezTo>
                      <a:pt x="2411" y="217"/>
                      <a:pt x="2542" y="313"/>
                      <a:pt x="2784" y="313"/>
                    </a:cubicBezTo>
                    <a:cubicBezTo>
                      <a:pt x="2842" y="313"/>
                      <a:pt x="2880" y="313"/>
                      <a:pt x="2880" y="313"/>
                    </a:cubicBezTo>
                    <a:cubicBezTo>
                      <a:pt x="2880" y="20"/>
                      <a:pt x="2880" y="20"/>
                      <a:pt x="2880" y="20"/>
                    </a:cubicBezTo>
                    <a:moveTo>
                      <a:pt x="18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030" y="157"/>
                      <a:pt x="2030" y="157"/>
                      <a:pt x="2030" y="157"/>
                    </a:cubicBezTo>
                    <a:cubicBezTo>
                      <a:pt x="2214" y="157"/>
                      <a:pt x="2274" y="152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216" y="57"/>
                      <a:pt x="2053" y="0"/>
                      <a:pt x="1860" y="0"/>
                    </a:cubicBezTo>
                  </a:path>
                </a:pathLst>
              </a:custGeom>
              <a:solidFill>
                <a:srgbClr val="00252D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22" name="Freeform 24"/>
              <p:cNvSpPr>
                <a:spLocks/>
              </p:cNvSpPr>
              <p:nvPr userDrawn="1"/>
            </p:nvSpPr>
            <p:spPr bwMode="auto">
              <a:xfrm>
                <a:off x="-7938" y="5732463"/>
                <a:ext cx="7362825" cy="433387"/>
              </a:xfrm>
              <a:custGeom>
                <a:avLst/>
                <a:gdLst>
                  <a:gd name="T0" fmla="*/ 2313 w 2313"/>
                  <a:gd name="T1" fmla="*/ 117 h 136"/>
                  <a:gd name="T2" fmla="*/ 1860 w 2313"/>
                  <a:gd name="T3" fmla="*/ 0 h 136"/>
                  <a:gd name="T4" fmla="*/ 0 w 2313"/>
                  <a:gd name="T5" fmla="*/ 0 h 136"/>
                  <a:gd name="T6" fmla="*/ 0 w 2313"/>
                  <a:gd name="T7" fmla="*/ 136 h 136"/>
                  <a:gd name="T8" fmla="*/ 2030 w 2313"/>
                  <a:gd name="T9" fmla="*/ 136 h 136"/>
                  <a:gd name="T10" fmla="*/ 2313 w 2313"/>
                  <a:gd name="T11" fmla="*/ 11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3" h="136">
                    <a:moveTo>
                      <a:pt x="2313" y="117"/>
                    </a:moveTo>
                    <a:cubicBezTo>
                      <a:pt x="2204" y="55"/>
                      <a:pt x="2053" y="0"/>
                      <a:pt x="18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030" y="136"/>
                      <a:pt x="2030" y="136"/>
                      <a:pt x="2030" y="136"/>
                    </a:cubicBezTo>
                    <a:cubicBezTo>
                      <a:pt x="2214" y="136"/>
                      <a:pt x="2274" y="132"/>
                      <a:pt x="2313" y="117"/>
                    </a:cubicBezTo>
                  </a:path>
                </a:pathLst>
              </a:custGeom>
              <a:solidFill>
                <a:srgbClr val="2DCCD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24" name="Freeform 25"/>
              <p:cNvSpPr>
                <a:spLocks/>
              </p:cNvSpPr>
              <p:nvPr userDrawn="1"/>
            </p:nvSpPr>
            <p:spPr bwMode="auto">
              <a:xfrm>
                <a:off x="7354887" y="5732463"/>
                <a:ext cx="1804988" cy="869950"/>
              </a:xfrm>
              <a:custGeom>
                <a:avLst/>
                <a:gdLst>
                  <a:gd name="T0" fmla="*/ 476 w 567"/>
                  <a:gd name="T1" fmla="*/ 0 h 273"/>
                  <a:gd name="T2" fmla="*/ 0 w 567"/>
                  <a:gd name="T3" fmla="*/ 117 h 273"/>
                  <a:gd name="T4" fmla="*/ 471 w 567"/>
                  <a:gd name="T5" fmla="*/ 273 h 273"/>
                  <a:gd name="T6" fmla="*/ 567 w 567"/>
                  <a:gd name="T7" fmla="*/ 273 h 273"/>
                  <a:gd name="T8" fmla="*/ 567 w 567"/>
                  <a:gd name="T9" fmla="*/ 0 h 273"/>
                  <a:gd name="T10" fmla="*/ 476 w 567"/>
                  <a:gd name="T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273">
                    <a:moveTo>
                      <a:pt x="476" y="0"/>
                    </a:moveTo>
                    <a:cubicBezTo>
                      <a:pt x="187" y="0"/>
                      <a:pt x="80" y="87"/>
                      <a:pt x="0" y="117"/>
                    </a:cubicBezTo>
                    <a:cubicBezTo>
                      <a:pt x="128" y="190"/>
                      <a:pt x="229" y="273"/>
                      <a:pt x="471" y="273"/>
                    </a:cubicBezTo>
                    <a:cubicBezTo>
                      <a:pt x="529" y="273"/>
                      <a:pt x="567" y="273"/>
                      <a:pt x="567" y="273"/>
                    </a:cubicBezTo>
                    <a:cubicBezTo>
                      <a:pt x="567" y="0"/>
                      <a:pt x="567" y="0"/>
                      <a:pt x="567" y="0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</p:grpSp>
        <p:pic>
          <p:nvPicPr>
            <p:cNvPr id="7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9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0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1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2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3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4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5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6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7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8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9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20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</p:grpSp>
      </p:grpSp>
      <p:grpSp>
        <p:nvGrpSpPr>
          <p:cNvPr id="25" name="Group 52"/>
          <p:cNvGrpSpPr>
            <a:grpSpLocks/>
          </p:cNvGrpSpPr>
          <p:nvPr userDrawn="1"/>
        </p:nvGrpSpPr>
        <p:grpSpPr bwMode="auto">
          <a:xfrm>
            <a:off x="1588" y="688975"/>
            <a:ext cx="9151937" cy="1920875"/>
            <a:chOff x="-960438" y="2265363"/>
            <a:chExt cx="11061701" cy="2322513"/>
          </a:xfrm>
        </p:grpSpPr>
        <p:sp>
          <p:nvSpPr>
            <p:cNvPr id="26" name="Freeform 16"/>
            <p:cNvSpPr>
              <a:spLocks/>
            </p:cNvSpPr>
            <p:nvPr userDrawn="1"/>
          </p:nvSpPr>
          <p:spPr bwMode="auto">
            <a:xfrm>
              <a:off x="-960438" y="2265363"/>
              <a:ext cx="11057863" cy="1414622"/>
            </a:xfrm>
            <a:custGeom>
              <a:avLst/>
              <a:gdLst>
                <a:gd name="T0" fmla="*/ 0 w 2949"/>
                <a:gd name="T1" fmla="*/ 31 h 377"/>
                <a:gd name="T2" fmla="*/ 1258 w 2949"/>
                <a:gd name="T3" fmla="*/ 31 h 377"/>
                <a:gd name="T4" fmla="*/ 1762 w 2949"/>
                <a:gd name="T5" fmla="*/ 31 h 377"/>
                <a:gd name="T6" fmla="*/ 2153 w 2949"/>
                <a:gd name="T7" fmla="*/ 53 h 377"/>
                <a:gd name="T8" fmla="*/ 2609 w 2949"/>
                <a:gd name="T9" fmla="*/ 243 h 377"/>
                <a:gd name="T10" fmla="*/ 2945 w 2949"/>
                <a:gd name="T11" fmla="*/ 376 h 377"/>
                <a:gd name="T12" fmla="*/ 2949 w 2949"/>
                <a:gd name="T13" fmla="*/ 377 h 377"/>
                <a:gd name="T14" fmla="*/ 2949 w 2949"/>
                <a:gd name="T15" fmla="*/ 347 h 377"/>
                <a:gd name="T16" fmla="*/ 2945 w 2949"/>
                <a:gd name="T17" fmla="*/ 346 h 377"/>
                <a:gd name="T18" fmla="*/ 2630 w 2949"/>
                <a:gd name="T19" fmla="*/ 221 h 377"/>
                <a:gd name="T20" fmla="*/ 2192 w 2949"/>
                <a:gd name="T21" fmla="*/ 31 h 377"/>
                <a:gd name="T22" fmla="*/ 1774 w 2949"/>
                <a:gd name="T23" fmla="*/ 1 h 377"/>
                <a:gd name="T24" fmla="*/ 1284 w 2949"/>
                <a:gd name="T25" fmla="*/ 1 h 377"/>
                <a:gd name="T26" fmla="*/ 0 w 2949"/>
                <a:gd name="T27" fmla="*/ 1 h 377"/>
                <a:gd name="T28" fmla="*/ 0 w 2949"/>
                <a:gd name="T29" fmla="*/ 31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49" h="377">
                  <a:moveTo>
                    <a:pt x="0" y="31"/>
                  </a:moveTo>
                  <a:cubicBezTo>
                    <a:pt x="1258" y="31"/>
                    <a:pt x="1258" y="31"/>
                    <a:pt x="1258" y="31"/>
                  </a:cubicBezTo>
                  <a:cubicBezTo>
                    <a:pt x="1762" y="31"/>
                    <a:pt x="1762" y="31"/>
                    <a:pt x="1762" y="31"/>
                  </a:cubicBezTo>
                  <a:cubicBezTo>
                    <a:pt x="1893" y="31"/>
                    <a:pt x="2023" y="29"/>
                    <a:pt x="2153" y="53"/>
                  </a:cubicBezTo>
                  <a:cubicBezTo>
                    <a:pt x="2320" y="84"/>
                    <a:pt x="2465" y="157"/>
                    <a:pt x="2609" y="243"/>
                  </a:cubicBezTo>
                  <a:cubicBezTo>
                    <a:pt x="2716" y="306"/>
                    <a:pt x="2826" y="352"/>
                    <a:pt x="2945" y="376"/>
                  </a:cubicBezTo>
                  <a:cubicBezTo>
                    <a:pt x="2946" y="376"/>
                    <a:pt x="2949" y="377"/>
                    <a:pt x="2949" y="377"/>
                  </a:cubicBezTo>
                  <a:cubicBezTo>
                    <a:pt x="2949" y="347"/>
                    <a:pt x="2949" y="347"/>
                    <a:pt x="2949" y="347"/>
                  </a:cubicBezTo>
                  <a:cubicBezTo>
                    <a:pt x="2949" y="347"/>
                    <a:pt x="2947" y="346"/>
                    <a:pt x="2945" y="346"/>
                  </a:cubicBezTo>
                  <a:cubicBezTo>
                    <a:pt x="2834" y="324"/>
                    <a:pt x="2731" y="280"/>
                    <a:pt x="2630" y="221"/>
                  </a:cubicBezTo>
                  <a:cubicBezTo>
                    <a:pt x="2489" y="139"/>
                    <a:pt x="2352" y="68"/>
                    <a:pt x="2192" y="31"/>
                  </a:cubicBezTo>
                  <a:cubicBezTo>
                    <a:pt x="2054" y="0"/>
                    <a:pt x="1914" y="1"/>
                    <a:pt x="1774" y="1"/>
                  </a:cubicBezTo>
                  <a:cubicBezTo>
                    <a:pt x="1284" y="1"/>
                    <a:pt x="1284" y="1"/>
                    <a:pt x="1284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31"/>
                  </a:lnTo>
                  <a:close/>
                </a:path>
              </a:pathLst>
            </a:custGeom>
            <a:solidFill>
              <a:srgbClr val="007377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28" name="Freeform 17"/>
            <p:cNvSpPr>
              <a:spLocks/>
            </p:cNvSpPr>
            <p:nvPr userDrawn="1"/>
          </p:nvSpPr>
          <p:spPr bwMode="auto">
            <a:xfrm>
              <a:off x="-960438" y="2311429"/>
              <a:ext cx="11061701" cy="756256"/>
            </a:xfrm>
            <a:custGeom>
              <a:avLst/>
              <a:gdLst>
                <a:gd name="T0" fmla="*/ 0 w 2950"/>
                <a:gd name="T1" fmla="*/ 201 h 202"/>
                <a:gd name="T2" fmla="*/ 1223 w 2950"/>
                <a:gd name="T3" fmla="*/ 201 h 202"/>
                <a:gd name="T4" fmla="*/ 2124 w 2950"/>
                <a:gd name="T5" fmla="*/ 201 h 202"/>
                <a:gd name="T6" fmla="*/ 2372 w 2950"/>
                <a:gd name="T7" fmla="*/ 198 h 202"/>
                <a:gd name="T8" fmla="*/ 2505 w 2950"/>
                <a:gd name="T9" fmla="*/ 182 h 202"/>
                <a:gd name="T10" fmla="*/ 2604 w 2950"/>
                <a:gd name="T11" fmla="*/ 140 h 202"/>
                <a:gd name="T12" fmla="*/ 2943 w 2950"/>
                <a:gd name="T13" fmla="*/ 34 h 202"/>
                <a:gd name="T14" fmla="*/ 2950 w 2950"/>
                <a:gd name="T15" fmla="*/ 33 h 202"/>
                <a:gd name="T16" fmla="*/ 2950 w 2950"/>
                <a:gd name="T17" fmla="*/ 0 h 202"/>
                <a:gd name="T18" fmla="*/ 2751 w 2950"/>
                <a:gd name="T19" fmla="*/ 41 h 202"/>
                <a:gd name="T20" fmla="*/ 2601 w 2950"/>
                <a:gd name="T21" fmla="*/ 102 h 202"/>
                <a:gd name="T22" fmla="*/ 2497 w 2950"/>
                <a:gd name="T23" fmla="*/ 149 h 202"/>
                <a:gd name="T24" fmla="*/ 2364 w 2950"/>
                <a:gd name="T25" fmla="*/ 166 h 202"/>
                <a:gd name="T26" fmla="*/ 2135 w 2950"/>
                <a:gd name="T27" fmla="*/ 170 h 202"/>
                <a:gd name="T28" fmla="*/ 2071 w 2950"/>
                <a:gd name="T29" fmla="*/ 170 h 202"/>
                <a:gd name="T30" fmla="*/ 1676 w 2950"/>
                <a:gd name="T31" fmla="*/ 170 h 202"/>
                <a:gd name="T32" fmla="*/ 323 w 2950"/>
                <a:gd name="T33" fmla="*/ 170 h 202"/>
                <a:gd name="T34" fmla="*/ 0 w 2950"/>
                <a:gd name="T35" fmla="*/ 170 h 202"/>
                <a:gd name="T36" fmla="*/ 0 w 2950"/>
                <a:gd name="T37" fmla="*/ 20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50" h="202">
                  <a:moveTo>
                    <a:pt x="0" y="201"/>
                  </a:moveTo>
                  <a:cubicBezTo>
                    <a:pt x="1223" y="201"/>
                    <a:pt x="1223" y="201"/>
                    <a:pt x="1223" y="201"/>
                  </a:cubicBezTo>
                  <a:cubicBezTo>
                    <a:pt x="2124" y="201"/>
                    <a:pt x="2124" y="201"/>
                    <a:pt x="2124" y="201"/>
                  </a:cubicBezTo>
                  <a:cubicBezTo>
                    <a:pt x="2206" y="201"/>
                    <a:pt x="2289" y="202"/>
                    <a:pt x="2372" y="198"/>
                  </a:cubicBezTo>
                  <a:cubicBezTo>
                    <a:pt x="2416" y="196"/>
                    <a:pt x="2462" y="193"/>
                    <a:pt x="2505" y="182"/>
                  </a:cubicBezTo>
                  <a:cubicBezTo>
                    <a:pt x="2540" y="173"/>
                    <a:pt x="2572" y="155"/>
                    <a:pt x="2604" y="140"/>
                  </a:cubicBezTo>
                  <a:cubicBezTo>
                    <a:pt x="2713" y="87"/>
                    <a:pt x="2824" y="51"/>
                    <a:pt x="2943" y="34"/>
                  </a:cubicBezTo>
                  <a:cubicBezTo>
                    <a:pt x="2945" y="34"/>
                    <a:pt x="2950" y="33"/>
                    <a:pt x="2950" y="33"/>
                  </a:cubicBezTo>
                  <a:cubicBezTo>
                    <a:pt x="2950" y="0"/>
                    <a:pt x="2950" y="0"/>
                    <a:pt x="2950" y="0"/>
                  </a:cubicBezTo>
                  <a:cubicBezTo>
                    <a:pt x="2950" y="0"/>
                    <a:pt x="2816" y="21"/>
                    <a:pt x="2751" y="41"/>
                  </a:cubicBezTo>
                  <a:cubicBezTo>
                    <a:pt x="2699" y="57"/>
                    <a:pt x="2650" y="78"/>
                    <a:pt x="2601" y="102"/>
                  </a:cubicBezTo>
                  <a:cubicBezTo>
                    <a:pt x="2567" y="118"/>
                    <a:pt x="2533" y="137"/>
                    <a:pt x="2497" y="149"/>
                  </a:cubicBezTo>
                  <a:cubicBezTo>
                    <a:pt x="2455" y="162"/>
                    <a:pt x="2408" y="164"/>
                    <a:pt x="2364" y="166"/>
                  </a:cubicBezTo>
                  <a:cubicBezTo>
                    <a:pt x="2288" y="170"/>
                    <a:pt x="2211" y="170"/>
                    <a:pt x="2135" y="170"/>
                  </a:cubicBezTo>
                  <a:cubicBezTo>
                    <a:pt x="2071" y="170"/>
                    <a:pt x="2071" y="170"/>
                    <a:pt x="2071" y="170"/>
                  </a:cubicBezTo>
                  <a:cubicBezTo>
                    <a:pt x="1676" y="170"/>
                    <a:pt x="1676" y="170"/>
                    <a:pt x="1676" y="170"/>
                  </a:cubicBezTo>
                  <a:cubicBezTo>
                    <a:pt x="323" y="170"/>
                    <a:pt x="323" y="170"/>
                    <a:pt x="323" y="170"/>
                  </a:cubicBezTo>
                  <a:cubicBezTo>
                    <a:pt x="0" y="170"/>
                    <a:pt x="0" y="170"/>
                    <a:pt x="0" y="170"/>
                  </a:cubicBezTo>
                  <a:lnTo>
                    <a:pt x="0" y="201"/>
                  </a:lnTo>
                  <a:close/>
                </a:path>
              </a:pathLst>
            </a:custGeom>
            <a:solidFill>
              <a:srgbClr val="71CC9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29" name="Freeform 18"/>
            <p:cNvSpPr>
              <a:spLocks/>
            </p:cNvSpPr>
            <p:nvPr userDrawn="1"/>
          </p:nvSpPr>
          <p:spPr bwMode="auto">
            <a:xfrm>
              <a:off x="-960438" y="2768254"/>
              <a:ext cx="11061701" cy="1318651"/>
            </a:xfrm>
            <a:custGeom>
              <a:avLst/>
              <a:gdLst>
                <a:gd name="T0" fmla="*/ 0 w 2950"/>
                <a:gd name="T1" fmla="*/ 0 h 352"/>
                <a:gd name="T2" fmla="*/ 1274 w 2950"/>
                <a:gd name="T3" fmla="*/ 0 h 352"/>
                <a:gd name="T4" fmla="*/ 1764 w 2950"/>
                <a:gd name="T5" fmla="*/ 0 h 352"/>
                <a:gd name="T6" fmla="*/ 2160 w 2950"/>
                <a:gd name="T7" fmla="*/ 24 h 352"/>
                <a:gd name="T8" fmla="*/ 2599 w 2950"/>
                <a:gd name="T9" fmla="*/ 198 h 352"/>
                <a:gd name="T10" fmla="*/ 2787 w 2950"/>
                <a:gd name="T11" fmla="*/ 299 h 352"/>
                <a:gd name="T12" fmla="*/ 2945 w 2950"/>
                <a:gd name="T13" fmla="*/ 347 h 352"/>
                <a:gd name="T14" fmla="*/ 2949 w 2950"/>
                <a:gd name="T15" fmla="*/ 347 h 352"/>
                <a:gd name="T16" fmla="*/ 2950 w 2950"/>
                <a:gd name="T17" fmla="*/ 352 h 352"/>
                <a:gd name="T18" fmla="*/ 2946 w 2950"/>
                <a:gd name="T19" fmla="*/ 351 h 352"/>
                <a:gd name="T20" fmla="*/ 2640 w 2950"/>
                <a:gd name="T21" fmla="*/ 239 h 352"/>
                <a:gd name="T22" fmla="*/ 2459 w 2950"/>
                <a:gd name="T23" fmla="*/ 135 h 352"/>
                <a:gd name="T24" fmla="*/ 2199 w 2950"/>
                <a:gd name="T25" fmla="*/ 38 h 352"/>
                <a:gd name="T26" fmla="*/ 1772 w 2950"/>
                <a:gd name="T27" fmla="*/ 6 h 352"/>
                <a:gd name="T28" fmla="*/ 1268 w 2950"/>
                <a:gd name="T29" fmla="*/ 6 h 352"/>
                <a:gd name="T30" fmla="*/ 0 w 2950"/>
                <a:gd name="T31" fmla="*/ 6 h 352"/>
                <a:gd name="T32" fmla="*/ 0 w 2950"/>
                <a:gd name="T33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50" h="352">
                  <a:moveTo>
                    <a:pt x="0" y="0"/>
                  </a:moveTo>
                  <a:cubicBezTo>
                    <a:pt x="1274" y="0"/>
                    <a:pt x="1274" y="0"/>
                    <a:pt x="1274" y="0"/>
                  </a:cubicBezTo>
                  <a:cubicBezTo>
                    <a:pt x="1764" y="0"/>
                    <a:pt x="1764" y="0"/>
                    <a:pt x="1764" y="0"/>
                  </a:cubicBezTo>
                  <a:cubicBezTo>
                    <a:pt x="1897" y="0"/>
                    <a:pt x="2028" y="0"/>
                    <a:pt x="2160" y="24"/>
                  </a:cubicBezTo>
                  <a:cubicBezTo>
                    <a:pt x="2318" y="54"/>
                    <a:pt x="2461" y="116"/>
                    <a:pt x="2599" y="198"/>
                  </a:cubicBezTo>
                  <a:cubicBezTo>
                    <a:pt x="2660" y="235"/>
                    <a:pt x="2721" y="271"/>
                    <a:pt x="2787" y="299"/>
                  </a:cubicBezTo>
                  <a:cubicBezTo>
                    <a:pt x="2838" y="320"/>
                    <a:pt x="2891" y="336"/>
                    <a:pt x="2945" y="347"/>
                  </a:cubicBezTo>
                  <a:cubicBezTo>
                    <a:pt x="2947" y="347"/>
                    <a:pt x="2949" y="347"/>
                    <a:pt x="2949" y="347"/>
                  </a:cubicBezTo>
                  <a:cubicBezTo>
                    <a:pt x="2950" y="352"/>
                    <a:pt x="2950" y="352"/>
                    <a:pt x="2950" y="352"/>
                  </a:cubicBezTo>
                  <a:cubicBezTo>
                    <a:pt x="2950" y="352"/>
                    <a:pt x="2947" y="351"/>
                    <a:pt x="2946" y="351"/>
                  </a:cubicBezTo>
                  <a:cubicBezTo>
                    <a:pt x="2839" y="331"/>
                    <a:pt x="2737" y="294"/>
                    <a:pt x="2640" y="239"/>
                  </a:cubicBezTo>
                  <a:cubicBezTo>
                    <a:pt x="2580" y="205"/>
                    <a:pt x="2521" y="167"/>
                    <a:pt x="2459" y="135"/>
                  </a:cubicBezTo>
                  <a:cubicBezTo>
                    <a:pt x="2377" y="93"/>
                    <a:pt x="2290" y="59"/>
                    <a:pt x="2199" y="38"/>
                  </a:cubicBezTo>
                  <a:cubicBezTo>
                    <a:pt x="2058" y="4"/>
                    <a:pt x="1916" y="6"/>
                    <a:pt x="1772" y="6"/>
                  </a:cubicBezTo>
                  <a:cubicBezTo>
                    <a:pt x="1268" y="6"/>
                    <a:pt x="1268" y="6"/>
                    <a:pt x="1268" y="6"/>
                  </a:cubicBezTo>
                  <a:cubicBezTo>
                    <a:pt x="0" y="6"/>
                    <a:pt x="0" y="6"/>
                    <a:pt x="0" y="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B81C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30" name="Freeform 19"/>
            <p:cNvSpPr>
              <a:spLocks/>
            </p:cNvSpPr>
            <p:nvPr userDrawn="1"/>
          </p:nvSpPr>
          <p:spPr bwMode="auto">
            <a:xfrm>
              <a:off x="-960438" y="2787449"/>
              <a:ext cx="11061701" cy="708271"/>
            </a:xfrm>
            <a:custGeom>
              <a:avLst/>
              <a:gdLst>
                <a:gd name="T0" fmla="*/ 0 w 2950"/>
                <a:gd name="T1" fmla="*/ 189 h 189"/>
                <a:gd name="T2" fmla="*/ 1233 w 2950"/>
                <a:gd name="T3" fmla="*/ 189 h 189"/>
                <a:gd name="T4" fmla="*/ 2133 w 2950"/>
                <a:gd name="T5" fmla="*/ 189 h 189"/>
                <a:gd name="T6" fmla="*/ 2382 w 2950"/>
                <a:gd name="T7" fmla="*/ 185 h 189"/>
                <a:gd name="T8" fmla="*/ 2513 w 2950"/>
                <a:gd name="T9" fmla="*/ 169 h 189"/>
                <a:gd name="T10" fmla="*/ 2613 w 2950"/>
                <a:gd name="T11" fmla="*/ 126 h 189"/>
                <a:gd name="T12" fmla="*/ 2942 w 2950"/>
                <a:gd name="T13" fmla="*/ 23 h 189"/>
                <a:gd name="T14" fmla="*/ 2949 w 2950"/>
                <a:gd name="T15" fmla="*/ 21 h 189"/>
                <a:gd name="T16" fmla="*/ 2950 w 2950"/>
                <a:gd name="T17" fmla="*/ 0 h 189"/>
                <a:gd name="T18" fmla="*/ 2943 w 2950"/>
                <a:gd name="T19" fmla="*/ 1 h 189"/>
                <a:gd name="T20" fmla="*/ 2743 w 2950"/>
                <a:gd name="T21" fmla="*/ 42 h 189"/>
                <a:gd name="T22" fmla="*/ 2489 w 2950"/>
                <a:gd name="T23" fmla="*/ 149 h 189"/>
                <a:gd name="T24" fmla="*/ 2355 w 2950"/>
                <a:gd name="T25" fmla="*/ 167 h 189"/>
                <a:gd name="T26" fmla="*/ 2125 w 2950"/>
                <a:gd name="T27" fmla="*/ 171 h 189"/>
                <a:gd name="T28" fmla="*/ 2062 w 2950"/>
                <a:gd name="T29" fmla="*/ 171 h 189"/>
                <a:gd name="T30" fmla="*/ 1666 w 2950"/>
                <a:gd name="T31" fmla="*/ 171 h 189"/>
                <a:gd name="T32" fmla="*/ 313 w 2950"/>
                <a:gd name="T33" fmla="*/ 171 h 189"/>
                <a:gd name="T34" fmla="*/ 0 w 2950"/>
                <a:gd name="T35" fmla="*/ 171 h 189"/>
                <a:gd name="T36" fmla="*/ 0 w 2950"/>
                <a:gd name="T37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50" h="189">
                  <a:moveTo>
                    <a:pt x="0" y="189"/>
                  </a:moveTo>
                  <a:cubicBezTo>
                    <a:pt x="1233" y="189"/>
                    <a:pt x="1233" y="189"/>
                    <a:pt x="1233" y="189"/>
                  </a:cubicBezTo>
                  <a:cubicBezTo>
                    <a:pt x="2133" y="189"/>
                    <a:pt x="2133" y="189"/>
                    <a:pt x="2133" y="189"/>
                  </a:cubicBezTo>
                  <a:cubicBezTo>
                    <a:pt x="2216" y="189"/>
                    <a:pt x="2299" y="189"/>
                    <a:pt x="2382" y="185"/>
                  </a:cubicBezTo>
                  <a:cubicBezTo>
                    <a:pt x="2426" y="183"/>
                    <a:pt x="2470" y="181"/>
                    <a:pt x="2513" y="169"/>
                  </a:cubicBezTo>
                  <a:cubicBezTo>
                    <a:pt x="2548" y="160"/>
                    <a:pt x="2581" y="142"/>
                    <a:pt x="2613" y="126"/>
                  </a:cubicBezTo>
                  <a:cubicBezTo>
                    <a:pt x="2718" y="75"/>
                    <a:pt x="2827" y="40"/>
                    <a:pt x="2942" y="23"/>
                  </a:cubicBezTo>
                  <a:cubicBezTo>
                    <a:pt x="2944" y="22"/>
                    <a:pt x="2949" y="21"/>
                    <a:pt x="2949" y="21"/>
                  </a:cubicBezTo>
                  <a:cubicBezTo>
                    <a:pt x="2950" y="0"/>
                    <a:pt x="2950" y="0"/>
                    <a:pt x="2950" y="0"/>
                  </a:cubicBezTo>
                  <a:cubicBezTo>
                    <a:pt x="2950" y="0"/>
                    <a:pt x="2947" y="0"/>
                    <a:pt x="2943" y="1"/>
                  </a:cubicBezTo>
                  <a:cubicBezTo>
                    <a:pt x="2913" y="6"/>
                    <a:pt x="2802" y="24"/>
                    <a:pt x="2743" y="42"/>
                  </a:cubicBezTo>
                  <a:cubicBezTo>
                    <a:pt x="2655" y="70"/>
                    <a:pt x="2576" y="122"/>
                    <a:pt x="2489" y="149"/>
                  </a:cubicBezTo>
                  <a:cubicBezTo>
                    <a:pt x="2446" y="163"/>
                    <a:pt x="2399" y="165"/>
                    <a:pt x="2355" y="167"/>
                  </a:cubicBezTo>
                  <a:cubicBezTo>
                    <a:pt x="2278" y="171"/>
                    <a:pt x="2202" y="171"/>
                    <a:pt x="2125" y="171"/>
                  </a:cubicBezTo>
                  <a:cubicBezTo>
                    <a:pt x="2062" y="171"/>
                    <a:pt x="2062" y="171"/>
                    <a:pt x="2062" y="171"/>
                  </a:cubicBezTo>
                  <a:cubicBezTo>
                    <a:pt x="1666" y="171"/>
                    <a:pt x="1666" y="171"/>
                    <a:pt x="1666" y="171"/>
                  </a:cubicBezTo>
                  <a:cubicBezTo>
                    <a:pt x="313" y="171"/>
                    <a:pt x="313" y="171"/>
                    <a:pt x="313" y="171"/>
                  </a:cubicBezTo>
                  <a:cubicBezTo>
                    <a:pt x="0" y="171"/>
                    <a:pt x="0" y="171"/>
                    <a:pt x="0" y="171"/>
                  </a:cubicBezTo>
                  <a:lnTo>
                    <a:pt x="0" y="189"/>
                  </a:lnTo>
                  <a:close/>
                </a:path>
              </a:pathLst>
            </a:custGeom>
            <a:solidFill>
              <a:srgbClr val="2DCB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31" name="Freeform 20"/>
            <p:cNvSpPr>
              <a:spLocks/>
            </p:cNvSpPr>
            <p:nvPr userDrawn="1"/>
          </p:nvSpPr>
          <p:spPr bwMode="auto">
            <a:xfrm>
              <a:off x="-960438" y="3173255"/>
              <a:ext cx="11061701" cy="1414621"/>
            </a:xfrm>
            <a:custGeom>
              <a:avLst/>
              <a:gdLst>
                <a:gd name="T0" fmla="*/ 0 w 2950"/>
                <a:gd name="T1" fmla="*/ 30 h 377"/>
                <a:gd name="T2" fmla="*/ 1256 w 2950"/>
                <a:gd name="T3" fmla="*/ 30 h 377"/>
                <a:gd name="T4" fmla="*/ 1760 w 2950"/>
                <a:gd name="T5" fmla="*/ 30 h 377"/>
                <a:gd name="T6" fmla="*/ 2151 w 2950"/>
                <a:gd name="T7" fmla="*/ 53 h 377"/>
                <a:gd name="T8" fmla="*/ 2610 w 2950"/>
                <a:gd name="T9" fmla="*/ 245 h 377"/>
                <a:gd name="T10" fmla="*/ 2936 w 2950"/>
                <a:gd name="T11" fmla="*/ 374 h 377"/>
                <a:gd name="T12" fmla="*/ 2949 w 2950"/>
                <a:gd name="T13" fmla="*/ 377 h 377"/>
                <a:gd name="T14" fmla="*/ 2950 w 2950"/>
                <a:gd name="T15" fmla="*/ 347 h 377"/>
                <a:gd name="T16" fmla="*/ 2937 w 2950"/>
                <a:gd name="T17" fmla="*/ 345 h 377"/>
                <a:gd name="T18" fmla="*/ 2628 w 2950"/>
                <a:gd name="T19" fmla="*/ 219 h 377"/>
                <a:gd name="T20" fmla="*/ 2194 w 2950"/>
                <a:gd name="T21" fmla="*/ 32 h 377"/>
                <a:gd name="T22" fmla="*/ 1776 w 2950"/>
                <a:gd name="T23" fmla="*/ 2 h 377"/>
                <a:gd name="T24" fmla="*/ 1286 w 2950"/>
                <a:gd name="T25" fmla="*/ 2 h 377"/>
                <a:gd name="T26" fmla="*/ 0 w 2950"/>
                <a:gd name="T27" fmla="*/ 2 h 377"/>
                <a:gd name="T28" fmla="*/ 0 w 2950"/>
                <a:gd name="T29" fmla="*/ 3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50" h="377">
                  <a:moveTo>
                    <a:pt x="0" y="30"/>
                  </a:moveTo>
                  <a:cubicBezTo>
                    <a:pt x="1256" y="30"/>
                    <a:pt x="1256" y="30"/>
                    <a:pt x="1256" y="30"/>
                  </a:cubicBezTo>
                  <a:cubicBezTo>
                    <a:pt x="1760" y="30"/>
                    <a:pt x="1760" y="30"/>
                    <a:pt x="1760" y="30"/>
                  </a:cubicBezTo>
                  <a:cubicBezTo>
                    <a:pt x="1892" y="30"/>
                    <a:pt x="2021" y="29"/>
                    <a:pt x="2151" y="53"/>
                  </a:cubicBezTo>
                  <a:cubicBezTo>
                    <a:pt x="2320" y="84"/>
                    <a:pt x="2464" y="159"/>
                    <a:pt x="2610" y="245"/>
                  </a:cubicBezTo>
                  <a:cubicBezTo>
                    <a:pt x="2714" y="306"/>
                    <a:pt x="2821" y="351"/>
                    <a:pt x="2936" y="374"/>
                  </a:cubicBezTo>
                  <a:cubicBezTo>
                    <a:pt x="2940" y="375"/>
                    <a:pt x="2949" y="377"/>
                    <a:pt x="2949" y="377"/>
                  </a:cubicBezTo>
                  <a:cubicBezTo>
                    <a:pt x="2950" y="347"/>
                    <a:pt x="2950" y="347"/>
                    <a:pt x="2950" y="347"/>
                  </a:cubicBezTo>
                  <a:cubicBezTo>
                    <a:pt x="2950" y="347"/>
                    <a:pt x="2941" y="345"/>
                    <a:pt x="2937" y="345"/>
                  </a:cubicBezTo>
                  <a:cubicBezTo>
                    <a:pt x="2829" y="321"/>
                    <a:pt x="2728" y="277"/>
                    <a:pt x="2628" y="219"/>
                  </a:cubicBezTo>
                  <a:cubicBezTo>
                    <a:pt x="2489" y="137"/>
                    <a:pt x="2353" y="68"/>
                    <a:pt x="2194" y="32"/>
                  </a:cubicBezTo>
                  <a:cubicBezTo>
                    <a:pt x="2056" y="0"/>
                    <a:pt x="1916" y="2"/>
                    <a:pt x="1776" y="2"/>
                  </a:cubicBezTo>
                  <a:cubicBezTo>
                    <a:pt x="1286" y="2"/>
                    <a:pt x="1286" y="2"/>
                    <a:pt x="1286" y="2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007377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32" name="Freeform 21"/>
            <p:cNvSpPr>
              <a:spLocks/>
            </p:cNvSpPr>
            <p:nvPr userDrawn="1"/>
          </p:nvSpPr>
          <p:spPr bwMode="auto">
            <a:xfrm>
              <a:off x="-960438" y="3215483"/>
              <a:ext cx="11061701" cy="763934"/>
            </a:xfrm>
            <a:custGeom>
              <a:avLst/>
              <a:gdLst>
                <a:gd name="T0" fmla="*/ 0 w 2950"/>
                <a:gd name="T1" fmla="*/ 204 h 204"/>
                <a:gd name="T2" fmla="*/ 1223 w 2950"/>
                <a:gd name="T3" fmla="*/ 204 h 204"/>
                <a:gd name="T4" fmla="*/ 2124 w 2950"/>
                <a:gd name="T5" fmla="*/ 204 h 204"/>
                <a:gd name="T6" fmla="*/ 2372 w 2950"/>
                <a:gd name="T7" fmla="*/ 201 h 204"/>
                <a:gd name="T8" fmla="*/ 2506 w 2950"/>
                <a:gd name="T9" fmla="*/ 184 h 204"/>
                <a:gd name="T10" fmla="*/ 2605 w 2950"/>
                <a:gd name="T11" fmla="*/ 141 h 204"/>
                <a:gd name="T12" fmla="*/ 2942 w 2950"/>
                <a:gd name="T13" fmla="*/ 37 h 204"/>
                <a:gd name="T14" fmla="*/ 2949 w 2950"/>
                <a:gd name="T15" fmla="*/ 35 h 204"/>
                <a:gd name="T16" fmla="*/ 2950 w 2950"/>
                <a:gd name="T17" fmla="*/ 0 h 204"/>
                <a:gd name="T18" fmla="*/ 2942 w 2950"/>
                <a:gd name="T19" fmla="*/ 1 h 204"/>
                <a:gd name="T20" fmla="*/ 2751 w 2950"/>
                <a:gd name="T21" fmla="*/ 42 h 204"/>
                <a:gd name="T22" fmla="*/ 2496 w 2950"/>
                <a:gd name="T23" fmla="*/ 149 h 204"/>
                <a:gd name="T24" fmla="*/ 2364 w 2950"/>
                <a:gd name="T25" fmla="*/ 166 h 204"/>
                <a:gd name="T26" fmla="*/ 2134 w 2950"/>
                <a:gd name="T27" fmla="*/ 169 h 204"/>
                <a:gd name="T28" fmla="*/ 2071 w 2950"/>
                <a:gd name="T29" fmla="*/ 169 h 204"/>
                <a:gd name="T30" fmla="*/ 1675 w 2950"/>
                <a:gd name="T31" fmla="*/ 169 h 204"/>
                <a:gd name="T32" fmla="*/ 322 w 2950"/>
                <a:gd name="T33" fmla="*/ 169 h 204"/>
                <a:gd name="T34" fmla="*/ 0 w 2950"/>
                <a:gd name="T35" fmla="*/ 169 h 204"/>
                <a:gd name="T36" fmla="*/ 0 w 2950"/>
                <a:gd name="T37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50" h="204">
                  <a:moveTo>
                    <a:pt x="0" y="204"/>
                  </a:moveTo>
                  <a:cubicBezTo>
                    <a:pt x="1223" y="204"/>
                    <a:pt x="1223" y="204"/>
                    <a:pt x="1223" y="204"/>
                  </a:cubicBezTo>
                  <a:cubicBezTo>
                    <a:pt x="2124" y="204"/>
                    <a:pt x="2124" y="204"/>
                    <a:pt x="2124" y="204"/>
                  </a:cubicBezTo>
                  <a:cubicBezTo>
                    <a:pt x="2207" y="204"/>
                    <a:pt x="2289" y="204"/>
                    <a:pt x="2372" y="201"/>
                  </a:cubicBezTo>
                  <a:cubicBezTo>
                    <a:pt x="2417" y="199"/>
                    <a:pt x="2462" y="196"/>
                    <a:pt x="2506" y="184"/>
                  </a:cubicBezTo>
                  <a:cubicBezTo>
                    <a:pt x="2541" y="175"/>
                    <a:pt x="2573" y="156"/>
                    <a:pt x="2605" y="141"/>
                  </a:cubicBezTo>
                  <a:cubicBezTo>
                    <a:pt x="2713" y="88"/>
                    <a:pt x="2824" y="54"/>
                    <a:pt x="2942" y="37"/>
                  </a:cubicBezTo>
                  <a:cubicBezTo>
                    <a:pt x="2944" y="36"/>
                    <a:pt x="2949" y="35"/>
                    <a:pt x="2949" y="35"/>
                  </a:cubicBezTo>
                  <a:cubicBezTo>
                    <a:pt x="2950" y="0"/>
                    <a:pt x="2950" y="0"/>
                    <a:pt x="2950" y="0"/>
                  </a:cubicBezTo>
                  <a:cubicBezTo>
                    <a:pt x="2950" y="0"/>
                    <a:pt x="2945" y="0"/>
                    <a:pt x="2942" y="1"/>
                  </a:cubicBezTo>
                  <a:cubicBezTo>
                    <a:pt x="2877" y="9"/>
                    <a:pt x="2813" y="22"/>
                    <a:pt x="2751" y="42"/>
                  </a:cubicBezTo>
                  <a:cubicBezTo>
                    <a:pt x="2662" y="69"/>
                    <a:pt x="2584" y="121"/>
                    <a:pt x="2496" y="149"/>
                  </a:cubicBezTo>
                  <a:cubicBezTo>
                    <a:pt x="2454" y="162"/>
                    <a:pt x="2408" y="164"/>
                    <a:pt x="2364" y="166"/>
                  </a:cubicBezTo>
                  <a:cubicBezTo>
                    <a:pt x="2288" y="169"/>
                    <a:pt x="2211" y="169"/>
                    <a:pt x="2134" y="169"/>
                  </a:cubicBezTo>
                  <a:cubicBezTo>
                    <a:pt x="2071" y="169"/>
                    <a:pt x="2071" y="169"/>
                    <a:pt x="2071" y="169"/>
                  </a:cubicBezTo>
                  <a:cubicBezTo>
                    <a:pt x="1675" y="169"/>
                    <a:pt x="1675" y="169"/>
                    <a:pt x="1675" y="169"/>
                  </a:cubicBezTo>
                  <a:cubicBezTo>
                    <a:pt x="322" y="169"/>
                    <a:pt x="322" y="169"/>
                    <a:pt x="322" y="169"/>
                  </a:cubicBezTo>
                  <a:cubicBezTo>
                    <a:pt x="0" y="169"/>
                    <a:pt x="0" y="169"/>
                    <a:pt x="0" y="169"/>
                  </a:cubicBezTo>
                  <a:lnTo>
                    <a:pt x="0" y="204"/>
                  </a:lnTo>
                  <a:close/>
                </a:path>
              </a:pathLst>
            </a:custGeom>
            <a:solidFill>
              <a:srgbClr val="007377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774" y="3717032"/>
            <a:ext cx="6121438" cy="1539200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bg1"/>
                </a:solidFill>
              </a:defRPr>
            </a:lvl2pPr>
            <a:lvl3pPr marL="266400" indent="-266400" algn="l">
              <a:lnSpc>
                <a:spcPct val="90000"/>
              </a:lnSpc>
              <a:spcBef>
                <a:spcPts val="0"/>
              </a:spcBef>
              <a:buNone/>
              <a:tabLst>
                <a:tab pos="356400" algn="l"/>
              </a:tabLst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rgbClr val="00313C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dirty="0" smtClean="0"/>
              <a:t>Health &amp; Biosecurity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58776" y="2744924"/>
            <a:ext cx="8461374" cy="852487"/>
          </a:xfrm>
        </p:spPr>
        <p:txBody>
          <a:bodyPr>
            <a:noAutofit/>
          </a:bodyPr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ption 2">
    <p:bg>
      <p:bgPr>
        <a:solidFill>
          <a:srgbClr val="0031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>
            <a:grpSpLocks/>
          </p:cNvGrpSpPr>
          <p:nvPr userDrawn="1"/>
        </p:nvGrpSpPr>
        <p:grpSpPr bwMode="auto">
          <a:xfrm>
            <a:off x="0" y="5500688"/>
            <a:ext cx="9167813" cy="996950"/>
            <a:chOff x="608" y="5500319"/>
            <a:chExt cx="9167813" cy="996950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608" y="5500319"/>
              <a:ext cx="9167813" cy="996950"/>
              <a:chOff x="-7938" y="5668963"/>
              <a:chExt cx="9167813" cy="996950"/>
            </a:xfrm>
          </p:grpSpPr>
          <p:sp>
            <p:nvSpPr>
              <p:cNvPr id="20" name="Freeform 11"/>
              <p:cNvSpPr>
                <a:spLocks noEditPoints="1"/>
              </p:cNvSpPr>
              <p:nvPr userDrawn="1"/>
            </p:nvSpPr>
            <p:spPr bwMode="auto">
              <a:xfrm>
                <a:off x="-7938" y="5668963"/>
                <a:ext cx="9167813" cy="996950"/>
              </a:xfrm>
              <a:custGeom>
                <a:avLst/>
                <a:gdLst>
                  <a:gd name="T0" fmla="*/ 2880 w 2880"/>
                  <a:gd name="T1" fmla="*/ 20 h 313"/>
                  <a:gd name="T2" fmla="*/ 2789 w 2880"/>
                  <a:gd name="T3" fmla="*/ 20 h 313"/>
                  <a:gd name="T4" fmla="*/ 2313 w 2880"/>
                  <a:gd name="T5" fmla="*/ 137 h 313"/>
                  <a:gd name="T6" fmla="*/ 2784 w 2880"/>
                  <a:gd name="T7" fmla="*/ 313 h 313"/>
                  <a:gd name="T8" fmla="*/ 2880 w 2880"/>
                  <a:gd name="T9" fmla="*/ 313 h 313"/>
                  <a:gd name="T10" fmla="*/ 2880 w 2880"/>
                  <a:gd name="T11" fmla="*/ 20 h 313"/>
                  <a:gd name="T12" fmla="*/ 1860 w 2880"/>
                  <a:gd name="T13" fmla="*/ 0 h 313"/>
                  <a:gd name="T14" fmla="*/ 0 w 2880"/>
                  <a:gd name="T15" fmla="*/ 0 h 313"/>
                  <a:gd name="T16" fmla="*/ 0 w 2880"/>
                  <a:gd name="T17" fmla="*/ 157 h 313"/>
                  <a:gd name="T18" fmla="*/ 2030 w 2880"/>
                  <a:gd name="T19" fmla="*/ 157 h 313"/>
                  <a:gd name="T20" fmla="*/ 2313 w 2880"/>
                  <a:gd name="T21" fmla="*/ 137 h 313"/>
                  <a:gd name="T22" fmla="*/ 2313 w 2880"/>
                  <a:gd name="T23" fmla="*/ 137 h 313"/>
                  <a:gd name="T24" fmla="*/ 2313 w 2880"/>
                  <a:gd name="T25" fmla="*/ 137 h 313"/>
                  <a:gd name="T26" fmla="*/ 1860 w 2880"/>
                  <a:gd name="T27" fmla="*/ 0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0" h="313">
                    <a:moveTo>
                      <a:pt x="2880" y="20"/>
                    </a:moveTo>
                    <a:cubicBezTo>
                      <a:pt x="2789" y="20"/>
                      <a:pt x="2789" y="20"/>
                      <a:pt x="2789" y="20"/>
                    </a:cubicBezTo>
                    <a:cubicBezTo>
                      <a:pt x="2500" y="20"/>
                      <a:pt x="2393" y="107"/>
                      <a:pt x="2313" y="137"/>
                    </a:cubicBezTo>
                    <a:cubicBezTo>
                      <a:pt x="2411" y="217"/>
                      <a:pt x="2542" y="313"/>
                      <a:pt x="2784" y="313"/>
                    </a:cubicBezTo>
                    <a:cubicBezTo>
                      <a:pt x="2842" y="313"/>
                      <a:pt x="2880" y="313"/>
                      <a:pt x="2880" y="313"/>
                    </a:cubicBezTo>
                    <a:cubicBezTo>
                      <a:pt x="2880" y="20"/>
                      <a:pt x="2880" y="20"/>
                      <a:pt x="2880" y="20"/>
                    </a:cubicBezTo>
                    <a:moveTo>
                      <a:pt x="186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2030" y="157"/>
                      <a:pt x="2030" y="157"/>
                      <a:pt x="2030" y="157"/>
                    </a:cubicBezTo>
                    <a:cubicBezTo>
                      <a:pt x="2214" y="157"/>
                      <a:pt x="2274" y="152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313" y="137"/>
                      <a:pt x="2313" y="137"/>
                      <a:pt x="2313" y="137"/>
                    </a:cubicBezTo>
                    <a:cubicBezTo>
                      <a:pt x="2216" y="57"/>
                      <a:pt x="2053" y="0"/>
                      <a:pt x="1860" y="0"/>
                    </a:cubicBezTo>
                  </a:path>
                </a:pathLst>
              </a:custGeom>
              <a:solidFill>
                <a:srgbClr val="00252D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>
                <a:off x="-7938" y="5732463"/>
                <a:ext cx="7362825" cy="433387"/>
              </a:xfrm>
              <a:custGeom>
                <a:avLst/>
                <a:gdLst>
                  <a:gd name="T0" fmla="*/ 2313 w 2313"/>
                  <a:gd name="T1" fmla="*/ 117 h 136"/>
                  <a:gd name="T2" fmla="*/ 1860 w 2313"/>
                  <a:gd name="T3" fmla="*/ 0 h 136"/>
                  <a:gd name="T4" fmla="*/ 0 w 2313"/>
                  <a:gd name="T5" fmla="*/ 0 h 136"/>
                  <a:gd name="T6" fmla="*/ 0 w 2313"/>
                  <a:gd name="T7" fmla="*/ 136 h 136"/>
                  <a:gd name="T8" fmla="*/ 2030 w 2313"/>
                  <a:gd name="T9" fmla="*/ 136 h 136"/>
                  <a:gd name="T10" fmla="*/ 2313 w 2313"/>
                  <a:gd name="T11" fmla="*/ 117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13" h="136">
                    <a:moveTo>
                      <a:pt x="2313" y="117"/>
                    </a:moveTo>
                    <a:cubicBezTo>
                      <a:pt x="2204" y="55"/>
                      <a:pt x="2053" y="0"/>
                      <a:pt x="186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36"/>
                      <a:pt x="0" y="136"/>
                      <a:pt x="0" y="136"/>
                    </a:cubicBezTo>
                    <a:cubicBezTo>
                      <a:pt x="2030" y="136"/>
                      <a:pt x="2030" y="136"/>
                      <a:pt x="2030" y="136"/>
                    </a:cubicBezTo>
                    <a:cubicBezTo>
                      <a:pt x="2214" y="136"/>
                      <a:pt x="2274" y="132"/>
                      <a:pt x="2313" y="117"/>
                    </a:cubicBezTo>
                  </a:path>
                </a:pathLst>
              </a:custGeom>
              <a:solidFill>
                <a:srgbClr val="2DCCD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>
                <a:off x="7354887" y="5732463"/>
                <a:ext cx="1804988" cy="869950"/>
              </a:xfrm>
              <a:custGeom>
                <a:avLst/>
                <a:gdLst>
                  <a:gd name="T0" fmla="*/ 476 w 567"/>
                  <a:gd name="T1" fmla="*/ 0 h 273"/>
                  <a:gd name="T2" fmla="*/ 0 w 567"/>
                  <a:gd name="T3" fmla="*/ 117 h 273"/>
                  <a:gd name="T4" fmla="*/ 471 w 567"/>
                  <a:gd name="T5" fmla="*/ 273 h 273"/>
                  <a:gd name="T6" fmla="*/ 567 w 567"/>
                  <a:gd name="T7" fmla="*/ 273 h 273"/>
                  <a:gd name="T8" fmla="*/ 567 w 567"/>
                  <a:gd name="T9" fmla="*/ 0 h 273"/>
                  <a:gd name="T10" fmla="*/ 476 w 567"/>
                  <a:gd name="T11" fmla="*/ 0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7" h="273">
                    <a:moveTo>
                      <a:pt x="476" y="0"/>
                    </a:moveTo>
                    <a:cubicBezTo>
                      <a:pt x="187" y="0"/>
                      <a:pt x="80" y="87"/>
                      <a:pt x="0" y="117"/>
                    </a:cubicBezTo>
                    <a:cubicBezTo>
                      <a:pt x="128" y="190"/>
                      <a:pt x="229" y="273"/>
                      <a:pt x="471" y="273"/>
                    </a:cubicBezTo>
                    <a:cubicBezTo>
                      <a:pt x="529" y="273"/>
                      <a:pt x="567" y="273"/>
                      <a:pt x="567" y="273"/>
                    </a:cubicBezTo>
                    <a:cubicBezTo>
                      <a:pt x="567" y="0"/>
                      <a:pt x="567" y="0"/>
                      <a:pt x="567" y="0"/>
                    </a:cubicBez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</p:grpSp>
        <p:pic>
          <p:nvPicPr>
            <p:cNvPr id="6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9275" y="5675743"/>
              <a:ext cx="655638" cy="655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19"/>
            <p:cNvGrpSpPr/>
            <p:nvPr userDrawn="1"/>
          </p:nvGrpSpPr>
          <p:grpSpPr>
            <a:xfrm>
              <a:off x="360000" y="5807505"/>
              <a:ext cx="814388" cy="95250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8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9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0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1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2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3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4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5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6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7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8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9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774" y="2168860"/>
            <a:ext cx="6121438" cy="3087372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bg1"/>
                </a:solidFill>
              </a:defRPr>
            </a:lvl2pPr>
            <a:lvl3pPr marL="266400" indent="-266400" algn="l">
              <a:lnSpc>
                <a:spcPct val="90000"/>
              </a:lnSpc>
              <a:spcBef>
                <a:spcPts val="0"/>
              </a:spcBef>
              <a:buNone/>
              <a:tabLst>
                <a:tab pos="356400" algn="l"/>
              </a:tabLst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5625959"/>
            <a:ext cx="4752000" cy="144000"/>
          </a:xfrm>
        </p:spPr>
        <p:txBody>
          <a:bodyPr anchor="ctr">
            <a:noAutofit/>
          </a:bodyPr>
          <a:lstStyle>
            <a:lvl1pPr>
              <a:buFontTx/>
              <a:buNone/>
              <a:defRPr sz="1200" b="1" cap="all" baseline="0">
                <a:solidFill>
                  <a:srgbClr val="00313C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dirty="0" smtClean="0"/>
              <a:t>Health &amp; Biosecurity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60363" y="270000"/>
            <a:ext cx="8460000" cy="900000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283"/>
              </a:spcAft>
              <a:buNone/>
              <a:defRPr sz="3600" b="1">
                <a:solidFill>
                  <a:schemeClr val="accent2"/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2200" b="1">
                <a:solidFill>
                  <a:schemeClr val="accent1">
                    <a:lumMod val="75000"/>
                  </a:schemeClr>
                </a:solidFill>
              </a:defRPr>
            </a:lvl2pPr>
            <a:lvl3pPr>
              <a:buNone/>
              <a:defRPr sz="2800">
                <a:solidFill>
                  <a:srgbClr val="00A9CE"/>
                </a:solidFill>
              </a:defRPr>
            </a:lvl3pPr>
            <a:lvl4pPr>
              <a:buNone/>
              <a:defRPr sz="2800">
                <a:solidFill>
                  <a:srgbClr val="00A9CE"/>
                </a:solidFill>
              </a:defRPr>
            </a:lvl4pPr>
            <a:lvl5pPr>
              <a:buNone/>
              <a:defRPr sz="2800">
                <a:solidFill>
                  <a:srgbClr val="00A9C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 smtClean="0"/>
              <a:t>Health Informatics| Michael Lawley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0571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925B799-B102-6D44-AA9E-FE3EB052B268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Health Informatics| Michael Lawley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A988-879D-804C-BECA-8D097EFBC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82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925B799-B102-6D44-AA9E-FE3EB052B268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Health Informatics| Michael Lawley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A988-879D-804C-BECA-8D097EFBC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59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276350"/>
            <a:ext cx="8460000" cy="4555650"/>
          </a:xfrm>
        </p:spPr>
        <p:txBody>
          <a:bodyPr/>
          <a:lstStyle>
            <a:lvl2pPr marL="252000" indent="-250825"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60363" y="270000"/>
            <a:ext cx="8460000" cy="893782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283"/>
              </a:spcAft>
              <a:buNone/>
              <a:defRPr sz="3600" b="1">
                <a:solidFill>
                  <a:schemeClr val="accent2"/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2200" b="1">
                <a:solidFill>
                  <a:schemeClr val="accent2"/>
                </a:solidFill>
              </a:defRPr>
            </a:lvl2pPr>
            <a:lvl3pPr>
              <a:buNone/>
              <a:defRPr sz="2800">
                <a:solidFill>
                  <a:srgbClr val="00A9CE"/>
                </a:solidFill>
              </a:defRPr>
            </a:lvl3pPr>
            <a:lvl4pPr>
              <a:buNone/>
              <a:defRPr sz="2800">
                <a:solidFill>
                  <a:srgbClr val="00A9CE"/>
                </a:solidFill>
              </a:defRPr>
            </a:lvl4pPr>
            <a:lvl5pPr>
              <a:buNone/>
              <a:defRPr sz="2800">
                <a:solidFill>
                  <a:srgbClr val="00A9C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Presentation title  |  Presenter name  |  Page </a:t>
            </a:r>
            <a:fld id="{4E2522EF-23C8-4CFF-BB6E-72792D3AB2E2}" type="slidenum">
              <a:rPr lang="en-AU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3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 smtClean="0"/>
              <a:t>Health Informatics| Michael Lawley</a:t>
            </a:r>
            <a:endParaRPr lang="en-AU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04ED8-F855-4C8E-956D-03BB251E13A8}" type="slidenum">
              <a:rPr lang="en-AU"/>
              <a:pPr>
                <a:defRPr/>
              </a:pPr>
              <a:t>‹#›</a:t>
            </a:fld>
            <a:r>
              <a:rPr lang="en-AU" dirty="0"/>
              <a:t>  |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dark background">
    <p:bg>
      <p:bgPr>
        <a:solidFill>
          <a:srgbClr val="0031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-7938" y="6056313"/>
            <a:ext cx="9161463" cy="801687"/>
            <a:chOff x="-7938" y="6056313"/>
            <a:chExt cx="9161463" cy="801687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6056313"/>
              <a:ext cx="9161463" cy="80168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grpSp>
          <p:nvGrpSpPr>
            <p:cNvPr id="6" name="Group 1"/>
            <p:cNvGrpSpPr>
              <a:grpSpLocks/>
            </p:cNvGrpSpPr>
            <p:nvPr userDrawn="1"/>
          </p:nvGrpSpPr>
          <p:grpSpPr bwMode="auto">
            <a:xfrm>
              <a:off x="1588" y="6065838"/>
              <a:ext cx="9142412" cy="690562"/>
              <a:chOff x="1495" y="6065893"/>
              <a:chExt cx="9143026" cy="690563"/>
            </a:xfrm>
          </p:grpSpPr>
          <p:sp>
            <p:nvSpPr>
              <p:cNvPr id="8" name="Freeform 8"/>
              <p:cNvSpPr>
                <a:spLocks noEditPoints="1"/>
              </p:cNvSpPr>
              <p:nvPr userDrawn="1"/>
            </p:nvSpPr>
            <p:spPr bwMode="auto">
              <a:xfrm>
                <a:off x="1495" y="6065893"/>
                <a:ext cx="9143026" cy="690563"/>
              </a:xfrm>
              <a:custGeom>
                <a:avLst/>
                <a:gdLst>
                  <a:gd name="T0" fmla="*/ 2880 w 2880"/>
                  <a:gd name="T1" fmla="*/ 14 h 217"/>
                  <a:gd name="T2" fmla="*/ 2817 w 2880"/>
                  <a:gd name="T3" fmla="*/ 14 h 217"/>
                  <a:gd name="T4" fmla="*/ 2486 w 2880"/>
                  <a:gd name="T5" fmla="*/ 95 h 217"/>
                  <a:gd name="T6" fmla="*/ 2486 w 2880"/>
                  <a:gd name="T7" fmla="*/ 95 h 217"/>
                  <a:gd name="T8" fmla="*/ 2880 w 2880"/>
                  <a:gd name="T9" fmla="*/ 95 h 217"/>
                  <a:gd name="T10" fmla="*/ 2880 w 2880"/>
                  <a:gd name="T11" fmla="*/ 217 h 217"/>
                  <a:gd name="T12" fmla="*/ 2880 w 2880"/>
                  <a:gd name="T13" fmla="*/ 217 h 217"/>
                  <a:gd name="T14" fmla="*/ 2880 w 2880"/>
                  <a:gd name="T15" fmla="*/ 14 h 217"/>
                  <a:gd name="T16" fmla="*/ 2171 w 2880"/>
                  <a:gd name="T17" fmla="*/ 0 h 217"/>
                  <a:gd name="T18" fmla="*/ 0 w 2880"/>
                  <a:gd name="T19" fmla="*/ 0 h 217"/>
                  <a:gd name="T20" fmla="*/ 0 w 2880"/>
                  <a:gd name="T21" fmla="*/ 95 h 217"/>
                  <a:gd name="T22" fmla="*/ 2486 w 2880"/>
                  <a:gd name="T23" fmla="*/ 95 h 217"/>
                  <a:gd name="T24" fmla="*/ 2486 w 2880"/>
                  <a:gd name="T25" fmla="*/ 95 h 217"/>
                  <a:gd name="T26" fmla="*/ 2486 w 2880"/>
                  <a:gd name="T27" fmla="*/ 95 h 217"/>
                  <a:gd name="T28" fmla="*/ 2486 w 2880"/>
                  <a:gd name="T29" fmla="*/ 95 h 217"/>
                  <a:gd name="T30" fmla="*/ 2171 w 2880"/>
                  <a:gd name="T31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80" h="217">
                    <a:moveTo>
                      <a:pt x="2880" y="14"/>
                    </a:moveTo>
                    <a:cubicBezTo>
                      <a:pt x="2817" y="14"/>
                      <a:pt x="2817" y="14"/>
                      <a:pt x="2817" y="14"/>
                    </a:cubicBezTo>
                    <a:cubicBezTo>
                      <a:pt x="2616" y="14"/>
                      <a:pt x="2542" y="74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880" y="95"/>
                      <a:pt x="2880" y="95"/>
                      <a:pt x="2880" y="95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14"/>
                      <a:pt x="2880" y="14"/>
                      <a:pt x="2880" y="14"/>
                    </a:cubicBezTo>
                    <a:moveTo>
                      <a:pt x="217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19" y="39"/>
                      <a:pt x="2306" y="0"/>
                      <a:pt x="2171" y="0"/>
                    </a:cubicBezTo>
                  </a:path>
                </a:pathLst>
              </a:custGeom>
              <a:solidFill>
                <a:srgbClr val="00252D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9" name="Freeform 9"/>
              <p:cNvSpPr>
                <a:spLocks noEditPoints="1"/>
              </p:cNvSpPr>
              <p:nvPr userDrawn="1"/>
            </p:nvSpPr>
            <p:spPr bwMode="auto">
              <a:xfrm>
                <a:off x="1495" y="6367518"/>
                <a:ext cx="9143026" cy="388938"/>
              </a:xfrm>
              <a:custGeom>
                <a:avLst/>
                <a:gdLst>
                  <a:gd name="T0" fmla="*/ 2486 w 2880"/>
                  <a:gd name="T1" fmla="*/ 0 h 122"/>
                  <a:gd name="T2" fmla="*/ 0 w 2880"/>
                  <a:gd name="T3" fmla="*/ 0 h 122"/>
                  <a:gd name="T4" fmla="*/ 0 w 2880"/>
                  <a:gd name="T5" fmla="*/ 13 h 122"/>
                  <a:gd name="T6" fmla="*/ 2289 w 2880"/>
                  <a:gd name="T7" fmla="*/ 13 h 122"/>
                  <a:gd name="T8" fmla="*/ 2486 w 2880"/>
                  <a:gd name="T9" fmla="*/ 0 h 122"/>
                  <a:gd name="T10" fmla="*/ 2880 w 2880"/>
                  <a:gd name="T11" fmla="*/ 0 h 122"/>
                  <a:gd name="T12" fmla="*/ 2486 w 2880"/>
                  <a:gd name="T13" fmla="*/ 0 h 122"/>
                  <a:gd name="T14" fmla="*/ 2813 w 2880"/>
                  <a:gd name="T15" fmla="*/ 122 h 122"/>
                  <a:gd name="T16" fmla="*/ 2880 w 2880"/>
                  <a:gd name="T17" fmla="*/ 122 h 122"/>
                  <a:gd name="T18" fmla="*/ 2880 w 2880"/>
                  <a:gd name="T19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80" h="122">
                    <a:moveTo>
                      <a:pt x="248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289" y="13"/>
                      <a:pt x="2289" y="13"/>
                      <a:pt x="2289" y="13"/>
                    </a:cubicBezTo>
                    <a:cubicBezTo>
                      <a:pt x="2418" y="13"/>
                      <a:pt x="2459" y="10"/>
                      <a:pt x="2486" y="0"/>
                    </a:cubicBezTo>
                    <a:moveTo>
                      <a:pt x="2880" y="0"/>
                    </a:moveTo>
                    <a:cubicBezTo>
                      <a:pt x="2486" y="0"/>
                      <a:pt x="2486" y="0"/>
                      <a:pt x="2486" y="0"/>
                    </a:cubicBezTo>
                    <a:cubicBezTo>
                      <a:pt x="2554" y="56"/>
                      <a:pt x="2645" y="122"/>
                      <a:pt x="2813" y="122"/>
                    </a:cubicBezTo>
                    <a:cubicBezTo>
                      <a:pt x="2854" y="122"/>
                      <a:pt x="2880" y="122"/>
                      <a:pt x="2880" y="122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solidFill>
                <a:srgbClr val="00252D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0" name="Freeform 10"/>
              <p:cNvSpPr>
                <a:spLocks/>
              </p:cNvSpPr>
              <p:nvPr userDrawn="1"/>
            </p:nvSpPr>
            <p:spPr bwMode="auto">
              <a:xfrm>
                <a:off x="1495" y="6110343"/>
                <a:ext cx="7891992" cy="298450"/>
              </a:xfrm>
              <a:custGeom>
                <a:avLst/>
                <a:gdLst>
                  <a:gd name="T0" fmla="*/ 2486 w 2486"/>
                  <a:gd name="T1" fmla="*/ 81 h 94"/>
                  <a:gd name="T2" fmla="*/ 2171 w 2486"/>
                  <a:gd name="T3" fmla="*/ 0 h 94"/>
                  <a:gd name="T4" fmla="*/ 0 w 2486"/>
                  <a:gd name="T5" fmla="*/ 0 h 94"/>
                  <a:gd name="T6" fmla="*/ 0 w 2486"/>
                  <a:gd name="T7" fmla="*/ 94 h 94"/>
                  <a:gd name="T8" fmla="*/ 2289 w 2486"/>
                  <a:gd name="T9" fmla="*/ 94 h 94"/>
                  <a:gd name="T10" fmla="*/ 2486 w 2486"/>
                  <a:gd name="T11" fmla="*/ 8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86" h="94">
                    <a:moveTo>
                      <a:pt x="2486" y="81"/>
                    </a:moveTo>
                    <a:cubicBezTo>
                      <a:pt x="2410" y="38"/>
                      <a:pt x="2306" y="0"/>
                      <a:pt x="217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2289" y="94"/>
                      <a:pt x="2289" y="94"/>
                      <a:pt x="2289" y="94"/>
                    </a:cubicBezTo>
                    <a:cubicBezTo>
                      <a:pt x="2418" y="94"/>
                      <a:pt x="2459" y="91"/>
                      <a:pt x="2486" y="81"/>
                    </a:cubicBezTo>
                  </a:path>
                </a:pathLst>
              </a:custGeom>
              <a:solidFill>
                <a:srgbClr val="2DCCD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 userDrawn="1"/>
            </p:nvSpPr>
            <p:spPr bwMode="auto">
              <a:xfrm>
                <a:off x="7893487" y="6110343"/>
                <a:ext cx="1251034" cy="601663"/>
              </a:xfrm>
              <a:custGeom>
                <a:avLst/>
                <a:gdLst>
                  <a:gd name="T0" fmla="*/ 331 w 394"/>
                  <a:gd name="T1" fmla="*/ 0 h 189"/>
                  <a:gd name="T2" fmla="*/ 0 w 394"/>
                  <a:gd name="T3" fmla="*/ 81 h 189"/>
                  <a:gd name="T4" fmla="*/ 327 w 394"/>
                  <a:gd name="T5" fmla="*/ 189 h 189"/>
                  <a:gd name="T6" fmla="*/ 394 w 394"/>
                  <a:gd name="T7" fmla="*/ 189 h 189"/>
                  <a:gd name="T8" fmla="*/ 394 w 394"/>
                  <a:gd name="T9" fmla="*/ 0 h 189"/>
                  <a:gd name="T10" fmla="*/ 331 w 394"/>
                  <a:gd name="T11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4" h="189">
                    <a:moveTo>
                      <a:pt x="331" y="0"/>
                    </a:moveTo>
                    <a:cubicBezTo>
                      <a:pt x="130" y="0"/>
                      <a:pt x="56" y="60"/>
                      <a:pt x="0" y="81"/>
                    </a:cubicBezTo>
                    <a:cubicBezTo>
                      <a:pt x="89" y="131"/>
                      <a:pt x="159" y="189"/>
                      <a:pt x="327" y="189"/>
                    </a:cubicBezTo>
                    <a:cubicBezTo>
                      <a:pt x="368" y="189"/>
                      <a:pt x="394" y="189"/>
                      <a:pt x="394" y="189"/>
                    </a:cubicBezTo>
                    <a:cubicBezTo>
                      <a:pt x="394" y="0"/>
                      <a:pt x="394" y="0"/>
                      <a:pt x="394" y="0"/>
                    </a:cubicBezTo>
                    <a:lnTo>
                      <a:pt x="3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</p:grpSp>
        <p:pic>
          <p:nvPicPr>
            <p:cNvPr id="7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459788" y="6191250"/>
              <a:ext cx="454025" cy="45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1484313"/>
            <a:ext cx="8461375" cy="435695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 smtClean="0"/>
              <a:t>Health Informatics </a:t>
            </a:r>
            <a:r>
              <a:rPr lang="en-AU" dirty="0" smtClean="0"/>
              <a:t>| </a:t>
            </a:r>
            <a:r>
              <a:rPr lang="en-AU" dirty="0" smtClean="0"/>
              <a:t>Michael Lawley</a:t>
            </a:r>
            <a:endParaRPr lang="en-AU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85AB918-1967-40CC-928C-95388D8B0368}" type="slidenum">
              <a:rPr lang="en-AU"/>
              <a:pPr>
                <a:defRPr/>
              </a:pPr>
              <a:t>‹#›</a:t>
            </a:fld>
            <a:r>
              <a:rPr lang="en-AU" dirty="0"/>
              <a:t>  |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>
            <a:lvl1pPr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 smtClean="0"/>
              <a:t>Health Informatics| Michael Lawley</a:t>
            </a:r>
            <a:endParaRPr lang="en-AU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8714E-9D6D-4353-9A06-EA3F58C747F2}" type="slidenum">
              <a:rPr lang="en-AU"/>
              <a:pPr>
                <a:defRPr/>
              </a:pPr>
              <a:t>‹#›</a:t>
            </a:fld>
            <a:r>
              <a:rPr lang="en-AU" dirty="0"/>
              <a:t>  |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60363" y="270000"/>
            <a:ext cx="8460000" cy="8532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3200" b="1">
                <a:solidFill>
                  <a:schemeClr val="accent2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None/>
              <a:defRPr sz="2200" b="1">
                <a:solidFill>
                  <a:schemeClr val="accent1">
                    <a:lumMod val="75000"/>
                  </a:schemeClr>
                </a:solidFill>
              </a:defRPr>
            </a:lvl2pPr>
            <a:lvl3pPr>
              <a:buNone/>
              <a:defRPr sz="2800">
                <a:solidFill>
                  <a:srgbClr val="00A9CE"/>
                </a:solidFill>
              </a:defRPr>
            </a:lvl3pPr>
            <a:lvl4pPr>
              <a:buNone/>
              <a:defRPr sz="2800">
                <a:solidFill>
                  <a:srgbClr val="00A9CE"/>
                </a:solidFill>
              </a:defRPr>
            </a:lvl4pPr>
            <a:lvl5pPr>
              <a:buNone/>
              <a:defRPr sz="2800">
                <a:solidFill>
                  <a:srgbClr val="00A9CE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 smtClean="0"/>
              <a:t>Health Informatics| Michael Lawley</a:t>
            </a:r>
            <a:endParaRPr lang="en-AU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7284C-3002-4144-8FAD-89625C873D74}" type="slidenum">
              <a:rPr lang="en-AU"/>
              <a:pPr>
                <a:defRPr/>
              </a:pPr>
              <a:t>‹#›</a:t>
            </a:fld>
            <a:r>
              <a:rPr lang="en-AU" dirty="0"/>
              <a:t>  |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1268413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550" y="1268413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 smtClean="0"/>
              <a:t>Health Informatics| Michael Lawley</a:t>
            </a:r>
            <a:endParaRPr lang="en-AU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7D403-A33F-4FA0-8226-A8D8D3A3FB5E}" type="slidenum">
              <a:rPr lang="en-AU"/>
              <a:pPr>
                <a:defRPr/>
              </a:pPr>
              <a:t>‹#›</a:t>
            </a:fld>
            <a:r>
              <a:rPr lang="en-AU" dirty="0"/>
              <a:t>  |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 smtClean="0"/>
              <a:t>Health Informatics| Michael Lawley</a:t>
            </a:r>
            <a:endParaRPr lang="en-AU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31197-469D-4208-AE38-D14F7A3F7C7E}" type="slidenum">
              <a:rPr lang="en-AU"/>
              <a:pPr>
                <a:defRPr/>
              </a:pPr>
              <a:t>‹#›</a:t>
            </a:fld>
            <a:r>
              <a:rPr lang="en-AU" dirty="0"/>
              <a:t>  |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dark background">
    <p:bg>
      <p:bgPr>
        <a:solidFill>
          <a:srgbClr val="0031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 userDrawn="1"/>
        </p:nvGrpSpPr>
        <p:grpSpPr bwMode="auto">
          <a:xfrm>
            <a:off x="-7938" y="6056313"/>
            <a:ext cx="9161463" cy="801687"/>
            <a:chOff x="-7938" y="6056313"/>
            <a:chExt cx="9161463" cy="801687"/>
          </a:xfrm>
        </p:grpSpPr>
        <p:sp>
          <p:nvSpPr>
            <p:cNvPr id="4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6056313"/>
              <a:ext cx="9161463" cy="80168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grpSp>
          <p:nvGrpSpPr>
            <p:cNvPr id="5" name="Group 1"/>
            <p:cNvGrpSpPr>
              <a:grpSpLocks/>
            </p:cNvGrpSpPr>
            <p:nvPr userDrawn="1"/>
          </p:nvGrpSpPr>
          <p:grpSpPr bwMode="auto">
            <a:xfrm>
              <a:off x="1588" y="6065838"/>
              <a:ext cx="9142412" cy="690562"/>
              <a:chOff x="1495" y="6065893"/>
              <a:chExt cx="9143026" cy="690563"/>
            </a:xfrm>
          </p:grpSpPr>
          <p:sp>
            <p:nvSpPr>
              <p:cNvPr id="7" name="Freeform 8"/>
              <p:cNvSpPr>
                <a:spLocks noEditPoints="1"/>
              </p:cNvSpPr>
              <p:nvPr userDrawn="1"/>
            </p:nvSpPr>
            <p:spPr bwMode="auto">
              <a:xfrm>
                <a:off x="1495" y="6065893"/>
                <a:ext cx="9143026" cy="690563"/>
              </a:xfrm>
              <a:custGeom>
                <a:avLst/>
                <a:gdLst>
                  <a:gd name="T0" fmla="*/ 2880 w 2880"/>
                  <a:gd name="T1" fmla="*/ 14 h 217"/>
                  <a:gd name="T2" fmla="*/ 2817 w 2880"/>
                  <a:gd name="T3" fmla="*/ 14 h 217"/>
                  <a:gd name="T4" fmla="*/ 2486 w 2880"/>
                  <a:gd name="T5" fmla="*/ 95 h 217"/>
                  <a:gd name="T6" fmla="*/ 2486 w 2880"/>
                  <a:gd name="T7" fmla="*/ 95 h 217"/>
                  <a:gd name="T8" fmla="*/ 2880 w 2880"/>
                  <a:gd name="T9" fmla="*/ 95 h 217"/>
                  <a:gd name="T10" fmla="*/ 2880 w 2880"/>
                  <a:gd name="T11" fmla="*/ 217 h 217"/>
                  <a:gd name="T12" fmla="*/ 2880 w 2880"/>
                  <a:gd name="T13" fmla="*/ 217 h 217"/>
                  <a:gd name="T14" fmla="*/ 2880 w 2880"/>
                  <a:gd name="T15" fmla="*/ 14 h 217"/>
                  <a:gd name="T16" fmla="*/ 2171 w 2880"/>
                  <a:gd name="T17" fmla="*/ 0 h 217"/>
                  <a:gd name="T18" fmla="*/ 0 w 2880"/>
                  <a:gd name="T19" fmla="*/ 0 h 217"/>
                  <a:gd name="T20" fmla="*/ 0 w 2880"/>
                  <a:gd name="T21" fmla="*/ 95 h 217"/>
                  <a:gd name="T22" fmla="*/ 2486 w 2880"/>
                  <a:gd name="T23" fmla="*/ 95 h 217"/>
                  <a:gd name="T24" fmla="*/ 2486 w 2880"/>
                  <a:gd name="T25" fmla="*/ 95 h 217"/>
                  <a:gd name="T26" fmla="*/ 2486 w 2880"/>
                  <a:gd name="T27" fmla="*/ 95 h 217"/>
                  <a:gd name="T28" fmla="*/ 2486 w 2880"/>
                  <a:gd name="T29" fmla="*/ 95 h 217"/>
                  <a:gd name="T30" fmla="*/ 2171 w 2880"/>
                  <a:gd name="T31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80" h="217">
                    <a:moveTo>
                      <a:pt x="2880" y="14"/>
                    </a:moveTo>
                    <a:cubicBezTo>
                      <a:pt x="2817" y="14"/>
                      <a:pt x="2817" y="14"/>
                      <a:pt x="2817" y="14"/>
                    </a:cubicBezTo>
                    <a:cubicBezTo>
                      <a:pt x="2616" y="14"/>
                      <a:pt x="2542" y="74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880" y="95"/>
                      <a:pt x="2880" y="95"/>
                      <a:pt x="2880" y="95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14"/>
                      <a:pt x="2880" y="14"/>
                      <a:pt x="2880" y="14"/>
                    </a:cubicBezTo>
                    <a:moveTo>
                      <a:pt x="217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19" y="39"/>
                      <a:pt x="2306" y="0"/>
                      <a:pt x="2171" y="0"/>
                    </a:cubicBezTo>
                  </a:path>
                </a:pathLst>
              </a:custGeom>
              <a:solidFill>
                <a:srgbClr val="00252D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8" name="Freeform 9"/>
              <p:cNvSpPr>
                <a:spLocks noEditPoints="1"/>
              </p:cNvSpPr>
              <p:nvPr userDrawn="1"/>
            </p:nvSpPr>
            <p:spPr bwMode="auto">
              <a:xfrm>
                <a:off x="1495" y="6367518"/>
                <a:ext cx="9143026" cy="388938"/>
              </a:xfrm>
              <a:custGeom>
                <a:avLst/>
                <a:gdLst>
                  <a:gd name="T0" fmla="*/ 2486 w 2880"/>
                  <a:gd name="T1" fmla="*/ 0 h 122"/>
                  <a:gd name="T2" fmla="*/ 0 w 2880"/>
                  <a:gd name="T3" fmla="*/ 0 h 122"/>
                  <a:gd name="T4" fmla="*/ 0 w 2880"/>
                  <a:gd name="T5" fmla="*/ 13 h 122"/>
                  <a:gd name="T6" fmla="*/ 2289 w 2880"/>
                  <a:gd name="T7" fmla="*/ 13 h 122"/>
                  <a:gd name="T8" fmla="*/ 2486 w 2880"/>
                  <a:gd name="T9" fmla="*/ 0 h 122"/>
                  <a:gd name="T10" fmla="*/ 2880 w 2880"/>
                  <a:gd name="T11" fmla="*/ 0 h 122"/>
                  <a:gd name="T12" fmla="*/ 2486 w 2880"/>
                  <a:gd name="T13" fmla="*/ 0 h 122"/>
                  <a:gd name="T14" fmla="*/ 2813 w 2880"/>
                  <a:gd name="T15" fmla="*/ 122 h 122"/>
                  <a:gd name="T16" fmla="*/ 2880 w 2880"/>
                  <a:gd name="T17" fmla="*/ 122 h 122"/>
                  <a:gd name="T18" fmla="*/ 2880 w 2880"/>
                  <a:gd name="T19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80" h="122">
                    <a:moveTo>
                      <a:pt x="248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289" y="13"/>
                      <a:pt x="2289" y="13"/>
                      <a:pt x="2289" y="13"/>
                    </a:cubicBezTo>
                    <a:cubicBezTo>
                      <a:pt x="2418" y="13"/>
                      <a:pt x="2459" y="10"/>
                      <a:pt x="2486" y="0"/>
                    </a:cubicBezTo>
                    <a:moveTo>
                      <a:pt x="2880" y="0"/>
                    </a:moveTo>
                    <a:cubicBezTo>
                      <a:pt x="2486" y="0"/>
                      <a:pt x="2486" y="0"/>
                      <a:pt x="2486" y="0"/>
                    </a:cubicBezTo>
                    <a:cubicBezTo>
                      <a:pt x="2554" y="56"/>
                      <a:pt x="2645" y="122"/>
                      <a:pt x="2813" y="122"/>
                    </a:cubicBezTo>
                    <a:cubicBezTo>
                      <a:pt x="2854" y="122"/>
                      <a:pt x="2880" y="122"/>
                      <a:pt x="2880" y="122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solidFill>
                <a:srgbClr val="00252D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9" name="Freeform 10"/>
              <p:cNvSpPr>
                <a:spLocks/>
              </p:cNvSpPr>
              <p:nvPr userDrawn="1"/>
            </p:nvSpPr>
            <p:spPr bwMode="auto">
              <a:xfrm>
                <a:off x="1495" y="6110343"/>
                <a:ext cx="7891992" cy="298450"/>
              </a:xfrm>
              <a:custGeom>
                <a:avLst/>
                <a:gdLst>
                  <a:gd name="T0" fmla="*/ 2486 w 2486"/>
                  <a:gd name="T1" fmla="*/ 81 h 94"/>
                  <a:gd name="T2" fmla="*/ 2171 w 2486"/>
                  <a:gd name="T3" fmla="*/ 0 h 94"/>
                  <a:gd name="T4" fmla="*/ 0 w 2486"/>
                  <a:gd name="T5" fmla="*/ 0 h 94"/>
                  <a:gd name="T6" fmla="*/ 0 w 2486"/>
                  <a:gd name="T7" fmla="*/ 94 h 94"/>
                  <a:gd name="T8" fmla="*/ 2289 w 2486"/>
                  <a:gd name="T9" fmla="*/ 94 h 94"/>
                  <a:gd name="T10" fmla="*/ 2486 w 2486"/>
                  <a:gd name="T11" fmla="*/ 8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86" h="94">
                    <a:moveTo>
                      <a:pt x="2486" y="81"/>
                    </a:moveTo>
                    <a:cubicBezTo>
                      <a:pt x="2410" y="38"/>
                      <a:pt x="2306" y="0"/>
                      <a:pt x="217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2289" y="94"/>
                      <a:pt x="2289" y="94"/>
                      <a:pt x="2289" y="94"/>
                    </a:cubicBezTo>
                    <a:cubicBezTo>
                      <a:pt x="2418" y="94"/>
                      <a:pt x="2459" y="91"/>
                      <a:pt x="2486" y="81"/>
                    </a:cubicBezTo>
                  </a:path>
                </a:pathLst>
              </a:custGeom>
              <a:solidFill>
                <a:srgbClr val="2DCCD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0" name="Freeform 11"/>
              <p:cNvSpPr>
                <a:spLocks/>
              </p:cNvSpPr>
              <p:nvPr userDrawn="1"/>
            </p:nvSpPr>
            <p:spPr bwMode="auto">
              <a:xfrm>
                <a:off x="7893487" y="6110343"/>
                <a:ext cx="1251034" cy="601663"/>
              </a:xfrm>
              <a:custGeom>
                <a:avLst/>
                <a:gdLst>
                  <a:gd name="T0" fmla="*/ 331 w 394"/>
                  <a:gd name="T1" fmla="*/ 0 h 189"/>
                  <a:gd name="T2" fmla="*/ 0 w 394"/>
                  <a:gd name="T3" fmla="*/ 81 h 189"/>
                  <a:gd name="T4" fmla="*/ 327 w 394"/>
                  <a:gd name="T5" fmla="*/ 189 h 189"/>
                  <a:gd name="T6" fmla="*/ 394 w 394"/>
                  <a:gd name="T7" fmla="*/ 189 h 189"/>
                  <a:gd name="T8" fmla="*/ 394 w 394"/>
                  <a:gd name="T9" fmla="*/ 0 h 189"/>
                  <a:gd name="T10" fmla="*/ 331 w 394"/>
                  <a:gd name="T11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4" h="189">
                    <a:moveTo>
                      <a:pt x="331" y="0"/>
                    </a:moveTo>
                    <a:cubicBezTo>
                      <a:pt x="130" y="0"/>
                      <a:pt x="56" y="60"/>
                      <a:pt x="0" y="81"/>
                    </a:cubicBezTo>
                    <a:cubicBezTo>
                      <a:pt x="89" y="131"/>
                      <a:pt x="159" y="189"/>
                      <a:pt x="327" y="189"/>
                    </a:cubicBezTo>
                    <a:cubicBezTo>
                      <a:pt x="368" y="189"/>
                      <a:pt x="394" y="189"/>
                      <a:pt x="394" y="189"/>
                    </a:cubicBezTo>
                    <a:cubicBezTo>
                      <a:pt x="394" y="0"/>
                      <a:pt x="394" y="0"/>
                      <a:pt x="394" y="0"/>
                    </a:cubicBezTo>
                    <a:lnTo>
                      <a:pt x="3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</p:grpSp>
        <p:pic>
          <p:nvPicPr>
            <p:cNvPr id="6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459788" y="6191250"/>
              <a:ext cx="454025" cy="45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 smtClean="0"/>
              <a:t>Health Informatics| Michael Lawley</a:t>
            </a:r>
            <a:endParaRPr lang="en-AU" dirty="0"/>
          </a:p>
        </p:txBody>
      </p:sp>
      <p:sp>
        <p:nvSpPr>
          <p:cNvPr id="12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34C489-B42A-4108-A759-7B442348C742}" type="slidenum">
              <a:rPr lang="en-AU"/>
              <a:pPr>
                <a:defRPr/>
              </a:pPr>
              <a:t>‹#›</a:t>
            </a:fld>
            <a:r>
              <a:rPr lang="en-AU" dirty="0"/>
              <a:t>  |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 dark background + lines">
    <p:bg>
      <p:bgPr>
        <a:solidFill>
          <a:srgbClr val="0031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 userDrawn="1"/>
        </p:nvGrpSpPr>
        <p:grpSpPr bwMode="auto">
          <a:xfrm>
            <a:off x="-7938" y="6056313"/>
            <a:ext cx="9161463" cy="801687"/>
            <a:chOff x="-7938" y="6056313"/>
            <a:chExt cx="9161463" cy="801687"/>
          </a:xfrm>
        </p:grpSpPr>
        <p:sp>
          <p:nvSpPr>
            <p:cNvPr id="4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6056313"/>
              <a:ext cx="9161463" cy="80168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grpSp>
          <p:nvGrpSpPr>
            <p:cNvPr id="5" name="Group 1"/>
            <p:cNvGrpSpPr>
              <a:grpSpLocks/>
            </p:cNvGrpSpPr>
            <p:nvPr userDrawn="1"/>
          </p:nvGrpSpPr>
          <p:grpSpPr bwMode="auto">
            <a:xfrm>
              <a:off x="1588" y="6065838"/>
              <a:ext cx="9142412" cy="690562"/>
              <a:chOff x="1495" y="6065893"/>
              <a:chExt cx="9143026" cy="690563"/>
            </a:xfrm>
          </p:grpSpPr>
          <p:sp>
            <p:nvSpPr>
              <p:cNvPr id="7" name="Freeform 8"/>
              <p:cNvSpPr>
                <a:spLocks noEditPoints="1"/>
              </p:cNvSpPr>
              <p:nvPr userDrawn="1"/>
            </p:nvSpPr>
            <p:spPr bwMode="auto">
              <a:xfrm>
                <a:off x="1495" y="6065893"/>
                <a:ext cx="9143026" cy="690563"/>
              </a:xfrm>
              <a:custGeom>
                <a:avLst/>
                <a:gdLst>
                  <a:gd name="T0" fmla="*/ 2880 w 2880"/>
                  <a:gd name="T1" fmla="*/ 14 h 217"/>
                  <a:gd name="T2" fmla="*/ 2817 w 2880"/>
                  <a:gd name="T3" fmla="*/ 14 h 217"/>
                  <a:gd name="T4" fmla="*/ 2486 w 2880"/>
                  <a:gd name="T5" fmla="*/ 95 h 217"/>
                  <a:gd name="T6" fmla="*/ 2486 w 2880"/>
                  <a:gd name="T7" fmla="*/ 95 h 217"/>
                  <a:gd name="T8" fmla="*/ 2880 w 2880"/>
                  <a:gd name="T9" fmla="*/ 95 h 217"/>
                  <a:gd name="T10" fmla="*/ 2880 w 2880"/>
                  <a:gd name="T11" fmla="*/ 217 h 217"/>
                  <a:gd name="T12" fmla="*/ 2880 w 2880"/>
                  <a:gd name="T13" fmla="*/ 217 h 217"/>
                  <a:gd name="T14" fmla="*/ 2880 w 2880"/>
                  <a:gd name="T15" fmla="*/ 14 h 217"/>
                  <a:gd name="T16" fmla="*/ 2171 w 2880"/>
                  <a:gd name="T17" fmla="*/ 0 h 217"/>
                  <a:gd name="T18" fmla="*/ 0 w 2880"/>
                  <a:gd name="T19" fmla="*/ 0 h 217"/>
                  <a:gd name="T20" fmla="*/ 0 w 2880"/>
                  <a:gd name="T21" fmla="*/ 95 h 217"/>
                  <a:gd name="T22" fmla="*/ 2486 w 2880"/>
                  <a:gd name="T23" fmla="*/ 95 h 217"/>
                  <a:gd name="T24" fmla="*/ 2486 w 2880"/>
                  <a:gd name="T25" fmla="*/ 95 h 217"/>
                  <a:gd name="T26" fmla="*/ 2486 w 2880"/>
                  <a:gd name="T27" fmla="*/ 95 h 217"/>
                  <a:gd name="T28" fmla="*/ 2486 w 2880"/>
                  <a:gd name="T29" fmla="*/ 95 h 217"/>
                  <a:gd name="T30" fmla="*/ 2171 w 2880"/>
                  <a:gd name="T31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80" h="217">
                    <a:moveTo>
                      <a:pt x="2880" y="14"/>
                    </a:moveTo>
                    <a:cubicBezTo>
                      <a:pt x="2817" y="14"/>
                      <a:pt x="2817" y="14"/>
                      <a:pt x="2817" y="14"/>
                    </a:cubicBezTo>
                    <a:cubicBezTo>
                      <a:pt x="2616" y="14"/>
                      <a:pt x="2542" y="74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880" y="95"/>
                      <a:pt x="2880" y="95"/>
                      <a:pt x="2880" y="95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14"/>
                      <a:pt x="2880" y="14"/>
                      <a:pt x="2880" y="14"/>
                    </a:cubicBezTo>
                    <a:moveTo>
                      <a:pt x="217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19" y="39"/>
                      <a:pt x="2306" y="0"/>
                      <a:pt x="2171" y="0"/>
                    </a:cubicBezTo>
                  </a:path>
                </a:pathLst>
              </a:custGeom>
              <a:solidFill>
                <a:srgbClr val="00252D"/>
              </a:solidFill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8" name="Freeform 9"/>
              <p:cNvSpPr>
                <a:spLocks noEditPoints="1"/>
              </p:cNvSpPr>
              <p:nvPr userDrawn="1"/>
            </p:nvSpPr>
            <p:spPr bwMode="auto">
              <a:xfrm>
                <a:off x="1495" y="6367518"/>
                <a:ext cx="9143026" cy="388938"/>
              </a:xfrm>
              <a:custGeom>
                <a:avLst/>
                <a:gdLst>
                  <a:gd name="T0" fmla="*/ 2486 w 2880"/>
                  <a:gd name="T1" fmla="*/ 0 h 122"/>
                  <a:gd name="T2" fmla="*/ 0 w 2880"/>
                  <a:gd name="T3" fmla="*/ 0 h 122"/>
                  <a:gd name="T4" fmla="*/ 0 w 2880"/>
                  <a:gd name="T5" fmla="*/ 13 h 122"/>
                  <a:gd name="T6" fmla="*/ 2289 w 2880"/>
                  <a:gd name="T7" fmla="*/ 13 h 122"/>
                  <a:gd name="T8" fmla="*/ 2486 w 2880"/>
                  <a:gd name="T9" fmla="*/ 0 h 122"/>
                  <a:gd name="T10" fmla="*/ 2880 w 2880"/>
                  <a:gd name="T11" fmla="*/ 0 h 122"/>
                  <a:gd name="T12" fmla="*/ 2486 w 2880"/>
                  <a:gd name="T13" fmla="*/ 0 h 122"/>
                  <a:gd name="T14" fmla="*/ 2813 w 2880"/>
                  <a:gd name="T15" fmla="*/ 122 h 122"/>
                  <a:gd name="T16" fmla="*/ 2880 w 2880"/>
                  <a:gd name="T17" fmla="*/ 122 h 122"/>
                  <a:gd name="T18" fmla="*/ 2880 w 2880"/>
                  <a:gd name="T19" fmla="*/ 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880" h="122">
                    <a:moveTo>
                      <a:pt x="248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289" y="13"/>
                      <a:pt x="2289" y="13"/>
                      <a:pt x="2289" y="13"/>
                    </a:cubicBezTo>
                    <a:cubicBezTo>
                      <a:pt x="2418" y="13"/>
                      <a:pt x="2459" y="10"/>
                      <a:pt x="2486" y="0"/>
                    </a:cubicBezTo>
                    <a:moveTo>
                      <a:pt x="2880" y="0"/>
                    </a:moveTo>
                    <a:cubicBezTo>
                      <a:pt x="2486" y="0"/>
                      <a:pt x="2486" y="0"/>
                      <a:pt x="2486" y="0"/>
                    </a:cubicBezTo>
                    <a:cubicBezTo>
                      <a:pt x="2554" y="56"/>
                      <a:pt x="2645" y="122"/>
                      <a:pt x="2813" y="122"/>
                    </a:cubicBezTo>
                    <a:cubicBezTo>
                      <a:pt x="2854" y="122"/>
                      <a:pt x="2880" y="122"/>
                      <a:pt x="2880" y="122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solidFill>
                <a:srgbClr val="00252D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9" name="Freeform 10"/>
              <p:cNvSpPr>
                <a:spLocks/>
              </p:cNvSpPr>
              <p:nvPr userDrawn="1"/>
            </p:nvSpPr>
            <p:spPr bwMode="auto">
              <a:xfrm>
                <a:off x="1495" y="6110343"/>
                <a:ext cx="7891992" cy="298450"/>
              </a:xfrm>
              <a:custGeom>
                <a:avLst/>
                <a:gdLst>
                  <a:gd name="T0" fmla="*/ 2486 w 2486"/>
                  <a:gd name="T1" fmla="*/ 81 h 94"/>
                  <a:gd name="T2" fmla="*/ 2171 w 2486"/>
                  <a:gd name="T3" fmla="*/ 0 h 94"/>
                  <a:gd name="T4" fmla="*/ 0 w 2486"/>
                  <a:gd name="T5" fmla="*/ 0 h 94"/>
                  <a:gd name="T6" fmla="*/ 0 w 2486"/>
                  <a:gd name="T7" fmla="*/ 94 h 94"/>
                  <a:gd name="T8" fmla="*/ 2289 w 2486"/>
                  <a:gd name="T9" fmla="*/ 94 h 94"/>
                  <a:gd name="T10" fmla="*/ 2486 w 2486"/>
                  <a:gd name="T11" fmla="*/ 81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86" h="94">
                    <a:moveTo>
                      <a:pt x="2486" y="81"/>
                    </a:moveTo>
                    <a:cubicBezTo>
                      <a:pt x="2410" y="38"/>
                      <a:pt x="2306" y="0"/>
                      <a:pt x="217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94"/>
                      <a:pt x="0" y="94"/>
                      <a:pt x="0" y="94"/>
                    </a:cubicBezTo>
                    <a:cubicBezTo>
                      <a:pt x="2289" y="94"/>
                      <a:pt x="2289" y="94"/>
                      <a:pt x="2289" y="94"/>
                    </a:cubicBezTo>
                    <a:cubicBezTo>
                      <a:pt x="2418" y="94"/>
                      <a:pt x="2459" y="91"/>
                      <a:pt x="2486" y="81"/>
                    </a:cubicBezTo>
                  </a:path>
                </a:pathLst>
              </a:custGeom>
              <a:solidFill>
                <a:srgbClr val="2DCCD3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  <p:sp>
            <p:nvSpPr>
              <p:cNvPr id="10" name="Freeform 11"/>
              <p:cNvSpPr>
                <a:spLocks/>
              </p:cNvSpPr>
              <p:nvPr userDrawn="1"/>
            </p:nvSpPr>
            <p:spPr bwMode="auto">
              <a:xfrm>
                <a:off x="7893487" y="6110343"/>
                <a:ext cx="1251034" cy="601663"/>
              </a:xfrm>
              <a:custGeom>
                <a:avLst/>
                <a:gdLst>
                  <a:gd name="T0" fmla="*/ 331 w 394"/>
                  <a:gd name="T1" fmla="*/ 0 h 189"/>
                  <a:gd name="T2" fmla="*/ 0 w 394"/>
                  <a:gd name="T3" fmla="*/ 81 h 189"/>
                  <a:gd name="T4" fmla="*/ 327 w 394"/>
                  <a:gd name="T5" fmla="*/ 189 h 189"/>
                  <a:gd name="T6" fmla="*/ 394 w 394"/>
                  <a:gd name="T7" fmla="*/ 189 h 189"/>
                  <a:gd name="T8" fmla="*/ 394 w 394"/>
                  <a:gd name="T9" fmla="*/ 0 h 189"/>
                  <a:gd name="T10" fmla="*/ 331 w 394"/>
                  <a:gd name="T11" fmla="*/ 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4" h="189">
                    <a:moveTo>
                      <a:pt x="331" y="0"/>
                    </a:moveTo>
                    <a:cubicBezTo>
                      <a:pt x="130" y="0"/>
                      <a:pt x="56" y="60"/>
                      <a:pt x="0" y="81"/>
                    </a:cubicBezTo>
                    <a:cubicBezTo>
                      <a:pt x="89" y="131"/>
                      <a:pt x="159" y="189"/>
                      <a:pt x="327" y="189"/>
                    </a:cubicBezTo>
                    <a:cubicBezTo>
                      <a:pt x="368" y="189"/>
                      <a:pt x="394" y="189"/>
                      <a:pt x="394" y="189"/>
                    </a:cubicBezTo>
                    <a:cubicBezTo>
                      <a:pt x="394" y="0"/>
                      <a:pt x="394" y="0"/>
                      <a:pt x="394" y="0"/>
                    </a:cubicBezTo>
                    <a:lnTo>
                      <a:pt x="33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AU">
                  <a:latin typeface="+mn-lt"/>
                  <a:cs typeface="+mn-cs"/>
                </a:endParaRPr>
              </a:p>
            </p:txBody>
          </p:sp>
        </p:grpSp>
        <p:pic>
          <p:nvPicPr>
            <p:cNvPr id="6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459788" y="6191250"/>
              <a:ext cx="454025" cy="45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28"/>
          <p:cNvGrpSpPr>
            <a:grpSpLocks/>
          </p:cNvGrpSpPr>
          <p:nvPr userDrawn="1"/>
        </p:nvGrpSpPr>
        <p:grpSpPr bwMode="auto">
          <a:xfrm>
            <a:off x="1588" y="2771775"/>
            <a:ext cx="9151937" cy="1920875"/>
            <a:chOff x="-960438" y="2265363"/>
            <a:chExt cx="11061701" cy="2322513"/>
          </a:xfrm>
        </p:grpSpPr>
        <p:sp>
          <p:nvSpPr>
            <p:cNvPr id="12" name="Freeform 16"/>
            <p:cNvSpPr>
              <a:spLocks/>
            </p:cNvSpPr>
            <p:nvPr userDrawn="1"/>
          </p:nvSpPr>
          <p:spPr bwMode="auto">
            <a:xfrm>
              <a:off x="-960438" y="2265363"/>
              <a:ext cx="11057863" cy="1414622"/>
            </a:xfrm>
            <a:custGeom>
              <a:avLst/>
              <a:gdLst>
                <a:gd name="T0" fmla="*/ 0 w 2949"/>
                <a:gd name="T1" fmla="*/ 31 h 377"/>
                <a:gd name="T2" fmla="*/ 1258 w 2949"/>
                <a:gd name="T3" fmla="*/ 31 h 377"/>
                <a:gd name="T4" fmla="*/ 1762 w 2949"/>
                <a:gd name="T5" fmla="*/ 31 h 377"/>
                <a:gd name="T6" fmla="*/ 2153 w 2949"/>
                <a:gd name="T7" fmla="*/ 53 h 377"/>
                <a:gd name="T8" fmla="*/ 2609 w 2949"/>
                <a:gd name="T9" fmla="*/ 243 h 377"/>
                <a:gd name="T10" fmla="*/ 2945 w 2949"/>
                <a:gd name="T11" fmla="*/ 376 h 377"/>
                <a:gd name="T12" fmla="*/ 2949 w 2949"/>
                <a:gd name="T13" fmla="*/ 377 h 377"/>
                <a:gd name="T14" fmla="*/ 2949 w 2949"/>
                <a:gd name="T15" fmla="*/ 347 h 377"/>
                <a:gd name="T16" fmla="*/ 2945 w 2949"/>
                <a:gd name="T17" fmla="*/ 346 h 377"/>
                <a:gd name="T18" fmla="*/ 2630 w 2949"/>
                <a:gd name="T19" fmla="*/ 221 h 377"/>
                <a:gd name="T20" fmla="*/ 2192 w 2949"/>
                <a:gd name="T21" fmla="*/ 31 h 377"/>
                <a:gd name="T22" fmla="*/ 1774 w 2949"/>
                <a:gd name="T23" fmla="*/ 1 h 377"/>
                <a:gd name="T24" fmla="*/ 1284 w 2949"/>
                <a:gd name="T25" fmla="*/ 1 h 377"/>
                <a:gd name="T26" fmla="*/ 0 w 2949"/>
                <a:gd name="T27" fmla="*/ 1 h 377"/>
                <a:gd name="T28" fmla="*/ 0 w 2949"/>
                <a:gd name="T29" fmla="*/ 31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49" h="377">
                  <a:moveTo>
                    <a:pt x="0" y="31"/>
                  </a:moveTo>
                  <a:cubicBezTo>
                    <a:pt x="1258" y="31"/>
                    <a:pt x="1258" y="31"/>
                    <a:pt x="1258" y="31"/>
                  </a:cubicBezTo>
                  <a:cubicBezTo>
                    <a:pt x="1762" y="31"/>
                    <a:pt x="1762" y="31"/>
                    <a:pt x="1762" y="31"/>
                  </a:cubicBezTo>
                  <a:cubicBezTo>
                    <a:pt x="1893" y="31"/>
                    <a:pt x="2023" y="29"/>
                    <a:pt x="2153" y="53"/>
                  </a:cubicBezTo>
                  <a:cubicBezTo>
                    <a:pt x="2320" y="84"/>
                    <a:pt x="2465" y="157"/>
                    <a:pt x="2609" y="243"/>
                  </a:cubicBezTo>
                  <a:cubicBezTo>
                    <a:pt x="2716" y="306"/>
                    <a:pt x="2826" y="352"/>
                    <a:pt x="2945" y="376"/>
                  </a:cubicBezTo>
                  <a:cubicBezTo>
                    <a:pt x="2946" y="376"/>
                    <a:pt x="2949" y="377"/>
                    <a:pt x="2949" y="377"/>
                  </a:cubicBezTo>
                  <a:cubicBezTo>
                    <a:pt x="2949" y="347"/>
                    <a:pt x="2949" y="347"/>
                    <a:pt x="2949" y="347"/>
                  </a:cubicBezTo>
                  <a:cubicBezTo>
                    <a:pt x="2949" y="347"/>
                    <a:pt x="2947" y="346"/>
                    <a:pt x="2945" y="346"/>
                  </a:cubicBezTo>
                  <a:cubicBezTo>
                    <a:pt x="2834" y="324"/>
                    <a:pt x="2731" y="280"/>
                    <a:pt x="2630" y="221"/>
                  </a:cubicBezTo>
                  <a:cubicBezTo>
                    <a:pt x="2489" y="139"/>
                    <a:pt x="2352" y="68"/>
                    <a:pt x="2192" y="31"/>
                  </a:cubicBezTo>
                  <a:cubicBezTo>
                    <a:pt x="2054" y="0"/>
                    <a:pt x="1914" y="1"/>
                    <a:pt x="1774" y="1"/>
                  </a:cubicBezTo>
                  <a:cubicBezTo>
                    <a:pt x="1284" y="1"/>
                    <a:pt x="1284" y="1"/>
                    <a:pt x="1284" y="1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0" y="31"/>
                  </a:lnTo>
                  <a:close/>
                </a:path>
              </a:pathLst>
            </a:custGeom>
            <a:solidFill>
              <a:srgbClr val="007377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3" name="Freeform 17"/>
            <p:cNvSpPr>
              <a:spLocks/>
            </p:cNvSpPr>
            <p:nvPr userDrawn="1"/>
          </p:nvSpPr>
          <p:spPr bwMode="auto">
            <a:xfrm>
              <a:off x="-960438" y="2311429"/>
              <a:ext cx="11061701" cy="756256"/>
            </a:xfrm>
            <a:custGeom>
              <a:avLst/>
              <a:gdLst>
                <a:gd name="T0" fmla="*/ 0 w 2950"/>
                <a:gd name="T1" fmla="*/ 201 h 202"/>
                <a:gd name="T2" fmla="*/ 1223 w 2950"/>
                <a:gd name="T3" fmla="*/ 201 h 202"/>
                <a:gd name="T4" fmla="*/ 2124 w 2950"/>
                <a:gd name="T5" fmla="*/ 201 h 202"/>
                <a:gd name="T6" fmla="*/ 2372 w 2950"/>
                <a:gd name="T7" fmla="*/ 198 h 202"/>
                <a:gd name="T8" fmla="*/ 2505 w 2950"/>
                <a:gd name="T9" fmla="*/ 182 h 202"/>
                <a:gd name="T10" fmla="*/ 2604 w 2950"/>
                <a:gd name="T11" fmla="*/ 140 h 202"/>
                <a:gd name="T12" fmla="*/ 2943 w 2950"/>
                <a:gd name="T13" fmla="*/ 34 h 202"/>
                <a:gd name="T14" fmla="*/ 2950 w 2950"/>
                <a:gd name="T15" fmla="*/ 33 h 202"/>
                <a:gd name="T16" fmla="*/ 2950 w 2950"/>
                <a:gd name="T17" fmla="*/ 0 h 202"/>
                <a:gd name="T18" fmla="*/ 2751 w 2950"/>
                <a:gd name="T19" fmla="*/ 41 h 202"/>
                <a:gd name="T20" fmla="*/ 2601 w 2950"/>
                <a:gd name="T21" fmla="*/ 102 h 202"/>
                <a:gd name="T22" fmla="*/ 2497 w 2950"/>
                <a:gd name="T23" fmla="*/ 149 h 202"/>
                <a:gd name="T24" fmla="*/ 2364 w 2950"/>
                <a:gd name="T25" fmla="*/ 166 h 202"/>
                <a:gd name="T26" fmla="*/ 2135 w 2950"/>
                <a:gd name="T27" fmla="*/ 170 h 202"/>
                <a:gd name="T28" fmla="*/ 2071 w 2950"/>
                <a:gd name="T29" fmla="*/ 170 h 202"/>
                <a:gd name="T30" fmla="*/ 1676 w 2950"/>
                <a:gd name="T31" fmla="*/ 170 h 202"/>
                <a:gd name="T32" fmla="*/ 323 w 2950"/>
                <a:gd name="T33" fmla="*/ 170 h 202"/>
                <a:gd name="T34" fmla="*/ 0 w 2950"/>
                <a:gd name="T35" fmla="*/ 170 h 202"/>
                <a:gd name="T36" fmla="*/ 0 w 2950"/>
                <a:gd name="T37" fmla="*/ 201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50" h="202">
                  <a:moveTo>
                    <a:pt x="0" y="201"/>
                  </a:moveTo>
                  <a:cubicBezTo>
                    <a:pt x="1223" y="201"/>
                    <a:pt x="1223" y="201"/>
                    <a:pt x="1223" y="201"/>
                  </a:cubicBezTo>
                  <a:cubicBezTo>
                    <a:pt x="2124" y="201"/>
                    <a:pt x="2124" y="201"/>
                    <a:pt x="2124" y="201"/>
                  </a:cubicBezTo>
                  <a:cubicBezTo>
                    <a:pt x="2206" y="201"/>
                    <a:pt x="2289" y="202"/>
                    <a:pt x="2372" y="198"/>
                  </a:cubicBezTo>
                  <a:cubicBezTo>
                    <a:pt x="2416" y="196"/>
                    <a:pt x="2462" y="193"/>
                    <a:pt x="2505" y="182"/>
                  </a:cubicBezTo>
                  <a:cubicBezTo>
                    <a:pt x="2540" y="173"/>
                    <a:pt x="2572" y="155"/>
                    <a:pt x="2604" y="140"/>
                  </a:cubicBezTo>
                  <a:cubicBezTo>
                    <a:pt x="2713" y="87"/>
                    <a:pt x="2824" y="51"/>
                    <a:pt x="2943" y="34"/>
                  </a:cubicBezTo>
                  <a:cubicBezTo>
                    <a:pt x="2945" y="34"/>
                    <a:pt x="2950" y="33"/>
                    <a:pt x="2950" y="33"/>
                  </a:cubicBezTo>
                  <a:cubicBezTo>
                    <a:pt x="2950" y="0"/>
                    <a:pt x="2950" y="0"/>
                    <a:pt x="2950" y="0"/>
                  </a:cubicBezTo>
                  <a:cubicBezTo>
                    <a:pt x="2950" y="0"/>
                    <a:pt x="2816" y="21"/>
                    <a:pt x="2751" y="41"/>
                  </a:cubicBezTo>
                  <a:cubicBezTo>
                    <a:pt x="2699" y="57"/>
                    <a:pt x="2650" y="78"/>
                    <a:pt x="2601" y="102"/>
                  </a:cubicBezTo>
                  <a:cubicBezTo>
                    <a:pt x="2567" y="118"/>
                    <a:pt x="2533" y="137"/>
                    <a:pt x="2497" y="149"/>
                  </a:cubicBezTo>
                  <a:cubicBezTo>
                    <a:pt x="2455" y="162"/>
                    <a:pt x="2408" y="164"/>
                    <a:pt x="2364" y="166"/>
                  </a:cubicBezTo>
                  <a:cubicBezTo>
                    <a:pt x="2288" y="170"/>
                    <a:pt x="2211" y="170"/>
                    <a:pt x="2135" y="170"/>
                  </a:cubicBezTo>
                  <a:cubicBezTo>
                    <a:pt x="2071" y="170"/>
                    <a:pt x="2071" y="170"/>
                    <a:pt x="2071" y="170"/>
                  </a:cubicBezTo>
                  <a:cubicBezTo>
                    <a:pt x="1676" y="170"/>
                    <a:pt x="1676" y="170"/>
                    <a:pt x="1676" y="170"/>
                  </a:cubicBezTo>
                  <a:cubicBezTo>
                    <a:pt x="323" y="170"/>
                    <a:pt x="323" y="170"/>
                    <a:pt x="323" y="170"/>
                  </a:cubicBezTo>
                  <a:cubicBezTo>
                    <a:pt x="0" y="170"/>
                    <a:pt x="0" y="170"/>
                    <a:pt x="0" y="170"/>
                  </a:cubicBezTo>
                  <a:lnTo>
                    <a:pt x="0" y="201"/>
                  </a:lnTo>
                  <a:close/>
                </a:path>
              </a:pathLst>
            </a:custGeom>
            <a:solidFill>
              <a:srgbClr val="71CC98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4" name="Freeform 18"/>
            <p:cNvSpPr>
              <a:spLocks/>
            </p:cNvSpPr>
            <p:nvPr userDrawn="1"/>
          </p:nvSpPr>
          <p:spPr bwMode="auto">
            <a:xfrm>
              <a:off x="-960438" y="2768254"/>
              <a:ext cx="11061701" cy="1318651"/>
            </a:xfrm>
            <a:custGeom>
              <a:avLst/>
              <a:gdLst>
                <a:gd name="T0" fmla="*/ 0 w 2950"/>
                <a:gd name="T1" fmla="*/ 0 h 352"/>
                <a:gd name="T2" fmla="*/ 1274 w 2950"/>
                <a:gd name="T3" fmla="*/ 0 h 352"/>
                <a:gd name="T4" fmla="*/ 1764 w 2950"/>
                <a:gd name="T5" fmla="*/ 0 h 352"/>
                <a:gd name="T6" fmla="*/ 2160 w 2950"/>
                <a:gd name="T7" fmla="*/ 24 h 352"/>
                <a:gd name="T8" fmla="*/ 2599 w 2950"/>
                <a:gd name="T9" fmla="*/ 198 h 352"/>
                <a:gd name="T10" fmla="*/ 2787 w 2950"/>
                <a:gd name="T11" fmla="*/ 299 h 352"/>
                <a:gd name="T12" fmla="*/ 2945 w 2950"/>
                <a:gd name="T13" fmla="*/ 347 h 352"/>
                <a:gd name="T14" fmla="*/ 2949 w 2950"/>
                <a:gd name="T15" fmla="*/ 347 h 352"/>
                <a:gd name="T16" fmla="*/ 2950 w 2950"/>
                <a:gd name="T17" fmla="*/ 352 h 352"/>
                <a:gd name="T18" fmla="*/ 2946 w 2950"/>
                <a:gd name="T19" fmla="*/ 351 h 352"/>
                <a:gd name="T20" fmla="*/ 2640 w 2950"/>
                <a:gd name="T21" fmla="*/ 239 h 352"/>
                <a:gd name="T22" fmla="*/ 2459 w 2950"/>
                <a:gd name="T23" fmla="*/ 135 h 352"/>
                <a:gd name="T24" fmla="*/ 2199 w 2950"/>
                <a:gd name="T25" fmla="*/ 38 h 352"/>
                <a:gd name="T26" fmla="*/ 1772 w 2950"/>
                <a:gd name="T27" fmla="*/ 6 h 352"/>
                <a:gd name="T28" fmla="*/ 1268 w 2950"/>
                <a:gd name="T29" fmla="*/ 6 h 352"/>
                <a:gd name="T30" fmla="*/ 0 w 2950"/>
                <a:gd name="T31" fmla="*/ 6 h 352"/>
                <a:gd name="T32" fmla="*/ 0 w 2950"/>
                <a:gd name="T33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50" h="352">
                  <a:moveTo>
                    <a:pt x="0" y="0"/>
                  </a:moveTo>
                  <a:cubicBezTo>
                    <a:pt x="1274" y="0"/>
                    <a:pt x="1274" y="0"/>
                    <a:pt x="1274" y="0"/>
                  </a:cubicBezTo>
                  <a:cubicBezTo>
                    <a:pt x="1764" y="0"/>
                    <a:pt x="1764" y="0"/>
                    <a:pt x="1764" y="0"/>
                  </a:cubicBezTo>
                  <a:cubicBezTo>
                    <a:pt x="1897" y="0"/>
                    <a:pt x="2028" y="0"/>
                    <a:pt x="2160" y="24"/>
                  </a:cubicBezTo>
                  <a:cubicBezTo>
                    <a:pt x="2318" y="54"/>
                    <a:pt x="2461" y="116"/>
                    <a:pt x="2599" y="198"/>
                  </a:cubicBezTo>
                  <a:cubicBezTo>
                    <a:pt x="2660" y="235"/>
                    <a:pt x="2721" y="271"/>
                    <a:pt x="2787" y="299"/>
                  </a:cubicBezTo>
                  <a:cubicBezTo>
                    <a:pt x="2838" y="320"/>
                    <a:pt x="2891" y="336"/>
                    <a:pt x="2945" y="347"/>
                  </a:cubicBezTo>
                  <a:cubicBezTo>
                    <a:pt x="2947" y="347"/>
                    <a:pt x="2949" y="347"/>
                    <a:pt x="2949" y="347"/>
                  </a:cubicBezTo>
                  <a:cubicBezTo>
                    <a:pt x="2950" y="352"/>
                    <a:pt x="2950" y="352"/>
                    <a:pt x="2950" y="352"/>
                  </a:cubicBezTo>
                  <a:cubicBezTo>
                    <a:pt x="2950" y="352"/>
                    <a:pt x="2947" y="351"/>
                    <a:pt x="2946" y="351"/>
                  </a:cubicBezTo>
                  <a:cubicBezTo>
                    <a:pt x="2839" y="331"/>
                    <a:pt x="2737" y="294"/>
                    <a:pt x="2640" y="239"/>
                  </a:cubicBezTo>
                  <a:cubicBezTo>
                    <a:pt x="2580" y="205"/>
                    <a:pt x="2521" y="167"/>
                    <a:pt x="2459" y="135"/>
                  </a:cubicBezTo>
                  <a:cubicBezTo>
                    <a:pt x="2377" y="93"/>
                    <a:pt x="2290" y="59"/>
                    <a:pt x="2199" y="38"/>
                  </a:cubicBezTo>
                  <a:cubicBezTo>
                    <a:pt x="2058" y="4"/>
                    <a:pt x="1916" y="6"/>
                    <a:pt x="1772" y="6"/>
                  </a:cubicBezTo>
                  <a:cubicBezTo>
                    <a:pt x="1268" y="6"/>
                    <a:pt x="1268" y="6"/>
                    <a:pt x="1268" y="6"/>
                  </a:cubicBezTo>
                  <a:cubicBezTo>
                    <a:pt x="0" y="6"/>
                    <a:pt x="0" y="6"/>
                    <a:pt x="0" y="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B81C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5" name="Freeform 19"/>
            <p:cNvSpPr>
              <a:spLocks/>
            </p:cNvSpPr>
            <p:nvPr userDrawn="1"/>
          </p:nvSpPr>
          <p:spPr bwMode="auto">
            <a:xfrm>
              <a:off x="-960438" y="2787449"/>
              <a:ext cx="11061701" cy="708271"/>
            </a:xfrm>
            <a:custGeom>
              <a:avLst/>
              <a:gdLst>
                <a:gd name="T0" fmla="*/ 0 w 2950"/>
                <a:gd name="T1" fmla="*/ 189 h 189"/>
                <a:gd name="T2" fmla="*/ 1233 w 2950"/>
                <a:gd name="T3" fmla="*/ 189 h 189"/>
                <a:gd name="T4" fmla="*/ 2133 w 2950"/>
                <a:gd name="T5" fmla="*/ 189 h 189"/>
                <a:gd name="T6" fmla="*/ 2382 w 2950"/>
                <a:gd name="T7" fmla="*/ 185 h 189"/>
                <a:gd name="T8" fmla="*/ 2513 w 2950"/>
                <a:gd name="T9" fmla="*/ 169 h 189"/>
                <a:gd name="T10" fmla="*/ 2613 w 2950"/>
                <a:gd name="T11" fmla="*/ 126 h 189"/>
                <a:gd name="T12" fmla="*/ 2942 w 2950"/>
                <a:gd name="T13" fmla="*/ 23 h 189"/>
                <a:gd name="T14" fmla="*/ 2949 w 2950"/>
                <a:gd name="T15" fmla="*/ 21 h 189"/>
                <a:gd name="T16" fmla="*/ 2950 w 2950"/>
                <a:gd name="T17" fmla="*/ 0 h 189"/>
                <a:gd name="T18" fmla="*/ 2943 w 2950"/>
                <a:gd name="T19" fmla="*/ 1 h 189"/>
                <a:gd name="T20" fmla="*/ 2743 w 2950"/>
                <a:gd name="T21" fmla="*/ 42 h 189"/>
                <a:gd name="T22" fmla="*/ 2489 w 2950"/>
                <a:gd name="T23" fmla="*/ 149 h 189"/>
                <a:gd name="T24" fmla="*/ 2355 w 2950"/>
                <a:gd name="T25" fmla="*/ 167 h 189"/>
                <a:gd name="T26" fmla="*/ 2125 w 2950"/>
                <a:gd name="T27" fmla="*/ 171 h 189"/>
                <a:gd name="T28" fmla="*/ 2062 w 2950"/>
                <a:gd name="T29" fmla="*/ 171 h 189"/>
                <a:gd name="T30" fmla="*/ 1666 w 2950"/>
                <a:gd name="T31" fmla="*/ 171 h 189"/>
                <a:gd name="T32" fmla="*/ 313 w 2950"/>
                <a:gd name="T33" fmla="*/ 171 h 189"/>
                <a:gd name="T34" fmla="*/ 0 w 2950"/>
                <a:gd name="T35" fmla="*/ 171 h 189"/>
                <a:gd name="T36" fmla="*/ 0 w 2950"/>
                <a:gd name="T37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50" h="189">
                  <a:moveTo>
                    <a:pt x="0" y="189"/>
                  </a:moveTo>
                  <a:cubicBezTo>
                    <a:pt x="1233" y="189"/>
                    <a:pt x="1233" y="189"/>
                    <a:pt x="1233" y="189"/>
                  </a:cubicBezTo>
                  <a:cubicBezTo>
                    <a:pt x="2133" y="189"/>
                    <a:pt x="2133" y="189"/>
                    <a:pt x="2133" y="189"/>
                  </a:cubicBezTo>
                  <a:cubicBezTo>
                    <a:pt x="2216" y="189"/>
                    <a:pt x="2299" y="189"/>
                    <a:pt x="2382" y="185"/>
                  </a:cubicBezTo>
                  <a:cubicBezTo>
                    <a:pt x="2426" y="183"/>
                    <a:pt x="2470" y="181"/>
                    <a:pt x="2513" y="169"/>
                  </a:cubicBezTo>
                  <a:cubicBezTo>
                    <a:pt x="2548" y="160"/>
                    <a:pt x="2581" y="142"/>
                    <a:pt x="2613" y="126"/>
                  </a:cubicBezTo>
                  <a:cubicBezTo>
                    <a:pt x="2718" y="75"/>
                    <a:pt x="2827" y="40"/>
                    <a:pt x="2942" y="23"/>
                  </a:cubicBezTo>
                  <a:cubicBezTo>
                    <a:pt x="2944" y="22"/>
                    <a:pt x="2949" y="21"/>
                    <a:pt x="2949" y="21"/>
                  </a:cubicBezTo>
                  <a:cubicBezTo>
                    <a:pt x="2950" y="0"/>
                    <a:pt x="2950" y="0"/>
                    <a:pt x="2950" y="0"/>
                  </a:cubicBezTo>
                  <a:cubicBezTo>
                    <a:pt x="2950" y="0"/>
                    <a:pt x="2947" y="0"/>
                    <a:pt x="2943" y="1"/>
                  </a:cubicBezTo>
                  <a:cubicBezTo>
                    <a:pt x="2913" y="6"/>
                    <a:pt x="2802" y="24"/>
                    <a:pt x="2743" y="42"/>
                  </a:cubicBezTo>
                  <a:cubicBezTo>
                    <a:pt x="2655" y="70"/>
                    <a:pt x="2576" y="122"/>
                    <a:pt x="2489" y="149"/>
                  </a:cubicBezTo>
                  <a:cubicBezTo>
                    <a:pt x="2446" y="163"/>
                    <a:pt x="2399" y="165"/>
                    <a:pt x="2355" y="167"/>
                  </a:cubicBezTo>
                  <a:cubicBezTo>
                    <a:pt x="2278" y="171"/>
                    <a:pt x="2202" y="171"/>
                    <a:pt x="2125" y="171"/>
                  </a:cubicBezTo>
                  <a:cubicBezTo>
                    <a:pt x="2062" y="171"/>
                    <a:pt x="2062" y="171"/>
                    <a:pt x="2062" y="171"/>
                  </a:cubicBezTo>
                  <a:cubicBezTo>
                    <a:pt x="1666" y="171"/>
                    <a:pt x="1666" y="171"/>
                    <a:pt x="1666" y="171"/>
                  </a:cubicBezTo>
                  <a:cubicBezTo>
                    <a:pt x="313" y="171"/>
                    <a:pt x="313" y="171"/>
                    <a:pt x="313" y="171"/>
                  </a:cubicBezTo>
                  <a:cubicBezTo>
                    <a:pt x="0" y="171"/>
                    <a:pt x="0" y="171"/>
                    <a:pt x="0" y="171"/>
                  </a:cubicBezTo>
                  <a:lnTo>
                    <a:pt x="0" y="189"/>
                  </a:lnTo>
                  <a:close/>
                </a:path>
              </a:pathLst>
            </a:custGeom>
            <a:solidFill>
              <a:srgbClr val="2DCB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6" name="Freeform 20"/>
            <p:cNvSpPr>
              <a:spLocks/>
            </p:cNvSpPr>
            <p:nvPr userDrawn="1"/>
          </p:nvSpPr>
          <p:spPr bwMode="auto">
            <a:xfrm>
              <a:off x="-960438" y="3173255"/>
              <a:ext cx="11061701" cy="1414621"/>
            </a:xfrm>
            <a:custGeom>
              <a:avLst/>
              <a:gdLst>
                <a:gd name="T0" fmla="*/ 0 w 2950"/>
                <a:gd name="T1" fmla="*/ 30 h 377"/>
                <a:gd name="T2" fmla="*/ 1256 w 2950"/>
                <a:gd name="T3" fmla="*/ 30 h 377"/>
                <a:gd name="T4" fmla="*/ 1760 w 2950"/>
                <a:gd name="T5" fmla="*/ 30 h 377"/>
                <a:gd name="T6" fmla="*/ 2151 w 2950"/>
                <a:gd name="T7" fmla="*/ 53 h 377"/>
                <a:gd name="T8" fmla="*/ 2610 w 2950"/>
                <a:gd name="T9" fmla="*/ 245 h 377"/>
                <a:gd name="T10" fmla="*/ 2936 w 2950"/>
                <a:gd name="T11" fmla="*/ 374 h 377"/>
                <a:gd name="T12" fmla="*/ 2949 w 2950"/>
                <a:gd name="T13" fmla="*/ 377 h 377"/>
                <a:gd name="T14" fmla="*/ 2950 w 2950"/>
                <a:gd name="T15" fmla="*/ 347 h 377"/>
                <a:gd name="T16" fmla="*/ 2937 w 2950"/>
                <a:gd name="T17" fmla="*/ 345 h 377"/>
                <a:gd name="T18" fmla="*/ 2628 w 2950"/>
                <a:gd name="T19" fmla="*/ 219 h 377"/>
                <a:gd name="T20" fmla="*/ 2194 w 2950"/>
                <a:gd name="T21" fmla="*/ 32 h 377"/>
                <a:gd name="T22" fmla="*/ 1776 w 2950"/>
                <a:gd name="T23" fmla="*/ 2 h 377"/>
                <a:gd name="T24" fmla="*/ 1286 w 2950"/>
                <a:gd name="T25" fmla="*/ 2 h 377"/>
                <a:gd name="T26" fmla="*/ 0 w 2950"/>
                <a:gd name="T27" fmla="*/ 2 h 377"/>
                <a:gd name="T28" fmla="*/ 0 w 2950"/>
                <a:gd name="T29" fmla="*/ 30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50" h="377">
                  <a:moveTo>
                    <a:pt x="0" y="30"/>
                  </a:moveTo>
                  <a:cubicBezTo>
                    <a:pt x="1256" y="30"/>
                    <a:pt x="1256" y="30"/>
                    <a:pt x="1256" y="30"/>
                  </a:cubicBezTo>
                  <a:cubicBezTo>
                    <a:pt x="1760" y="30"/>
                    <a:pt x="1760" y="30"/>
                    <a:pt x="1760" y="30"/>
                  </a:cubicBezTo>
                  <a:cubicBezTo>
                    <a:pt x="1892" y="30"/>
                    <a:pt x="2021" y="29"/>
                    <a:pt x="2151" y="53"/>
                  </a:cubicBezTo>
                  <a:cubicBezTo>
                    <a:pt x="2320" y="84"/>
                    <a:pt x="2464" y="159"/>
                    <a:pt x="2610" y="245"/>
                  </a:cubicBezTo>
                  <a:cubicBezTo>
                    <a:pt x="2714" y="306"/>
                    <a:pt x="2821" y="351"/>
                    <a:pt x="2936" y="374"/>
                  </a:cubicBezTo>
                  <a:cubicBezTo>
                    <a:pt x="2940" y="375"/>
                    <a:pt x="2949" y="377"/>
                    <a:pt x="2949" y="377"/>
                  </a:cubicBezTo>
                  <a:cubicBezTo>
                    <a:pt x="2950" y="347"/>
                    <a:pt x="2950" y="347"/>
                    <a:pt x="2950" y="347"/>
                  </a:cubicBezTo>
                  <a:cubicBezTo>
                    <a:pt x="2950" y="347"/>
                    <a:pt x="2941" y="345"/>
                    <a:pt x="2937" y="345"/>
                  </a:cubicBezTo>
                  <a:cubicBezTo>
                    <a:pt x="2829" y="321"/>
                    <a:pt x="2728" y="277"/>
                    <a:pt x="2628" y="219"/>
                  </a:cubicBezTo>
                  <a:cubicBezTo>
                    <a:pt x="2489" y="137"/>
                    <a:pt x="2353" y="68"/>
                    <a:pt x="2194" y="32"/>
                  </a:cubicBezTo>
                  <a:cubicBezTo>
                    <a:pt x="2056" y="0"/>
                    <a:pt x="1916" y="2"/>
                    <a:pt x="1776" y="2"/>
                  </a:cubicBezTo>
                  <a:cubicBezTo>
                    <a:pt x="1286" y="2"/>
                    <a:pt x="1286" y="2"/>
                    <a:pt x="1286" y="2"/>
                  </a:cubicBezTo>
                  <a:cubicBezTo>
                    <a:pt x="0" y="2"/>
                    <a:pt x="0" y="2"/>
                    <a:pt x="0" y="2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007377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7" name="Freeform 21"/>
            <p:cNvSpPr>
              <a:spLocks/>
            </p:cNvSpPr>
            <p:nvPr userDrawn="1"/>
          </p:nvSpPr>
          <p:spPr bwMode="auto">
            <a:xfrm>
              <a:off x="-960438" y="3215483"/>
              <a:ext cx="11061701" cy="763934"/>
            </a:xfrm>
            <a:custGeom>
              <a:avLst/>
              <a:gdLst>
                <a:gd name="T0" fmla="*/ 0 w 2950"/>
                <a:gd name="T1" fmla="*/ 204 h 204"/>
                <a:gd name="T2" fmla="*/ 1223 w 2950"/>
                <a:gd name="T3" fmla="*/ 204 h 204"/>
                <a:gd name="T4" fmla="*/ 2124 w 2950"/>
                <a:gd name="T5" fmla="*/ 204 h 204"/>
                <a:gd name="T6" fmla="*/ 2372 w 2950"/>
                <a:gd name="T7" fmla="*/ 201 h 204"/>
                <a:gd name="T8" fmla="*/ 2506 w 2950"/>
                <a:gd name="T9" fmla="*/ 184 h 204"/>
                <a:gd name="T10" fmla="*/ 2605 w 2950"/>
                <a:gd name="T11" fmla="*/ 141 h 204"/>
                <a:gd name="T12" fmla="*/ 2942 w 2950"/>
                <a:gd name="T13" fmla="*/ 37 h 204"/>
                <a:gd name="T14" fmla="*/ 2949 w 2950"/>
                <a:gd name="T15" fmla="*/ 35 h 204"/>
                <a:gd name="T16" fmla="*/ 2950 w 2950"/>
                <a:gd name="T17" fmla="*/ 0 h 204"/>
                <a:gd name="T18" fmla="*/ 2942 w 2950"/>
                <a:gd name="T19" fmla="*/ 1 h 204"/>
                <a:gd name="T20" fmla="*/ 2751 w 2950"/>
                <a:gd name="T21" fmla="*/ 42 h 204"/>
                <a:gd name="T22" fmla="*/ 2496 w 2950"/>
                <a:gd name="T23" fmla="*/ 149 h 204"/>
                <a:gd name="T24" fmla="*/ 2364 w 2950"/>
                <a:gd name="T25" fmla="*/ 166 h 204"/>
                <a:gd name="T26" fmla="*/ 2134 w 2950"/>
                <a:gd name="T27" fmla="*/ 169 h 204"/>
                <a:gd name="T28" fmla="*/ 2071 w 2950"/>
                <a:gd name="T29" fmla="*/ 169 h 204"/>
                <a:gd name="T30" fmla="*/ 1675 w 2950"/>
                <a:gd name="T31" fmla="*/ 169 h 204"/>
                <a:gd name="T32" fmla="*/ 322 w 2950"/>
                <a:gd name="T33" fmla="*/ 169 h 204"/>
                <a:gd name="T34" fmla="*/ 0 w 2950"/>
                <a:gd name="T35" fmla="*/ 169 h 204"/>
                <a:gd name="T36" fmla="*/ 0 w 2950"/>
                <a:gd name="T37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50" h="204">
                  <a:moveTo>
                    <a:pt x="0" y="204"/>
                  </a:moveTo>
                  <a:cubicBezTo>
                    <a:pt x="1223" y="204"/>
                    <a:pt x="1223" y="204"/>
                    <a:pt x="1223" y="204"/>
                  </a:cubicBezTo>
                  <a:cubicBezTo>
                    <a:pt x="2124" y="204"/>
                    <a:pt x="2124" y="204"/>
                    <a:pt x="2124" y="204"/>
                  </a:cubicBezTo>
                  <a:cubicBezTo>
                    <a:pt x="2207" y="204"/>
                    <a:pt x="2289" y="204"/>
                    <a:pt x="2372" y="201"/>
                  </a:cubicBezTo>
                  <a:cubicBezTo>
                    <a:pt x="2417" y="199"/>
                    <a:pt x="2462" y="196"/>
                    <a:pt x="2506" y="184"/>
                  </a:cubicBezTo>
                  <a:cubicBezTo>
                    <a:pt x="2541" y="175"/>
                    <a:pt x="2573" y="156"/>
                    <a:pt x="2605" y="141"/>
                  </a:cubicBezTo>
                  <a:cubicBezTo>
                    <a:pt x="2713" y="88"/>
                    <a:pt x="2824" y="54"/>
                    <a:pt x="2942" y="37"/>
                  </a:cubicBezTo>
                  <a:cubicBezTo>
                    <a:pt x="2944" y="36"/>
                    <a:pt x="2949" y="35"/>
                    <a:pt x="2949" y="35"/>
                  </a:cubicBezTo>
                  <a:cubicBezTo>
                    <a:pt x="2950" y="0"/>
                    <a:pt x="2950" y="0"/>
                    <a:pt x="2950" y="0"/>
                  </a:cubicBezTo>
                  <a:cubicBezTo>
                    <a:pt x="2950" y="0"/>
                    <a:pt x="2945" y="0"/>
                    <a:pt x="2942" y="1"/>
                  </a:cubicBezTo>
                  <a:cubicBezTo>
                    <a:pt x="2877" y="9"/>
                    <a:pt x="2813" y="22"/>
                    <a:pt x="2751" y="42"/>
                  </a:cubicBezTo>
                  <a:cubicBezTo>
                    <a:pt x="2662" y="69"/>
                    <a:pt x="2584" y="121"/>
                    <a:pt x="2496" y="149"/>
                  </a:cubicBezTo>
                  <a:cubicBezTo>
                    <a:pt x="2454" y="162"/>
                    <a:pt x="2408" y="164"/>
                    <a:pt x="2364" y="166"/>
                  </a:cubicBezTo>
                  <a:cubicBezTo>
                    <a:pt x="2288" y="169"/>
                    <a:pt x="2211" y="169"/>
                    <a:pt x="2134" y="169"/>
                  </a:cubicBezTo>
                  <a:cubicBezTo>
                    <a:pt x="2071" y="169"/>
                    <a:pt x="2071" y="169"/>
                    <a:pt x="2071" y="169"/>
                  </a:cubicBezTo>
                  <a:cubicBezTo>
                    <a:pt x="1675" y="169"/>
                    <a:pt x="1675" y="169"/>
                    <a:pt x="1675" y="169"/>
                  </a:cubicBezTo>
                  <a:cubicBezTo>
                    <a:pt x="322" y="169"/>
                    <a:pt x="322" y="169"/>
                    <a:pt x="322" y="169"/>
                  </a:cubicBezTo>
                  <a:cubicBezTo>
                    <a:pt x="0" y="169"/>
                    <a:pt x="0" y="169"/>
                    <a:pt x="0" y="169"/>
                  </a:cubicBezTo>
                  <a:lnTo>
                    <a:pt x="0" y="204"/>
                  </a:lnTo>
                  <a:close/>
                </a:path>
              </a:pathLst>
            </a:custGeom>
            <a:solidFill>
              <a:srgbClr val="007377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dirty="0" smtClean="0"/>
              <a:t>Health Informatics| Michael Lawley</a:t>
            </a:r>
            <a:endParaRPr lang="en-AU" dirty="0"/>
          </a:p>
        </p:txBody>
      </p:sp>
      <p:sp>
        <p:nvSpPr>
          <p:cNvPr id="19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9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0E0807F-A426-4A14-A403-79F709DBBE49}" type="slidenum">
              <a:rPr lang="en-AU"/>
              <a:pPr>
                <a:defRPr/>
              </a:pPr>
              <a:t>‹#›</a:t>
            </a:fld>
            <a:r>
              <a:rPr lang="en-AU" dirty="0"/>
              <a:t>  |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-9525" y="6051550"/>
            <a:ext cx="9169400" cy="849313"/>
            <a:chOff x="-9525" y="6051550"/>
            <a:chExt cx="9169400" cy="849313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6056313"/>
              <a:ext cx="9161463" cy="80168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1588" y="6367463"/>
              <a:ext cx="9142412" cy="490537"/>
            </a:xfrm>
            <a:prstGeom prst="rect">
              <a:avLst/>
            </a:prstGeom>
            <a:solidFill>
              <a:srgbClr val="00313C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 userDrawn="1"/>
          </p:nvSpPr>
          <p:spPr bwMode="auto">
            <a:xfrm>
              <a:off x="1588" y="6367463"/>
              <a:ext cx="9142412" cy="4905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1588" y="6065838"/>
              <a:ext cx="9142412" cy="690562"/>
            </a:xfrm>
            <a:custGeom>
              <a:avLst/>
              <a:gdLst>
                <a:gd name="T0" fmla="*/ 2880 w 2880"/>
                <a:gd name="T1" fmla="*/ 14 h 217"/>
                <a:gd name="T2" fmla="*/ 2817 w 2880"/>
                <a:gd name="T3" fmla="*/ 14 h 217"/>
                <a:gd name="T4" fmla="*/ 2486 w 2880"/>
                <a:gd name="T5" fmla="*/ 95 h 217"/>
                <a:gd name="T6" fmla="*/ 2486 w 2880"/>
                <a:gd name="T7" fmla="*/ 95 h 217"/>
                <a:gd name="T8" fmla="*/ 2880 w 2880"/>
                <a:gd name="T9" fmla="*/ 95 h 217"/>
                <a:gd name="T10" fmla="*/ 2880 w 2880"/>
                <a:gd name="T11" fmla="*/ 217 h 217"/>
                <a:gd name="T12" fmla="*/ 2880 w 2880"/>
                <a:gd name="T13" fmla="*/ 217 h 217"/>
                <a:gd name="T14" fmla="*/ 2880 w 2880"/>
                <a:gd name="T15" fmla="*/ 14 h 217"/>
                <a:gd name="T16" fmla="*/ 2171 w 2880"/>
                <a:gd name="T17" fmla="*/ 0 h 217"/>
                <a:gd name="T18" fmla="*/ 0 w 2880"/>
                <a:gd name="T19" fmla="*/ 0 h 217"/>
                <a:gd name="T20" fmla="*/ 0 w 2880"/>
                <a:gd name="T21" fmla="*/ 95 h 217"/>
                <a:gd name="T22" fmla="*/ 2486 w 2880"/>
                <a:gd name="T23" fmla="*/ 95 h 217"/>
                <a:gd name="T24" fmla="*/ 2486 w 2880"/>
                <a:gd name="T25" fmla="*/ 95 h 217"/>
                <a:gd name="T26" fmla="*/ 2486 w 2880"/>
                <a:gd name="T27" fmla="*/ 95 h 217"/>
                <a:gd name="T28" fmla="*/ 2486 w 2880"/>
                <a:gd name="T29" fmla="*/ 95 h 217"/>
                <a:gd name="T30" fmla="*/ 2171 w 2880"/>
                <a:gd name="T3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217">
                  <a:moveTo>
                    <a:pt x="2880" y="14"/>
                  </a:moveTo>
                  <a:cubicBezTo>
                    <a:pt x="2817" y="14"/>
                    <a:pt x="2817" y="14"/>
                    <a:pt x="2817" y="14"/>
                  </a:cubicBezTo>
                  <a:cubicBezTo>
                    <a:pt x="2616" y="14"/>
                    <a:pt x="2542" y="74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880" y="95"/>
                    <a:pt x="2880" y="95"/>
                    <a:pt x="2880" y="95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80" y="14"/>
                    <a:pt x="2880" y="14"/>
                    <a:pt x="2880" y="14"/>
                  </a:cubicBezTo>
                  <a:moveTo>
                    <a:pt x="217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19" y="39"/>
                    <a:pt x="2306" y="0"/>
                    <a:pt x="2171" y="0"/>
                  </a:cubicBezTo>
                </a:path>
              </a:pathLst>
            </a:custGeom>
            <a:solidFill>
              <a:srgbClr val="BFBFB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1588" y="6367463"/>
              <a:ext cx="9142412" cy="388937"/>
            </a:xfrm>
            <a:custGeom>
              <a:avLst/>
              <a:gdLst>
                <a:gd name="T0" fmla="*/ 2486 w 2880"/>
                <a:gd name="T1" fmla="*/ 0 h 122"/>
                <a:gd name="T2" fmla="*/ 0 w 2880"/>
                <a:gd name="T3" fmla="*/ 0 h 122"/>
                <a:gd name="T4" fmla="*/ 0 w 2880"/>
                <a:gd name="T5" fmla="*/ 13 h 122"/>
                <a:gd name="T6" fmla="*/ 2289 w 2880"/>
                <a:gd name="T7" fmla="*/ 13 h 122"/>
                <a:gd name="T8" fmla="*/ 2486 w 2880"/>
                <a:gd name="T9" fmla="*/ 0 h 122"/>
                <a:gd name="T10" fmla="*/ 2880 w 2880"/>
                <a:gd name="T11" fmla="*/ 0 h 122"/>
                <a:gd name="T12" fmla="*/ 2486 w 2880"/>
                <a:gd name="T13" fmla="*/ 0 h 122"/>
                <a:gd name="T14" fmla="*/ 2813 w 2880"/>
                <a:gd name="T15" fmla="*/ 122 h 122"/>
                <a:gd name="T16" fmla="*/ 2880 w 2880"/>
                <a:gd name="T17" fmla="*/ 122 h 122"/>
                <a:gd name="T18" fmla="*/ 2880 w 2880"/>
                <a:gd name="T1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80" h="122">
                  <a:moveTo>
                    <a:pt x="248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289" y="13"/>
                    <a:pt x="2289" y="13"/>
                    <a:pt x="2289" y="13"/>
                  </a:cubicBezTo>
                  <a:cubicBezTo>
                    <a:pt x="2418" y="13"/>
                    <a:pt x="2459" y="10"/>
                    <a:pt x="2486" y="0"/>
                  </a:cubicBezTo>
                  <a:moveTo>
                    <a:pt x="2880" y="0"/>
                  </a:moveTo>
                  <a:cubicBezTo>
                    <a:pt x="2486" y="0"/>
                    <a:pt x="2486" y="0"/>
                    <a:pt x="2486" y="0"/>
                  </a:cubicBezTo>
                  <a:cubicBezTo>
                    <a:pt x="2554" y="56"/>
                    <a:pt x="2645" y="122"/>
                    <a:pt x="2813" y="122"/>
                  </a:cubicBezTo>
                  <a:cubicBezTo>
                    <a:pt x="2854" y="122"/>
                    <a:pt x="2880" y="122"/>
                    <a:pt x="2880" y="122"/>
                  </a:cubicBezTo>
                  <a:cubicBezTo>
                    <a:pt x="2880" y="0"/>
                    <a:pt x="2880" y="0"/>
                    <a:pt x="2880" y="0"/>
                  </a:cubicBezTo>
                </a:path>
              </a:pathLst>
            </a:custGeom>
            <a:solidFill>
              <a:srgbClr val="00252D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3" name="Freeform 10"/>
            <p:cNvSpPr>
              <a:spLocks/>
            </p:cNvSpPr>
            <p:nvPr userDrawn="1"/>
          </p:nvSpPr>
          <p:spPr bwMode="auto">
            <a:xfrm>
              <a:off x="1588" y="6110288"/>
              <a:ext cx="7891462" cy="298450"/>
            </a:xfrm>
            <a:custGeom>
              <a:avLst/>
              <a:gdLst>
                <a:gd name="T0" fmla="*/ 2486 w 2486"/>
                <a:gd name="T1" fmla="*/ 81 h 94"/>
                <a:gd name="T2" fmla="*/ 2171 w 2486"/>
                <a:gd name="T3" fmla="*/ 0 h 94"/>
                <a:gd name="T4" fmla="*/ 0 w 2486"/>
                <a:gd name="T5" fmla="*/ 0 h 94"/>
                <a:gd name="T6" fmla="*/ 0 w 2486"/>
                <a:gd name="T7" fmla="*/ 94 h 94"/>
                <a:gd name="T8" fmla="*/ 2289 w 2486"/>
                <a:gd name="T9" fmla="*/ 94 h 94"/>
                <a:gd name="T10" fmla="*/ 2486 w 2486"/>
                <a:gd name="T11" fmla="*/ 8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6" h="94">
                  <a:moveTo>
                    <a:pt x="2486" y="81"/>
                  </a:moveTo>
                  <a:cubicBezTo>
                    <a:pt x="2410" y="38"/>
                    <a:pt x="2306" y="0"/>
                    <a:pt x="217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2289" y="94"/>
                    <a:pt x="2289" y="94"/>
                    <a:pt x="2289" y="94"/>
                  </a:cubicBezTo>
                  <a:cubicBezTo>
                    <a:pt x="2418" y="94"/>
                    <a:pt x="2459" y="91"/>
                    <a:pt x="2486" y="81"/>
                  </a:cubicBezTo>
                </a:path>
              </a:pathLst>
            </a:custGeom>
            <a:solidFill>
              <a:srgbClr val="2DCCD3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7893050" y="6110288"/>
              <a:ext cx="1250950" cy="601662"/>
            </a:xfrm>
            <a:custGeom>
              <a:avLst/>
              <a:gdLst>
                <a:gd name="T0" fmla="*/ 331 w 394"/>
                <a:gd name="T1" fmla="*/ 0 h 189"/>
                <a:gd name="T2" fmla="*/ 0 w 394"/>
                <a:gd name="T3" fmla="*/ 81 h 189"/>
                <a:gd name="T4" fmla="*/ 327 w 394"/>
                <a:gd name="T5" fmla="*/ 189 h 189"/>
                <a:gd name="T6" fmla="*/ 394 w 394"/>
                <a:gd name="T7" fmla="*/ 189 h 189"/>
                <a:gd name="T8" fmla="*/ 394 w 394"/>
                <a:gd name="T9" fmla="*/ 0 h 189"/>
                <a:gd name="T10" fmla="*/ 331 w 394"/>
                <a:gd name="T11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4" h="189">
                  <a:moveTo>
                    <a:pt x="331" y="0"/>
                  </a:moveTo>
                  <a:cubicBezTo>
                    <a:pt x="130" y="0"/>
                    <a:pt x="56" y="60"/>
                    <a:pt x="0" y="81"/>
                  </a:cubicBezTo>
                  <a:cubicBezTo>
                    <a:pt x="89" y="131"/>
                    <a:pt x="159" y="189"/>
                    <a:pt x="327" y="189"/>
                  </a:cubicBezTo>
                  <a:cubicBezTo>
                    <a:pt x="368" y="189"/>
                    <a:pt x="394" y="189"/>
                    <a:pt x="394" y="189"/>
                  </a:cubicBezTo>
                  <a:cubicBezTo>
                    <a:pt x="394" y="0"/>
                    <a:pt x="394" y="0"/>
                    <a:pt x="394" y="0"/>
                  </a:cubicBezTo>
                  <a:lnTo>
                    <a:pt x="331" y="0"/>
                  </a:lnTo>
                  <a:close/>
                </a:path>
              </a:pathLst>
            </a:custGeom>
            <a:solidFill>
              <a:srgbClr val="F7F7F7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AU">
                <a:latin typeface="+mn-lt"/>
                <a:cs typeface="+mn-cs"/>
              </a:endParaRPr>
            </a:p>
          </p:txBody>
        </p:sp>
        <p:sp>
          <p:nvSpPr>
            <p:cNvPr id="15" name="AutoShape 81"/>
            <p:cNvSpPr>
              <a:spLocks noChangeAspect="1" noChangeArrowheads="1" noTextEdit="1"/>
            </p:cNvSpPr>
            <p:nvPr/>
          </p:nvSpPr>
          <p:spPr bwMode="auto">
            <a:xfrm>
              <a:off x="-9525" y="6051550"/>
              <a:ext cx="9169400" cy="849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6" name="Rectangle 84"/>
            <p:cNvSpPr>
              <a:spLocks noChangeArrowheads="1"/>
            </p:cNvSpPr>
            <p:nvPr/>
          </p:nvSpPr>
          <p:spPr bwMode="auto">
            <a:xfrm>
              <a:off x="-9525" y="6356350"/>
              <a:ext cx="9167813" cy="544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pic>
          <p:nvPicPr>
            <p:cNvPr id="1044" name="Picture 78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8459788" y="6191250"/>
              <a:ext cx="454025" cy="454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58775" y="274638"/>
            <a:ext cx="8461375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8775" y="1268413"/>
            <a:ext cx="8461375" cy="4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503988"/>
            <a:ext cx="6083300" cy="1238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AU" dirty="0" smtClean="0"/>
              <a:t>Health Informatics| Michael Lawley</a:t>
            </a:r>
            <a:endParaRPr lang="en-A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0" y="6503988"/>
            <a:ext cx="288925" cy="127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4AE096-7048-450A-B01C-F306B3C01AB5}" type="slidenum">
              <a:rPr lang="en-AU"/>
              <a:pPr>
                <a:defRPr/>
              </a:pPr>
              <a:t>‹#›</a:t>
            </a:fld>
            <a:r>
              <a:rPr lang="en-AU" dirty="0"/>
              <a:t>  |</a:t>
            </a:r>
          </a:p>
        </p:txBody>
      </p:sp>
      <p:sp>
        <p:nvSpPr>
          <p:cNvPr id="36" name="AutoShape 4"/>
          <p:cNvSpPr>
            <a:spLocks noChangeAspect="1" noChangeArrowheads="1" noTextEdit="1"/>
          </p:cNvSpPr>
          <p:nvPr/>
        </p:nvSpPr>
        <p:spPr bwMode="auto">
          <a:xfrm>
            <a:off x="3175" y="3325813"/>
            <a:ext cx="9161463" cy="8016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latin typeface="+mn-lt"/>
              <a:cs typeface="+mn-cs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2700" y="3636963"/>
            <a:ext cx="9142413" cy="4905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AU">
              <a:latin typeface="+mn-lt"/>
              <a:cs typeface="+mn-cs"/>
            </a:endParaRPr>
          </a:p>
        </p:txBody>
      </p:sp>
      <p:sp>
        <p:nvSpPr>
          <p:cNvPr id="43" name="AutoShape 81"/>
          <p:cNvSpPr>
            <a:spLocks noChangeAspect="1" noChangeArrowheads="1" noTextEdit="1"/>
          </p:cNvSpPr>
          <p:nvPr/>
        </p:nvSpPr>
        <p:spPr bwMode="auto">
          <a:xfrm>
            <a:off x="1588" y="3321050"/>
            <a:ext cx="91694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4" name="Rectangle 84"/>
          <p:cNvSpPr>
            <a:spLocks noChangeArrowheads="1"/>
          </p:cNvSpPr>
          <p:nvPr/>
        </p:nvSpPr>
        <p:spPr bwMode="auto">
          <a:xfrm>
            <a:off x="1588" y="3625850"/>
            <a:ext cx="9167812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5" r:id="rId2"/>
    <p:sldLayoutId id="2147483703" r:id="rId3"/>
    <p:sldLayoutId id="2147483696" r:id="rId4"/>
    <p:sldLayoutId id="2147483697" r:id="rId5"/>
    <p:sldLayoutId id="2147483698" r:id="rId6"/>
    <p:sldLayoutId id="2147483699" r:id="rId7"/>
    <p:sldLayoutId id="2147483704" r:id="rId8"/>
    <p:sldLayoutId id="2147483705" r:id="rId9"/>
    <p:sldLayoutId id="2147483706" r:id="rId10"/>
    <p:sldLayoutId id="2147483700" r:id="rId11"/>
    <p:sldLayoutId id="2147483701" r:id="rId12"/>
    <p:sldLayoutId id="2147483707" r:id="rId13"/>
    <p:sldLayoutId id="2147483708" r:id="rId14"/>
    <p:sldLayoutId id="2147483709" r:id="rId15"/>
    <p:sldLayoutId id="2147483732" r:id="rId16"/>
    <p:sldLayoutId id="2147483733" r:id="rId17"/>
    <p:sldLayoutId id="2147483734" r:id="rId18"/>
    <p:sldLayoutId id="2147483735" r:id="rId1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313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alibri" pitchFamily="34" charset="0"/>
        </a:defRPr>
      </a:lvl9pPr>
    </p:titleStyle>
    <p:bodyStyle>
      <a:lvl1pPr marL="215900" indent="-2159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31800" indent="-2159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7700" indent="-2159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63600" indent="-2159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79500" indent="-2159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Calibri" pitchFamily="34" charset="0"/>
        <a:buChar char="•"/>
        <a:defRPr kern="1200">
          <a:solidFill>
            <a:srgbClr val="00313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44440" y="2780928"/>
            <a:ext cx="8467494" cy="1080000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Snorocket</a:t>
            </a:r>
            <a:r>
              <a:rPr lang="en-US" sz="4800" dirty="0" smtClean="0"/>
              <a:t> &amp; Ontoserver</a:t>
            </a:r>
            <a:br>
              <a:rPr lang="en-US" sz="4800" dirty="0" smtClean="0"/>
            </a:br>
            <a:r>
              <a:rPr lang="en-US" sz="3200" dirty="0"/>
              <a:t>HSPC tooling </a:t>
            </a:r>
            <a:r>
              <a:rPr lang="en-US" sz="3200" dirty="0" smtClean="0"/>
              <a:t>meeting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4440" y="4437112"/>
            <a:ext cx="8475710" cy="100811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Michael Lawley, PhD</a:t>
            </a:r>
          </a:p>
          <a:p>
            <a:r>
              <a:rPr lang="en-US" sz="1800" dirty="0" smtClean="0"/>
              <a:t>Health Informatics Group Leader</a:t>
            </a:r>
          </a:p>
          <a:p>
            <a:r>
              <a:rPr lang="en-US" sz="1800" dirty="0" smtClean="0"/>
              <a:t>Australian e-Health Research Centre, CSIRO</a:t>
            </a:r>
            <a:endParaRPr lang="en-US" sz="1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1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7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Ontoserver – some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Focus on terminology use, not authoring</a:t>
            </a:r>
          </a:p>
          <a:p>
            <a:pPr marL="0" indent="0">
              <a:buNone/>
            </a:pPr>
            <a:r>
              <a:rPr lang="en-US" dirty="0" smtClean="0"/>
              <a:t>Simple REST API, pared back over several versions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eep SNOMED CT support (RF2 native, versioning, </a:t>
            </a:r>
            <a:r>
              <a:rPr lang="en-US" dirty="0" err="1" smtClean="0"/>
              <a:t>snorocket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Fast start-of-art search ranking algorithm</a:t>
            </a:r>
          </a:p>
          <a:p>
            <a:pPr marL="0" indent="0">
              <a:buNone/>
            </a:pPr>
            <a:r>
              <a:rPr lang="en-US" dirty="0" smtClean="0"/>
              <a:t>https://</a:t>
            </a:r>
            <a:r>
              <a:rPr lang="en-US" dirty="0" err="1" smtClean="0"/>
              <a:t>ontoserver.csiro.au</a:t>
            </a:r>
            <a:r>
              <a:rPr lang="en-US" dirty="0" smtClean="0"/>
              <a:t>/shrimp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FHIR Terminology Services:</a:t>
            </a:r>
          </a:p>
          <a:p>
            <a:pPr marL="0" indent="0">
              <a:buNone/>
            </a:pPr>
            <a:r>
              <a:rPr lang="en-US" dirty="0" smtClean="0"/>
              <a:t>	Open API</a:t>
            </a:r>
          </a:p>
          <a:p>
            <a:pPr marL="0" indent="0">
              <a:buNone/>
            </a:pPr>
            <a:r>
              <a:rPr lang="en-US" dirty="0"/>
              <a:t>	Strong support for SNOMED CT</a:t>
            </a:r>
          </a:p>
          <a:p>
            <a:pPr marL="0" indent="0">
              <a:buNone/>
            </a:pPr>
            <a:r>
              <a:rPr lang="en-US" dirty="0" smtClean="0"/>
              <a:t>	Closely aligned with existing APIs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Other APIs solved problems on our roadmap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Health Informatics | Michael Lawley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5AB918-1967-40CC-928C-95388D8B0368}" type="slidenum">
              <a:rPr lang="en-AU" smtClean="0"/>
              <a:pPr>
                <a:defRPr/>
              </a:pPr>
              <a:t>11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59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Ontoserver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Basis for Australia’s National Clinical Terminology Service</a:t>
            </a:r>
          </a:p>
          <a:p>
            <a:pPr marL="0" indent="0">
              <a:buNone/>
            </a:pPr>
            <a:r>
              <a:rPr lang="en-US" dirty="0" smtClean="0"/>
              <a:t>Includes a syndication model (using ATOM) for content distribution (monthly SNOMED CT-AU releases)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Single National instance</a:t>
            </a:r>
          </a:p>
          <a:p>
            <a:pPr marL="0" indent="0">
              <a:buNone/>
            </a:pPr>
            <a:r>
              <a:rPr lang="en-US" dirty="0" smtClean="0"/>
              <a:t>Many local instances in syndication “web”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https://</a:t>
            </a:r>
            <a:r>
              <a:rPr lang="en-US" dirty="0" err="1"/>
              <a:t>www.healthterminologies.gov.au</a:t>
            </a:r>
            <a:r>
              <a:rPr lang="en-US" dirty="0"/>
              <a:t>/</a:t>
            </a:r>
            <a:r>
              <a:rPr lang="en-US" dirty="0" err="1"/>
              <a:t>ncts</a:t>
            </a:r>
            <a:r>
              <a:rPr lang="en-US" dirty="0"/>
              <a:t>/#/</a:t>
            </a:r>
            <a:r>
              <a:rPr lang="en-US" dirty="0" err="1" smtClean="0"/>
              <a:t>tools?content</a:t>
            </a:r>
            <a:r>
              <a:rPr lang="en-US" dirty="0" smtClean="0"/>
              <a:t>=</a:t>
            </a:r>
            <a:r>
              <a:rPr lang="en-US" dirty="0" err="1" smtClean="0"/>
              <a:t>nts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https://</a:t>
            </a:r>
            <a:r>
              <a:rPr lang="en-US" dirty="0" err="1" smtClean="0"/>
              <a:t>ontoserver.csiro.au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Health Informatics | Michael Lawley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5AB918-1967-40CC-928C-95388D8B0368}" type="slidenum">
              <a:rPr lang="en-AU" smtClean="0"/>
              <a:pPr>
                <a:defRPr/>
              </a:pPr>
              <a:t>12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7519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Ontoserver </a:t>
            </a:r>
            <a:r>
              <a:rPr lang="mr-IN" dirty="0" smtClean="0"/>
              <a:t>–</a:t>
            </a:r>
            <a:r>
              <a:rPr lang="en-US" dirty="0" smtClean="0"/>
              <a:t> Syndication Model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fld id="{2ABE124A-B5C5-46E0-B944-45307B126769}" type="slidenum">
              <a:rPr lang="en-AU" smtClean="0"/>
              <a:pPr/>
              <a:t>13</a:t>
            </a:fld>
            <a:r>
              <a:rPr lang="en-AU" dirty="0" smtClean="0"/>
              <a:t>  </a:t>
            </a:r>
            <a:endParaRPr lang="en-AU" dirty="0"/>
          </a:p>
        </p:txBody>
      </p:sp>
      <p:grpSp>
        <p:nvGrpSpPr>
          <p:cNvPr id="6" name="Group 5"/>
          <p:cNvGrpSpPr/>
          <p:nvPr/>
        </p:nvGrpSpPr>
        <p:grpSpPr>
          <a:xfrm>
            <a:off x="1191360" y="1556792"/>
            <a:ext cx="3576774" cy="1077354"/>
            <a:chOff x="3254644" y="1544320"/>
            <a:chExt cx="6009570" cy="1560125"/>
          </a:xfrm>
        </p:grpSpPr>
        <p:sp>
          <p:nvSpPr>
            <p:cNvPr id="7" name="Rounded Rectangle 6"/>
            <p:cNvSpPr/>
            <p:nvPr/>
          </p:nvSpPr>
          <p:spPr>
            <a:xfrm>
              <a:off x="3254644" y="1544320"/>
              <a:ext cx="2414636" cy="1462351"/>
            </a:xfrm>
            <a:prstGeom prst="roundRect">
              <a:avLst>
                <a:gd name="adj" fmla="val 4332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Ontoserver</a:t>
              </a:r>
              <a:endParaRPr lang="en-US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669280" y="1633430"/>
              <a:ext cx="2496066" cy="534832"/>
              <a:chOff x="5669280" y="1747825"/>
              <a:chExt cx="2496066" cy="534832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 flipV="1">
                <a:off x="5669280" y="1932491"/>
                <a:ext cx="324074" cy="1084"/>
              </a:xfrm>
              <a:prstGeom prst="line">
                <a:avLst/>
              </a:prstGeom>
              <a:ln w="63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Oval 17"/>
              <p:cNvSpPr/>
              <p:nvPr/>
            </p:nvSpPr>
            <p:spPr>
              <a:xfrm>
                <a:off x="5993354" y="1820731"/>
                <a:ext cx="223520" cy="223520"/>
              </a:xfrm>
              <a:prstGeom prst="ellipse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238876" y="1747825"/>
                <a:ext cx="1926470" cy="534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FHIR API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669280" y="2090829"/>
              <a:ext cx="2689984" cy="534832"/>
              <a:chOff x="5669280" y="2438705"/>
              <a:chExt cx="2689984" cy="534832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flipV="1">
                <a:off x="5669280" y="2623371"/>
                <a:ext cx="324074" cy="1084"/>
              </a:xfrm>
              <a:prstGeom prst="line">
                <a:avLst/>
              </a:prstGeom>
              <a:ln w="63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>
              <a:xfrm>
                <a:off x="5993354" y="2511611"/>
                <a:ext cx="223520" cy="223520"/>
              </a:xfrm>
              <a:prstGeom prst="ellipse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238875" y="2438705"/>
                <a:ext cx="2120389" cy="534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Admin API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669280" y="2569613"/>
              <a:ext cx="3594934" cy="534832"/>
              <a:chOff x="5669280" y="3229148"/>
              <a:chExt cx="3594934" cy="534832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V="1">
                <a:off x="5669280" y="3413814"/>
                <a:ext cx="324074" cy="1084"/>
              </a:xfrm>
              <a:prstGeom prst="line">
                <a:avLst/>
              </a:prstGeom>
              <a:ln w="63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" name="Oval 11"/>
              <p:cNvSpPr/>
              <p:nvPr/>
            </p:nvSpPr>
            <p:spPr>
              <a:xfrm>
                <a:off x="5993354" y="3302054"/>
                <a:ext cx="223520" cy="223520"/>
              </a:xfrm>
              <a:prstGeom prst="ellipse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238874" y="3229148"/>
                <a:ext cx="3025340" cy="534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Syndication API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2834478" y="2307843"/>
            <a:ext cx="1077362" cy="1334272"/>
            <a:chOff x="3574307" y="1915780"/>
            <a:chExt cx="1600666" cy="1862521"/>
          </a:xfrm>
        </p:grpSpPr>
        <p:sp>
          <p:nvSpPr>
            <p:cNvPr id="49" name="Oval 48"/>
            <p:cNvSpPr/>
            <p:nvPr/>
          </p:nvSpPr>
          <p:spPr>
            <a:xfrm>
              <a:off x="3693102" y="3341605"/>
              <a:ext cx="223520" cy="223520"/>
            </a:xfrm>
            <a:prstGeom prst="ellipse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rc 49"/>
            <p:cNvSpPr/>
            <p:nvPr/>
          </p:nvSpPr>
          <p:spPr>
            <a:xfrm rot="19127580" flipH="1">
              <a:off x="3574307" y="1915780"/>
              <a:ext cx="1600666" cy="1862521"/>
            </a:xfrm>
            <a:prstGeom prst="arc">
              <a:avLst/>
            </a:prstGeom>
            <a:ln w="6350">
              <a:solidFill>
                <a:schemeClr val="bg1"/>
              </a:solidFill>
              <a:prstDash val="dash"/>
              <a:head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063633" y="3010055"/>
            <a:ext cx="3576774" cy="1077354"/>
            <a:chOff x="3254644" y="1544320"/>
            <a:chExt cx="6009570" cy="1560125"/>
          </a:xfrm>
        </p:grpSpPr>
        <p:sp>
          <p:nvSpPr>
            <p:cNvPr id="55" name="Rounded Rectangle 54"/>
            <p:cNvSpPr/>
            <p:nvPr/>
          </p:nvSpPr>
          <p:spPr>
            <a:xfrm>
              <a:off x="3254644" y="1544320"/>
              <a:ext cx="2414636" cy="1462351"/>
            </a:xfrm>
            <a:prstGeom prst="roundRect">
              <a:avLst>
                <a:gd name="adj" fmla="val 4332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Ontoserver</a:t>
              </a:r>
              <a:endParaRPr lang="en-US" dirty="0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69280" y="1633430"/>
              <a:ext cx="2496066" cy="534832"/>
              <a:chOff x="5669280" y="1747825"/>
              <a:chExt cx="2496066" cy="534832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flipV="1">
                <a:off x="5669280" y="1932491"/>
                <a:ext cx="324074" cy="1084"/>
              </a:xfrm>
              <a:prstGeom prst="line">
                <a:avLst/>
              </a:prstGeom>
              <a:ln w="63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>
                <a:off x="5993354" y="1820731"/>
                <a:ext cx="223520" cy="223520"/>
              </a:xfrm>
              <a:prstGeom prst="ellipse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238876" y="1747825"/>
                <a:ext cx="1926470" cy="534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FHIR API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5669280" y="2090829"/>
              <a:ext cx="2689984" cy="534832"/>
              <a:chOff x="5669280" y="2438705"/>
              <a:chExt cx="2689984" cy="534832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flipV="1">
                <a:off x="5669280" y="2623371"/>
                <a:ext cx="324074" cy="1084"/>
              </a:xfrm>
              <a:prstGeom prst="line">
                <a:avLst/>
              </a:prstGeom>
              <a:ln w="63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3" name="Oval 62"/>
              <p:cNvSpPr/>
              <p:nvPr/>
            </p:nvSpPr>
            <p:spPr>
              <a:xfrm>
                <a:off x="5993354" y="2511611"/>
                <a:ext cx="223520" cy="223520"/>
              </a:xfrm>
              <a:prstGeom prst="ellipse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238875" y="2438705"/>
                <a:ext cx="2120389" cy="534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Admin API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5669280" y="2569613"/>
              <a:ext cx="3594934" cy="534832"/>
              <a:chOff x="5669280" y="3229148"/>
              <a:chExt cx="3594934" cy="534832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flipV="1">
                <a:off x="5669280" y="3413814"/>
                <a:ext cx="324074" cy="1084"/>
              </a:xfrm>
              <a:prstGeom prst="line">
                <a:avLst/>
              </a:prstGeom>
              <a:ln w="63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0" name="Oval 59"/>
              <p:cNvSpPr/>
              <p:nvPr/>
            </p:nvSpPr>
            <p:spPr>
              <a:xfrm>
                <a:off x="5993354" y="3302054"/>
                <a:ext cx="223520" cy="223520"/>
              </a:xfrm>
              <a:prstGeom prst="ellipse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6238874" y="3229148"/>
                <a:ext cx="3025340" cy="534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Syndication API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8" name="Group 67"/>
          <p:cNvGrpSpPr/>
          <p:nvPr/>
        </p:nvGrpSpPr>
        <p:grpSpPr>
          <a:xfrm>
            <a:off x="4693657" y="3768424"/>
            <a:ext cx="1077362" cy="1334272"/>
            <a:chOff x="3574307" y="1915780"/>
            <a:chExt cx="1600666" cy="1862521"/>
          </a:xfrm>
        </p:grpSpPr>
        <p:sp>
          <p:nvSpPr>
            <p:cNvPr id="69" name="Oval 68"/>
            <p:cNvSpPr/>
            <p:nvPr/>
          </p:nvSpPr>
          <p:spPr>
            <a:xfrm>
              <a:off x="3693102" y="3341605"/>
              <a:ext cx="223520" cy="223520"/>
            </a:xfrm>
            <a:prstGeom prst="ellipse">
              <a:avLst/>
            </a:prstGeom>
            <a:ln w="6350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Arc 69"/>
            <p:cNvSpPr/>
            <p:nvPr/>
          </p:nvSpPr>
          <p:spPr>
            <a:xfrm rot="19127580" flipH="1">
              <a:off x="3574307" y="1915780"/>
              <a:ext cx="1600666" cy="1862521"/>
            </a:xfrm>
            <a:prstGeom prst="arc">
              <a:avLst/>
            </a:prstGeom>
            <a:ln w="6350">
              <a:solidFill>
                <a:schemeClr val="bg1"/>
              </a:solidFill>
              <a:prstDash val="dash"/>
              <a:head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922812" y="4470636"/>
            <a:ext cx="3576774" cy="1077354"/>
            <a:chOff x="3254644" y="1544320"/>
            <a:chExt cx="6009570" cy="1560125"/>
          </a:xfrm>
        </p:grpSpPr>
        <p:sp>
          <p:nvSpPr>
            <p:cNvPr id="72" name="Rounded Rectangle 71"/>
            <p:cNvSpPr/>
            <p:nvPr/>
          </p:nvSpPr>
          <p:spPr>
            <a:xfrm>
              <a:off x="3254644" y="1544320"/>
              <a:ext cx="2414636" cy="1462351"/>
            </a:xfrm>
            <a:prstGeom prst="roundRect">
              <a:avLst>
                <a:gd name="adj" fmla="val 4332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Ontoserver</a:t>
              </a:r>
              <a:endParaRPr lang="en-US" dirty="0"/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5669280" y="1633430"/>
              <a:ext cx="2496066" cy="534832"/>
              <a:chOff x="5669280" y="1747825"/>
              <a:chExt cx="2496066" cy="534832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flipV="1">
                <a:off x="5669280" y="1932491"/>
                <a:ext cx="324074" cy="1084"/>
              </a:xfrm>
              <a:prstGeom prst="line">
                <a:avLst/>
              </a:prstGeom>
              <a:ln w="63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3" name="Oval 82"/>
              <p:cNvSpPr/>
              <p:nvPr/>
            </p:nvSpPr>
            <p:spPr>
              <a:xfrm>
                <a:off x="5993354" y="1820731"/>
                <a:ext cx="223520" cy="223520"/>
              </a:xfrm>
              <a:prstGeom prst="ellipse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6238876" y="1747825"/>
                <a:ext cx="1926470" cy="534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FHIR API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5669280" y="2090829"/>
              <a:ext cx="2689984" cy="534832"/>
              <a:chOff x="5669280" y="2438705"/>
              <a:chExt cx="2689984" cy="534832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 flipV="1">
                <a:off x="5669280" y="2623371"/>
                <a:ext cx="324074" cy="1084"/>
              </a:xfrm>
              <a:prstGeom prst="line">
                <a:avLst/>
              </a:prstGeom>
              <a:ln w="63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0" name="Oval 79"/>
              <p:cNvSpPr/>
              <p:nvPr/>
            </p:nvSpPr>
            <p:spPr>
              <a:xfrm>
                <a:off x="5993354" y="2511611"/>
                <a:ext cx="223520" cy="223520"/>
              </a:xfrm>
              <a:prstGeom prst="ellipse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238875" y="2438705"/>
                <a:ext cx="2120389" cy="534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Admin API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669280" y="2569613"/>
              <a:ext cx="3594934" cy="534832"/>
              <a:chOff x="5669280" y="3229148"/>
              <a:chExt cx="3594934" cy="534832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 flipV="1">
                <a:off x="5669280" y="3413814"/>
                <a:ext cx="324074" cy="1084"/>
              </a:xfrm>
              <a:prstGeom prst="line">
                <a:avLst/>
              </a:prstGeom>
              <a:ln w="63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Oval 76"/>
              <p:cNvSpPr/>
              <p:nvPr/>
            </p:nvSpPr>
            <p:spPr>
              <a:xfrm>
                <a:off x="5993354" y="3302054"/>
                <a:ext cx="223520" cy="223520"/>
              </a:xfrm>
              <a:prstGeom prst="ellipse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238874" y="3229148"/>
                <a:ext cx="3025340" cy="534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Syndication API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2" name="Group 51"/>
          <p:cNvGrpSpPr/>
          <p:nvPr/>
        </p:nvGrpSpPr>
        <p:grpSpPr>
          <a:xfrm>
            <a:off x="967143" y="4161802"/>
            <a:ext cx="3576774" cy="1077354"/>
            <a:chOff x="3254644" y="1544320"/>
            <a:chExt cx="6009570" cy="1560125"/>
          </a:xfrm>
        </p:grpSpPr>
        <p:sp>
          <p:nvSpPr>
            <p:cNvPr id="53" name="Rounded Rectangle 52"/>
            <p:cNvSpPr/>
            <p:nvPr/>
          </p:nvSpPr>
          <p:spPr>
            <a:xfrm>
              <a:off x="3254644" y="1544320"/>
              <a:ext cx="2414636" cy="1462351"/>
            </a:xfrm>
            <a:prstGeom prst="roundRect">
              <a:avLst>
                <a:gd name="adj" fmla="val 4332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Ontoserver</a:t>
              </a:r>
              <a:endParaRPr lang="en-US" dirty="0"/>
            </a:p>
          </p:txBody>
        </p:sp>
        <p:grpSp>
          <p:nvGrpSpPr>
            <p:cNvPr id="85" name="Group 84"/>
            <p:cNvGrpSpPr/>
            <p:nvPr/>
          </p:nvGrpSpPr>
          <p:grpSpPr>
            <a:xfrm>
              <a:off x="5669280" y="1633430"/>
              <a:ext cx="2496066" cy="534832"/>
              <a:chOff x="5669280" y="1747825"/>
              <a:chExt cx="2496066" cy="534832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 flipV="1">
                <a:off x="5669280" y="1932491"/>
                <a:ext cx="324074" cy="1084"/>
              </a:xfrm>
              <a:prstGeom prst="line">
                <a:avLst/>
              </a:prstGeom>
              <a:ln w="63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5" name="Oval 94"/>
              <p:cNvSpPr/>
              <p:nvPr/>
            </p:nvSpPr>
            <p:spPr>
              <a:xfrm>
                <a:off x="5993354" y="1820731"/>
                <a:ext cx="223520" cy="223520"/>
              </a:xfrm>
              <a:prstGeom prst="ellipse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6238876" y="1747825"/>
                <a:ext cx="1926470" cy="534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FHIR API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5669280" y="2090829"/>
              <a:ext cx="2689984" cy="534832"/>
              <a:chOff x="5669280" y="2438705"/>
              <a:chExt cx="2689984" cy="534832"/>
            </a:xfrm>
          </p:grpSpPr>
          <p:cxnSp>
            <p:nvCxnSpPr>
              <p:cNvPr id="91" name="Straight Connector 90"/>
              <p:cNvCxnSpPr/>
              <p:nvPr/>
            </p:nvCxnSpPr>
            <p:spPr>
              <a:xfrm flipV="1">
                <a:off x="5669280" y="2623371"/>
                <a:ext cx="324074" cy="1084"/>
              </a:xfrm>
              <a:prstGeom prst="line">
                <a:avLst/>
              </a:prstGeom>
              <a:ln w="63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2" name="Oval 91"/>
              <p:cNvSpPr/>
              <p:nvPr/>
            </p:nvSpPr>
            <p:spPr>
              <a:xfrm>
                <a:off x="5993354" y="2511611"/>
                <a:ext cx="223520" cy="223520"/>
              </a:xfrm>
              <a:prstGeom prst="ellipse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6238875" y="2438705"/>
                <a:ext cx="2120389" cy="534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Admin API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7" name="Group 86"/>
            <p:cNvGrpSpPr/>
            <p:nvPr/>
          </p:nvGrpSpPr>
          <p:grpSpPr>
            <a:xfrm>
              <a:off x="5669280" y="2569613"/>
              <a:ext cx="3594934" cy="534832"/>
              <a:chOff x="5669280" y="3229148"/>
              <a:chExt cx="3594934" cy="534832"/>
            </a:xfrm>
          </p:grpSpPr>
          <p:cxnSp>
            <p:nvCxnSpPr>
              <p:cNvPr id="88" name="Straight Connector 87"/>
              <p:cNvCxnSpPr/>
              <p:nvPr/>
            </p:nvCxnSpPr>
            <p:spPr>
              <a:xfrm flipV="1">
                <a:off x="5669280" y="3413814"/>
                <a:ext cx="324074" cy="1084"/>
              </a:xfrm>
              <a:prstGeom prst="line">
                <a:avLst/>
              </a:prstGeom>
              <a:ln w="6350">
                <a:solidFill>
                  <a:schemeClr val="bg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9" name="Oval 88"/>
              <p:cNvSpPr/>
              <p:nvPr/>
            </p:nvSpPr>
            <p:spPr>
              <a:xfrm>
                <a:off x="5993354" y="3302054"/>
                <a:ext cx="223520" cy="223520"/>
              </a:xfrm>
              <a:prstGeom prst="ellipse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6238874" y="3229148"/>
                <a:ext cx="3025340" cy="534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Syndication API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97" name="Group 96"/>
          <p:cNvGrpSpPr/>
          <p:nvPr/>
        </p:nvGrpSpPr>
        <p:grpSpPr>
          <a:xfrm>
            <a:off x="573355" y="2661560"/>
            <a:ext cx="4073329" cy="1852251"/>
            <a:chOff x="3505971" y="1443291"/>
            <a:chExt cx="4408311" cy="2121834"/>
          </a:xfrm>
        </p:grpSpPr>
        <p:sp>
          <p:nvSpPr>
            <p:cNvPr id="98" name="Oval 97"/>
            <p:cNvSpPr/>
            <p:nvPr/>
          </p:nvSpPr>
          <p:spPr>
            <a:xfrm>
              <a:off x="3693102" y="3341605"/>
              <a:ext cx="223520" cy="223520"/>
            </a:xfrm>
            <a:prstGeom prst="ellipse">
              <a:avLst/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Arc 98"/>
            <p:cNvSpPr/>
            <p:nvPr/>
          </p:nvSpPr>
          <p:spPr>
            <a:xfrm rot="19652581" flipH="1">
              <a:off x="3505971" y="1443291"/>
              <a:ext cx="4408311" cy="1501186"/>
            </a:xfrm>
            <a:prstGeom prst="arc">
              <a:avLst>
                <a:gd name="adj1" fmla="val 13411481"/>
                <a:gd name="adj2" fmla="val 0"/>
              </a:avLst>
            </a:prstGeom>
            <a:ln w="6350">
              <a:solidFill>
                <a:schemeClr val="bg1"/>
              </a:solidFill>
              <a:prstDash val="dash"/>
              <a:head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23528" y="31409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</a:t>
            </a:r>
            <a:r>
              <a:rPr lang="en-US" dirty="0" smtClean="0">
                <a:solidFill>
                  <a:schemeClr val="bg1"/>
                </a:solidFill>
              </a:rPr>
              <a:t>ist, get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3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FHIR® terminology subsystem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Value Set</a:t>
            </a:r>
          </a:p>
          <a:p>
            <a:pPr marL="215900" lvl="1" indent="0">
              <a:buNone/>
            </a:pPr>
            <a:r>
              <a:rPr lang="en-US" dirty="0" smtClean="0"/>
              <a:t>rules </a:t>
            </a:r>
            <a:r>
              <a:rPr lang="en-US" dirty="0"/>
              <a:t>for what codes are in the value set</a:t>
            </a:r>
          </a:p>
          <a:p>
            <a:pPr marL="0" indent="0">
              <a:buNone/>
            </a:pPr>
            <a:r>
              <a:rPr lang="en-US" dirty="0"/>
              <a:t>Code System</a:t>
            </a:r>
          </a:p>
          <a:p>
            <a:pPr marL="215900" lvl="1" indent="0">
              <a:buNone/>
            </a:pPr>
            <a:r>
              <a:rPr lang="en-US" dirty="0" smtClean="0"/>
              <a:t>codes</a:t>
            </a:r>
            <a:r>
              <a:rPr lang="en-US" dirty="0"/>
              <a:t>, properties of codes, available filters</a:t>
            </a:r>
          </a:p>
          <a:p>
            <a:pPr marL="0" indent="0">
              <a:buNone/>
            </a:pPr>
            <a:r>
              <a:rPr lang="en-US" dirty="0"/>
              <a:t>Concept </a:t>
            </a:r>
            <a:r>
              <a:rPr lang="en-US" dirty="0" smtClean="0"/>
              <a:t>Map</a:t>
            </a:r>
          </a:p>
          <a:p>
            <a:pPr marL="215900" lvl="1" indent="0">
              <a:buNone/>
            </a:pPr>
            <a:r>
              <a:rPr lang="en-US" dirty="0" smtClean="0"/>
              <a:t>source </a:t>
            </a:r>
            <a:r>
              <a:rPr lang="en-US" dirty="0"/>
              <a:t>code, target code, </a:t>
            </a:r>
            <a:r>
              <a:rPr lang="en-US" dirty="0" smtClean="0"/>
              <a:t>relationship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Operations</a:t>
            </a:r>
            <a:endParaRPr lang="en-US" dirty="0"/>
          </a:p>
          <a:p>
            <a:pPr marL="215900" lvl="1" indent="0">
              <a:buNone/>
            </a:pPr>
            <a:r>
              <a:rPr lang="en-US" dirty="0" smtClean="0"/>
              <a:t>$expand, $lookup, $validate-code, $translate</a:t>
            </a:r>
            <a:r>
              <a:rPr lang="en-US" dirty="0"/>
              <a:t>, </a:t>
            </a:r>
            <a:r>
              <a:rPr lang="en-US" dirty="0" smtClean="0"/>
              <a:t>$closure</a:t>
            </a:r>
            <a:r>
              <a:rPr lang="en-US" dirty="0"/>
              <a:t>, </a:t>
            </a:r>
            <a:r>
              <a:rPr lang="en-US" dirty="0" smtClean="0"/>
              <a:t>$subsumes</a:t>
            </a:r>
            <a:r>
              <a:rPr lang="en-US" dirty="0"/>
              <a:t>, </a:t>
            </a:r>
            <a:r>
              <a:rPr lang="en-US" dirty="0" smtClean="0"/>
              <a:t>...</a:t>
            </a:r>
          </a:p>
          <a:p>
            <a:pPr marL="215900" lvl="1" indent="0">
              <a:buNone/>
            </a:pPr>
            <a:r>
              <a:rPr lang="en-US" dirty="0" smtClean="0"/>
              <a:t>$batch</a:t>
            </a:r>
            <a:endParaRPr lang="en-US" dirty="0"/>
          </a:p>
          <a:p>
            <a:pPr marL="215900" lvl="1" indent="0">
              <a:buNone/>
            </a:pPr>
            <a:r>
              <a:rPr lang="en-US" dirty="0" smtClean="0"/>
              <a:t>_elements parameter</a:t>
            </a:r>
          </a:p>
          <a:p>
            <a:pPr marL="0" indent="0">
              <a:buNone/>
            </a:pPr>
            <a:r>
              <a:rPr lang="en-US" dirty="0" smtClean="0"/>
              <a:t>All</a:t>
            </a:r>
          </a:p>
          <a:p>
            <a:pPr marL="215900" lvl="1" indent="0">
              <a:buNone/>
            </a:pPr>
            <a:r>
              <a:rPr lang="en-US" dirty="0" smtClean="0"/>
              <a:t>Metadata </a:t>
            </a:r>
            <a:r>
              <a:rPr lang="en-US" dirty="0"/>
              <a:t>– identity, version, publisher, </a:t>
            </a:r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Health Informatics| Michael Lawley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34C489-B42A-4108-A759-7B442348C742}" type="slidenum">
              <a:rPr lang="en-AU" smtClean="0"/>
              <a:pPr>
                <a:defRPr/>
              </a:pPr>
              <a:t>14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3778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FHIR SNOMED CT Support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http://</a:t>
            </a:r>
            <a:r>
              <a:rPr lang="en-US" dirty="0" err="1" smtClean="0"/>
              <a:t>build.fhir.org</a:t>
            </a:r>
            <a:r>
              <a:rPr lang="en-US" dirty="0" smtClean="0"/>
              <a:t>/</a:t>
            </a:r>
            <a:r>
              <a:rPr lang="en-US" dirty="0" err="1" smtClean="0"/>
              <a:t>snomedct.html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Implicit </a:t>
            </a:r>
            <a:r>
              <a:rPr lang="en-US" dirty="0" err="1" smtClean="0"/>
              <a:t>ValueSets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Simple exposure of hierarchy and (simple) reference sets</a:t>
            </a:r>
          </a:p>
          <a:p>
            <a:pPr marL="0" indent="0">
              <a:buNone/>
            </a:pPr>
            <a:r>
              <a:rPr lang="en-US" dirty="0" smtClean="0"/>
              <a:t>Post coordination intrinsically included*</a:t>
            </a:r>
          </a:p>
          <a:p>
            <a:pPr marL="0" indent="0">
              <a:buNone/>
            </a:pPr>
            <a:r>
              <a:rPr lang="en-US" dirty="0" err="1" smtClean="0"/>
              <a:t>ValueSet</a:t>
            </a:r>
            <a:r>
              <a:rPr lang="en-US" dirty="0" smtClean="0"/>
              <a:t> content can be defined using SNOMED’s ECL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http://</a:t>
            </a:r>
            <a:r>
              <a:rPr lang="en-US" dirty="0" err="1" smtClean="0"/>
              <a:t>snomed.org</a:t>
            </a:r>
            <a:r>
              <a:rPr lang="en-US" dirty="0" smtClean="0"/>
              <a:t>/</a:t>
            </a:r>
            <a:r>
              <a:rPr lang="en-US" dirty="0" err="1" smtClean="0"/>
              <a:t>ecl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http://</a:t>
            </a:r>
            <a:r>
              <a:rPr lang="en-US" dirty="0" err="1" smtClean="0"/>
              <a:t>ontoserver.csiro.au</a:t>
            </a:r>
            <a:r>
              <a:rPr lang="en-US" dirty="0" smtClean="0"/>
              <a:t>/shrimp-</a:t>
            </a:r>
            <a:r>
              <a:rPr lang="en-US" dirty="0" err="1" smtClean="0"/>
              <a:t>fhir</a:t>
            </a:r>
            <a:r>
              <a:rPr lang="en-US" dirty="0" smtClean="0"/>
              <a:t>/</a:t>
            </a:r>
            <a:r>
              <a:rPr lang="en-US" dirty="0" err="1" smtClean="0"/>
              <a:t>ecl.html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[*] $closure and $subsumes, but also $lookup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Health Informatics| Michael Lawley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34C489-B42A-4108-A759-7B442348C742}" type="slidenum">
              <a:rPr lang="en-AU" smtClean="0"/>
              <a:pPr>
                <a:defRPr/>
              </a:pPr>
              <a:t>15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507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FHIR &amp; SNOMED CT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Based on SNOMED CT URI Specification	http://</a:t>
            </a:r>
            <a:r>
              <a:rPr lang="en-US" dirty="0" err="1" smtClean="0"/>
              <a:t>snomed.org</a:t>
            </a:r>
            <a:r>
              <a:rPr lang="en-US" dirty="0" smtClean="0"/>
              <a:t>/</a:t>
            </a:r>
            <a:r>
              <a:rPr lang="en-US" dirty="0" err="1" smtClean="0"/>
              <a:t>uri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based in turn on RF2 and </a:t>
            </a:r>
            <a:r>
              <a:rPr lang="en-US" i="1" dirty="0" smtClean="0"/>
              <a:t>MDRS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Versioning model is a </a:t>
            </a:r>
            <a:r>
              <a:rPr lang="en-US" i="1" dirty="0"/>
              <a:t>partial </a:t>
            </a:r>
            <a:r>
              <a:rPr lang="en-US" i="1" dirty="0" smtClean="0"/>
              <a:t>order;</a:t>
            </a:r>
            <a:r>
              <a:rPr lang="en-US" dirty="0" smtClean="0"/>
              <a:t> a set of ordered branches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Health Informatics | Michael Lawley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5AB918-1967-40CC-928C-95388D8B0368}" type="slidenum">
              <a:rPr lang="en-AU" smtClean="0"/>
              <a:pPr>
                <a:defRPr/>
              </a:pPr>
              <a:t>16</a:t>
            </a:fld>
            <a:r>
              <a:rPr lang="en-AU" smtClean="0"/>
              <a:t>  |</a:t>
            </a:r>
            <a:endParaRPr lang="en-AU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469793"/>
              </p:ext>
            </p:extLst>
          </p:nvPr>
        </p:nvGraphicFramePr>
        <p:xfrm>
          <a:off x="330200" y="3429000"/>
          <a:ext cx="8489950" cy="17526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529832"/>
                <a:gridCol w="39601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Version URI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http://</a:t>
                      </a:r>
                      <a:r>
                        <a:rPr lang="en-US" dirty="0" err="1" smtClean="0"/>
                        <a:t>snomed.org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sct</a:t>
                      </a:r>
                      <a:endParaRPr lang="en-US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version (usually</a:t>
                      </a:r>
                      <a:r>
                        <a:rPr lang="en-US" baseline="0" dirty="0" smtClean="0"/>
                        <a:t> latest)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http://</a:t>
                      </a:r>
                      <a:r>
                        <a:rPr lang="en-US" dirty="0" err="1" smtClean="0"/>
                        <a:t>snomed.org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sct</a:t>
                      </a:r>
                      <a:r>
                        <a:rPr lang="en-US" dirty="0" smtClean="0"/>
                        <a:t>/{</a:t>
                      </a:r>
                      <a:r>
                        <a:rPr lang="en-US" dirty="0" err="1" smtClean="0"/>
                        <a:t>sctid</a:t>
                      </a:r>
                      <a:r>
                        <a:rPr lang="en-US" dirty="0" smtClean="0"/>
                        <a:t>}</a:t>
                      </a:r>
                      <a:endParaRPr lang="en-US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version (latest) of specific Edition (UK, US, AU, </a:t>
                      </a:r>
                      <a:r>
                        <a:rPr lang="en-US" dirty="0" err="1" smtClean="0"/>
                        <a:t>etc</a:t>
                      </a:r>
                      <a:r>
                        <a:rPr lang="en-US" dirty="0" smtClean="0"/>
                        <a:t>)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http://</a:t>
                      </a:r>
                      <a:r>
                        <a:rPr lang="en-US" dirty="0" err="1" smtClean="0"/>
                        <a:t>snomed.org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sct</a:t>
                      </a:r>
                      <a:r>
                        <a:rPr lang="en-US" dirty="0" smtClean="0"/>
                        <a:t>/{</a:t>
                      </a:r>
                      <a:r>
                        <a:rPr lang="en-US" dirty="0" err="1" smtClean="0"/>
                        <a:t>sctid</a:t>
                      </a:r>
                      <a:r>
                        <a:rPr lang="en-US" dirty="0" smtClean="0"/>
                        <a:t>}/version/{date}</a:t>
                      </a:r>
                      <a:endParaRPr lang="en-US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version of specified</a:t>
                      </a:r>
                      <a:r>
                        <a:rPr lang="en-US" baseline="0" dirty="0" smtClean="0"/>
                        <a:t> Edition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65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Cross-edition queries</a:t>
            </a:r>
            <a:endParaRPr lang="en-US" dirty="0"/>
          </a:p>
        </p:txBody>
      </p:sp>
      <p:sp>
        <p:nvSpPr>
          <p:cNvPr id="894" name="Content Placeholder 89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Open question:</a:t>
            </a:r>
          </a:p>
          <a:p>
            <a:pPr marL="0" indent="0">
              <a:buNone/>
            </a:pPr>
            <a:r>
              <a:rPr lang="en-US" dirty="0" smtClean="0"/>
              <a:t>How to resolve (potential) conflicts from different base versions?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Health Informatics | Michael Lawley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5AB918-1967-40CC-928C-95388D8B0368}" type="slidenum">
              <a:rPr lang="en-AU" smtClean="0"/>
              <a:pPr>
                <a:defRPr/>
              </a:pPr>
              <a:t>17</a:t>
            </a:fld>
            <a:r>
              <a:rPr lang="en-AU" smtClean="0"/>
              <a:t>  |</a:t>
            </a:r>
            <a:endParaRPr lang="en-AU" dirty="0"/>
          </a:p>
        </p:txBody>
      </p:sp>
      <p:sp>
        <p:nvSpPr>
          <p:cNvPr id="7" name="Oval 6"/>
          <p:cNvSpPr/>
          <p:nvPr/>
        </p:nvSpPr>
        <p:spPr>
          <a:xfrm>
            <a:off x="323941" y="3045884"/>
            <a:ext cx="153950" cy="1539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04943" y="3045884"/>
            <a:ext cx="153950" cy="1539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33168" y="3045884"/>
            <a:ext cx="153950" cy="1539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7" name="Straight Arrow Connector 686"/>
          <p:cNvCxnSpPr>
            <a:stCxn id="7" idx="6"/>
            <a:endCxn id="9" idx="2"/>
          </p:cNvCxnSpPr>
          <p:nvPr/>
        </p:nvCxnSpPr>
        <p:spPr>
          <a:xfrm>
            <a:off x="477891" y="3122859"/>
            <a:ext cx="3527052" cy="0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6" name="Straight Arrow Connector 845"/>
          <p:cNvCxnSpPr>
            <a:stCxn id="9" idx="6"/>
            <a:endCxn id="12" idx="2"/>
          </p:cNvCxnSpPr>
          <p:nvPr/>
        </p:nvCxnSpPr>
        <p:spPr>
          <a:xfrm>
            <a:off x="4158893" y="3122859"/>
            <a:ext cx="3474275" cy="0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1" name="Straight Connector 880"/>
          <p:cNvCxnSpPr/>
          <p:nvPr/>
        </p:nvCxnSpPr>
        <p:spPr>
          <a:xfrm>
            <a:off x="4877744" y="1844824"/>
            <a:ext cx="54296" cy="2448272"/>
          </a:xfrm>
          <a:prstGeom prst="line">
            <a:avLst/>
          </a:prstGeom>
          <a:ln w="254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6" name="TextBox 885"/>
          <p:cNvSpPr txBox="1"/>
          <p:nvPr/>
        </p:nvSpPr>
        <p:spPr>
          <a:xfrm>
            <a:off x="8028384" y="2924944"/>
            <a:ext cx="791766" cy="383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93" name="Group 892"/>
          <p:cNvGrpSpPr/>
          <p:nvPr/>
        </p:nvGrpSpPr>
        <p:grpSpPr>
          <a:xfrm>
            <a:off x="455346" y="3171168"/>
            <a:ext cx="8688654" cy="719650"/>
            <a:chOff x="455346" y="3171168"/>
            <a:chExt cx="8688654" cy="719650"/>
          </a:xfrm>
        </p:grpSpPr>
        <p:cxnSp>
          <p:nvCxnSpPr>
            <p:cNvPr id="867" name="Straight Arrow Connector 866"/>
            <p:cNvCxnSpPr>
              <a:stCxn id="7" idx="5"/>
              <a:endCxn id="19" idx="2"/>
            </p:cNvCxnSpPr>
            <p:nvPr/>
          </p:nvCxnSpPr>
          <p:spPr>
            <a:xfrm>
              <a:off x="455346" y="3177289"/>
              <a:ext cx="1898878" cy="511711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1" name="Straight Arrow Connector 870"/>
            <p:cNvCxnSpPr>
              <a:stCxn id="7" idx="5"/>
              <a:endCxn id="20" idx="2"/>
            </p:cNvCxnSpPr>
            <p:nvPr/>
          </p:nvCxnSpPr>
          <p:spPr>
            <a:xfrm>
              <a:off x="455346" y="3177289"/>
              <a:ext cx="3265126" cy="511711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845197" y="3612025"/>
              <a:ext cx="153950" cy="153950"/>
            </a:xfrm>
            <a:prstGeom prst="ellipse">
              <a:avLst/>
            </a:prstGeom>
            <a:gradFill>
              <a:gsLst>
                <a:gs pos="0">
                  <a:schemeClr val="accent4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354224" y="3612025"/>
              <a:ext cx="153950" cy="153950"/>
            </a:xfrm>
            <a:prstGeom prst="ellipse">
              <a:avLst/>
            </a:prstGeom>
            <a:gradFill>
              <a:gsLst>
                <a:gs pos="0">
                  <a:schemeClr val="accent4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720472" y="3612025"/>
              <a:ext cx="153950" cy="153950"/>
            </a:xfrm>
            <a:prstGeom prst="ellipse">
              <a:avLst/>
            </a:prstGeom>
            <a:gradFill>
              <a:gsLst>
                <a:gs pos="0">
                  <a:schemeClr val="accent4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279149" y="3612025"/>
              <a:ext cx="153950" cy="153950"/>
            </a:xfrm>
            <a:prstGeom prst="ellipse">
              <a:avLst/>
            </a:prstGeom>
            <a:gradFill>
              <a:gsLst>
                <a:gs pos="0">
                  <a:schemeClr val="accent4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788176" y="3612025"/>
              <a:ext cx="153950" cy="153950"/>
            </a:xfrm>
            <a:prstGeom prst="ellipse">
              <a:avLst/>
            </a:prstGeom>
            <a:gradFill>
              <a:gsLst>
                <a:gs pos="0">
                  <a:schemeClr val="accent4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154424" y="3612025"/>
              <a:ext cx="153950" cy="153950"/>
            </a:xfrm>
            <a:prstGeom prst="ellipse">
              <a:avLst/>
            </a:prstGeom>
            <a:gradFill>
              <a:gsLst>
                <a:gs pos="0">
                  <a:schemeClr val="accent4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999147" y="3689000"/>
              <a:ext cx="1355077" cy="0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2508174" y="3689000"/>
              <a:ext cx="1212298" cy="0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3874422" y="3689000"/>
              <a:ext cx="1404727" cy="0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5433099" y="3689000"/>
              <a:ext cx="1355077" cy="0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6942126" y="3689000"/>
              <a:ext cx="1212298" cy="0"/>
            </a:xfrm>
            <a:prstGeom prst="straightConnector1">
              <a:avLst/>
            </a:prstGeom>
            <a:ln>
              <a:solidFill>
                <a:schemeClr val="accent4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7" idx="5"/>
              <a:endCxn id="18" idx="2"/>
            </p:cNvCxnSpPr>
            <p:nvPr/>
          </p:nvCxnSpPr>
          <p:spPr>
            <a:xfrm>
              <a:off x="455346" y="3177289"/>
              <a:ext cx="389851" cy="511711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0" name="Straight Arrow Connector 869"/>
            <p:cNvCxnSpPr>
              <a:endCxn id="21" idx="1"/>
            </p:cNvCxnSpPr>
            <p:nvPr/>
          </p:nvCxnSpPr>
          <p:spPr>
            <a:xfrm>
              <a:off x="474662" y="3171168"/>
              <a:ext cx="4827032" cy="463402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6" name="Straight Arrow Connector 875"/>
            <p:cNvCxnSpPr>
              <a:stCxn id="9" idx="5"/>
              <a:endCxn id="22" idx="1"/>
            </p:cNvCxnSpPr>
            <p:nvPr/>
          </p:nvCxnSpPr>
          <p:spPr>
            <a:xfrm>
              <a:off x="4136348" y="3177289"/>
              <a:ext cx="2674373" cy="457281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7" name="TextBox 886"/>
            <p:cNvSpPr txBox="1"/>
            <p:nvPr/>
          </p:nvSpPr>
          <p:spPr>
            <a:xfrm>
              <a:off x="8352234" y="3507702"/>
              <a:ext cx="791766" cy="383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US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92" name="Group 891"/>
          <p:cNvGrpSpPr/>
          <p:nvPr/>
        </p:nvGrpSpPr>
        <p:grpSpPr>
          <a:xfrm>
            <a:off x="455346" y="2389846"/>
            <a:ext cx="8348573" cy="678583"/>
            <a:chOff x="455346" y="2389846"/>
            <a:chExt cx="8348573" cy="678583"/>
          </a:xfrm>
        </p:grpSpPr>
        <p:cxnSp>
          <p:nvCxnSpPr>
            <p:cNvPr id="835" name="Straight Arrow Connector 834"/>
            <p:cNvCxnSpPr>
              <a:stCxn id="7" idx="7"/>
              <a:endCxn id="31" idx="2"/>
            </p:cNvCxnSpPr>
            <p:nvPr/>
          </p:nvCxnSpPr>
          <p:spPr>
            <a:xfrm flipV="1">
              <a:off x="455346" y="2582482"/>
              <a:ext cx="3573808" cy="485947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/>
            <p:cNvSpPr/>
            <p:nvPr/>
          </p:nvSpPr>
          <p:spPr>
            <a:xfrm>
              <a:off x="1153879" y="2505507"/>
              <a:ext cx="153950" cy="153950"/>
            </a:xfrm>
            <a:prstGeom prst="ellipse">
              <a:avLst/>
            </a:prstGeom>
            <a:gradFill>
              <a:gsLst>
                <a:gs pos="0">
                  <a:schemeClr val="accent3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897770" y="2505507"/>
              <a:ext cx="153950" cy="153950"/>
            </a:xfrm>
            <a:prstGeom prst="ellipse">
              <a:avLst/>
            </a:prstGeom>
            <a:gradFill>
              <a:gsLst>
                <a:gs pos="0">
                  <a:schemeClr val="accent3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029154" y="2505507"/>
              <a:ext cx="153950" cy="153950"/>
            </a:xfrm>
            <a:prstGeom prst="ellipse">
              <a:avLst/>
            </a:prstGeom>
            <a:gradFill>
              <a:gsLst>
                <a:gs pos="0">
                  <a:schemeClr val="accent3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>
              <a:stCxn id="7" idx="7"/>
              <a:endCxn id="29" idx="2"/>
            </p:cNvCxnSpPr>
            <p:nvPr/>
          </p:nvCxnSpPr>
          <p:spPr>
            <a:xfrm flipV="1">
              <a:off x="455346" y="2582482"/>
              <a:ext cx="698533" cy="485947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7" idx="7"/>
              <a:endCxn id="30" idx="2"/>
            </p:cNvCxnSpPr>
            <p:nvPr/>
          </p:nvCxnSpPr>
          <p:spPr>
            <a:xfrm flipV="1">
              <a:off x="455346" y="2582482"/>
              <a:ext cx="1442424" cy="485947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8" name="Straight Arrow Connector 817"/>
            <p:cNvCxnSpPr>
              <a:stCxn id="29" idx="6"/>
              <a:endCxn id="30" idx="2"/>
            </p:cNvCxnSpPr>
            <p:nvPr/>
          </p:nvCxnSpPr>
          <p:spPr>
            <a:xfrm>
              <a:off x="1307829" y="2582482"/>
              <a:ext cx="589941" cy="0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3" name="Oval 822"/>
            <p:cNvSpPr/>
            <p:nvPr/>
          </p:nvSpPr>
          <p:spPr>
            <a:xfrm>
              <a:off x="2734062" y="2505507"/>
              <a:ext cx="153950" cy="153950"/>
            </a:xfrm>
            <a:prstGeom prst="ellipse">
              <a:avLst/>
            </a:prstGeom>
            <a:gradFill>
              <a:gsLst>
                <a:gs pos="0">
                  <a:schemeClr val="accent3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4" name="Straight Arrow Connector 823"/>
            <p:cNvCxnSpPr>
              <a:stCxn id="7" idx="7"/>
              <a:endCxn id="823" idx="2"/>
            </p:cNvCxnSpPr>
            <p:nvPr/>
          </p:nvCxnSpPr>
          <p:spPr>
            <a:xfrm flipV="1">
              <a:off x="455346" y="2582482"/>
              <a:ext cx="2278716" cy="485947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7" name="Straight Arrow Connector 826"/>
            <p:cNvCxnSpPr>
              <a:stCxn id="30" idx="6"/>
              <a:endCxn id="823" idx="2"/>
            </p:cNvCxnSpPr>
            <p:nvPr/>
          </p:nvCxnSpPr>
          <p:spPr>
            <a:xfrm>
              <a:off x="2051720" y="2582482"/>
              <a:ext cx="682342" cy="0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0" name="Oval 829"/>
            <p:cNvSpPr/>
            <p:nvPr/>
          </p:nvSpPr>
          <p:spPr>
            <a:xfrm>
              <a:off x="3438604" y="2505506"/>
              <a:ext cx="153950" cy="153950"/>
            </a:xfrm>
            <a:prstGeom prst="ellipse">
              <a:avLst/>
            </a:prstGeom>
            <a:gradFill>
              <a:gsLst>
                <a:gs pos="0">
                  <a:schemeClr val="accent3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1" name="Straight Arrow Connector 830"/>
            <p:cNvCxnSpPr>
              <a:stCxn id="7" idx="7"/>
              <a:endCxn id="830" idx="2"/>
            </p:cNvCxnSpPr>
            <p:nvPr/>
          </p:nvCxnSpPr>
          <p:spPr>
            <a:xfrm flipV="1">
              <a:off x="455346" y="2582481"/>
              <a:ext cx="2983258" cy="485948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2" name="Straight Arrow Connector 831"/>
            <p:cNvCxnSpPr>
              <a:stCxn id="823" idx="6"/>
              <a:endCxn id="830" idx="2"/>
            </p:cNvCxnSpPr>
            <p:nvPr/>
          </p:nvCxnSpPr>
          <p:spPr>
            <a:xfrm flipV="1">
              <a:off x="2888012" y="2582481"/>
              <a:ext cx="550592" cy="1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6" name="Straight Arrow Connector 835"/>
            <p:cNvCxnSpPr>
              <a:stCxn id="830" idx="6"/>
              <a:endCxn id="31" idx="2"/>
            </p:cNvCxnSpPr>
            <p:nvPr/>
          </p:nvCxnSpPr>
          <p:spPr>
            <a:xfrm>
              <a:off x="3592554" y="2582481"/>
              <a:ext cx="436600" cy="1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1" name="Oval 840"/>
            <p:cNvSpPr/>
            <p:nvPr/>
          </p:nvSpPr>
          <p:spPr>
            <a:xfrm>
              <a:off x="4834868" y="2505506"/>
              <a:ext cx="153950" cy="153950"/>
            </a:xfrm>
            <a:prstGeom prst="ellipse">
              <a:avLst/>
            </a:prstGeom>
            <a:gradFill>
              <a:gsLst>
                <a:gs pos="0">
                  <a:schemeClr val="accent3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Oval 841"/>
            <p:cNvSpPr/>
            <p:nvPr/>
          </p:nvSpPr>
          <p:spPr>
            <a:xfrm>
              <a:off x="5578759" y="2505506"/>
              <a:ext cx="153950" cy="153950"/>
            </a:xfrm>
            <a:prstGeom prst="ellipse">
              <a:avLst/>
            </a:prstGeom>
            <a:gradFill>
              <a:gsLst>
                <a:gs pos="0">
                  <a:schemeClr val="accent3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Oval 842"/>
            <p:cNvSpPr/>
            <p:nvPr/>
          </p:nvSpPr>
          <p:spPr>
            <a:xfrm>
              <a:off x="7710143" y="2505506"/>
              <a:ext cx="153950" cy="153950"/>
            </a:xfrm>
            <a:prstGeom prst="ellipse">
              <a:avLst/>
            </a:prstGeom>
            <a:gradFill>
              <a:gsLst>
                <a:gs pos="0">
                  <a:schemeClr val="accent3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4" name="Straight Arrow Connector 843"/>
            <p:cNvCxnSpPr>
              <a:endCxn id="841" idx="2"/>
            </p:cNvCxnSpPr>
            <p:nvPr/>
          </p:nvCxnSpPr>
          <p:spPr>
            <a:xfrm flipV="1">
              <a:off x="4136335" y="2582481"/>
              <a:ext cx="698533" cy="485948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5" name="Straight Arrow Connector 844"/>
            <p:cNvCxnSpPr>
              <a:endCxn id="842" idx="2"/>
            </p:cNvCxnSpPr>
            <p:nvPr/>
          </p:nvCxnSpPr>
          <p:spPr>
            <a:xfrm flipV="1">
              <a:off x="4136335" y="2582481"/>
              <a:ext cx="1442424" cy="485947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7" name="Straight Arrow Connector 846"/>
            <p:cNvCxnSpPr>
              <a:stCxn id="841" idx="6"/>
              <a:endCxn id="842" idx="2"/>
            </p:cNvCxnSpPr>
            <p:nvPr/>
          </p:nvCxnSpPr>
          <p:spPr>
            <a:xfrm>
              <a:off x="4988818" y="2582481"/>
              <a:ext cx="589941" cy="0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8" name="Oval 847"/>
            <p:cNvSpPr/>
            <p:nvPr/>
          </p:nvSpPr>
          <p:spPr>
            <a:xfrm>
              <a:off x="6415051" y="2505506"/>
              <a:ext cx="153950" cy="153950"/>
            </a:xfrm>
            <a:prstGeom prst="ellipse">
              <a:avLst/>
            </a:prstGeom>
            <a:gradFill>
              <a:gsLst>
                <a:gs pos="0">
                  <a:schemeClr val="accent3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9" name="Straight Arrow Connector 848"/>
            <p:cNvCxnSpPr/>
            <p:nvPr/>
          </p:nvCxnSpPr>
          <p:spPr>
            <a:xfrm flipV="1">
              <a:off x="4136335" y="2582481"/>
              <a:ext cx="2278716" cy="485947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0" name="Straight Arrow Connector 849"/>
            <p:cNvCxnSpPr>
              <a:stCxn id="842" idx="6"/>
              <a:endCxn id="848" idx="2"/>
            </p:cNvCxnSpPr>
            <p:nvPr/>
          </p:nvCxnSpPr>
          <p:spPr>
            <a:xfrm>
              <a:off x="5732709" y="2582481"/>
              <a:ext cx="682342" cy="0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51" name="Oval 850"/>
            <p:cNvSpPr/>
            <p:nvPr/>
          </p:nvSpPr>
          <p:spPr>
            <a:xfrm>
              <a:off x="7119593" y="2505505"/>
              <a:ext cx="153950" cy="153950"/>
            </a:xfrm>
            <a:prstGeom prst="ellipse">
              <a:avLst/>
            </a:prstGeom>
            <a:gradFill>
              <a:gsLst>
                <a:gs pos="0">
                  <a:schemeClr val="accent3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</a:gradFill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2" name="Straight Arrow Connector 851"/>
            <p:cNvCxnSpPr>
              <a:endCxn id="851" idx="2"/>
            </p:cNvCxnSpPr>
            <p:nvPr/>
          </p:nvCxnSpPr>
          <p:spPr>
            <a:xfrm flipV="1">
              <a:off x="4136335" y="2582480"/>
              <a:ext cx="2983258" cy="485948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3" name="Straight Arrow Connector 852"/>
            <p:cNvCxnSpPr>
              <a:stCxn id="848" idx="6"/>
              <a:endCxn id="851" idx="2"/>
            </p:cNvCxnSpPr>
            <p:nvPr/>
          </p:nvCxnSpPr>
          <p:spPr>
            <a:xfrm flipV="1">
              <a:off x="6569001" y="2582480"/>
              <a:ext cx="550592" cy="1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4" name="Straight Arrow Connector 853"/>
            <p:cNvCxnSpPr>
              <a:endCxn id="843" idx="2"/>
            </p:cNvCxnSpPr>
            <p:nvPr/>
          </p:nvCxnSpPr>
          <p:spPr>
            <a:xfrm flipV="1">
              <a:off x="4136335" y="2582481"/>
              <a:ext cx="3573808" cy="485947"/>
            </a:xfrm>
            <a:prstGeom prst="straightConnector1">
              <a:avLst/>
            </a:prstGeom>
            <a:ln>
              <a:solidFill>
                <a:schemeClr val="accent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5" name="Straight Arrow Connector 854"/>
            <p:cNvCxnSpPr>
              <a:stCxn id="851" idx="6"/>
              <a:endCxn id="843" idx="2"/>
            </p:cNvCxnSpPr>
            <p:nvPr/>
          </p:nvCxnSpPr>
          <p:spPr>
            <a:xfrm>
              <a:off x="7273543" y="2582480"/>
              <a:ext cx="436600" cy="1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6" name="Straight Arrow Connector 855"/>
            <p:cNvCxnSpPr>
              <a:stCxn id="31" idx="6"/>
              <a:endCxn id="841" idx="2"/>
            </p:cNvCxnSpPr>
            <p:nvPr/>
          </p:nvCxnSpPr>
          <p:spPr>
            <a:xfrm flipV="1">
              <a:off x="4183104" y="2582481"/>
              <a:ext cx="651764" cy="1"/>
            </a:xfrm>
            <a:prstGeom prst="straightConnector1">
              <a:avLst/>
            </a:prstGeom>
            <a:ln>
              <a:solidFill>
                <a:schemeClr val="accent3"/>
              </a:solidFill>
              <a:prstDash val="sysDot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8" name="TextBox 887"/>
            <p:cNvSpPr txBox="1"/>
            <p:nvPr/>
          </p:nvSpPr>
          <p:spPr>
            <a:xfrm>
              <a:off x="8012153" y="2389846"/>
              <a:ext cx="791766" cy="383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AU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885" name="Oval 884"/>
          <p:cNvSpPr/>
          <p:nvPr/>
        </p:nvSpPr>
        <p:spPr>
          <a:xfrm>
            <a:off x="230533" y="2947967"/>
            <a:ext cx="337538" cy="337538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3" name="Oval 882"/>
          <p:cNvSpPr/>
          <p:nvPr/>
        </p:nvSpPr>
        <p:spPr>
          <a:xfrm>
            <a:off x="3908163" y="2947967"/>
            <a:ext cx="337538" cy="337538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4" name="Oval 883"/>
          <p:cNvSpPr/>
          <p:nvPr/>
        </p:nvSpPr>
        <p:spPr>
          <a:xfrm>
            <a:off x="3627878" y="3527880"/>
            <a:ext cx="337538" cy="337538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2" name="Oval 881"/>
          <p:cNvSpPr/>
          <p:nvPr/>
        </p:nvSpPr>
        <p:spPr>
          <a:xfrm>
            <a:off x="4742467" y="2402520"/>
            <a:ext cx="337538" cy="337538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6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4" grpId="0" build="p"/>
      <p:bldP spid="885" grpId="0" animBg="1"/>
      <p:bldP spid="883" grpId="0" animBg="1"/>
      <p:bldP spid="884" grpId="0" animBg="1"/>
      <p:bldP spid="88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 &amp; Dialects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5900" lvl="1" indent="0">
              <a:buNone/>
            </a:pPr>
            <a:r>
              <a:rPr lang="en-US" dirty="0"/>
              <a:t>“Dialects and language are features/characteristics of a terminology system, they are not separate terminology systems themselves. So it should not be </a:t>
            </a:r>
            <a:r>
              <a:rPr lang="en-US" dirty="0" smtClean="0"/>
              <a:t>‘Spanish </a:t>
            </a:r>
            <a:r>
              <a:rPr lang="en-US" dirty="0"/>
              <a:t>version of </a:t>
            </a:r>
            <a:r>
              <a:rPr lang="en-US" dirty="0" smtClean="0"/>
              <a:t>SNOMED’ </a:t>
            </a:r>
            <a:r>
              <a:rPr lang="en-US" dirty="0"/>
              <a:t>and </a:t>
            </a:r>
            <a:r>
              <a:rPr lang="en-US" dirty="0" smtClean="0"/>
              <a:t>‘English </a:t>
            </a:r>
            <a:r>
              <a:rPr lang="en-US" dirty="0"/>
              <a:t>version of </a:t>
            </a:r>
            <a:r>
              <a:rPr lang="en-US" dirty="0" smtClean="0"/>
              <a:t>SNOMED’ </a:t>
            </a:r>
            <a:r>
              <a:rPr lang="en-US" dirty="0"/>
              <a:t>as separate systems, it should be </a:t>
            </a:r>
            <a:r>
              <a:rPr lang="en-US" dirty="0" smtClean="0"/>
              <a:t>‘return </a:t>
            </a:r>
            <a:r>
              <a:rPr lang="en-US" dirty="0"/>
              <a:t>the Fully Specified Description of SNOMED in the English Language, US </a:t>
            </a:r>
            <a:r>
              <a:rPr lang="en-US" dirty="0" smtClean="0"/>
              <a:t>Dialect’.” - KC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 err="1" smtClean="0"/>
              <a:t>CodeSystem</a:t>
            </a:r>
            <a:r>
              <a:rPr lang="en-US" dirty="0" smtClean="0"/>
              <a:t>/$</a:t>
            </a:r>
            <a:r>
              <a:rPr lang="en-US" dirty="0" err="1" smtClean="0"/>
              <a:t>lookup?displayLanguage</a:t>
            </a:r>
            <a:r>
              <a:rPr lang="en-US" dirty="0" smtClean="0"/>
              <a:t>=</a:t>
            </a:r>
            <a:r>
              <a:rPr lang="en-US" dirty="0" smtClean="0">
                <a:solidFill>
                  <a:schemeClr val="accent5"/>
                </a:solidFill>
              </a:rPr>
              <a:t>{code}</a:t>
            </a:r>
          </a:p>
          <a:p>
            <a:pPr marL="0" indent="0">
              <a:buNone/>
            </a:pPr>
            <a:endParaRPr lang="en-US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5"/>
                </a:solidFill>
              </a:rPr>
              <a:t>{code} </a:t>
            </a:r>
            <a:r>
              <a:rPr lang="en-US" dirty="0" smtClean="0"/>
              <a:t>comes from </a:t>
            </a:r>
            <a:r>
              <a:rPr lang="pt-BR" dirty="0" smtClean="0"/>
              <a:t>BCP-47; </a:t>
            </a:r>
            <a:r>
              <a:rPr lang="pt-BR" dirty="0" err="1" smtClean="0"/>
              <a:t>human</a:t>
            </a:r>
            <a:r>
              <a:rPr lang="pt-BR" dirty="0" smtClean="0"/>
              <a:t> </a:t>
            </a:r>
            <a:r>
              <a:rPr lang="pt-BR" dirty="0" err="1" smtClean="0"/>
              <a:t>languages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Doesn’t easily map to SNOMED CT which separates Language from preferred term status (interface term selection)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Health Informatics| Michael Lawley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5AB918-1967-40CC-928C-95388D8B0368}" type="slidenum">
              <a:rPr lang="en-AU" smtClean="0"/>
              <a:pPr>
                <a:defRPr/>
              </a:pPr>
              <a:t>18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750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Representational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Code properties are only simple values</a:t>
            </a:r>
          </a:p>
          <a:p>
            <a:pPr marL="0" indent="0">
              <a:buNone/>
            </a:pPr>
            <a:r>
              <a:rPr lang="en-US" dirty="0" smtClean="0"/>
              <a:t>Special-case of sub-properties: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limited solution to SNOMED role grouping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doesn’t handle general nesting (SNOMED CT-AU)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Will struggle further if/when SNOMED uses more of OWL2 EL++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Health Informatics | Michael Lawley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5AB918-1967-40CC-928C-95388D8B0368}" type="slidenum">
              <a:rPr lang="en-AU" smtClean="0"/>
              <a:pPr>
                <a:defRPr/>
              </a:pPr>
              <a:t>19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131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Snorocket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8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newer aspects: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$compose operation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ExpansionProfile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Medication Resource(s) and corresponding terminology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Implementation pragmatics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injecting terminology service implementation into an</a:t>
            </a:r>
            <a:br>
              <a:rPr lang="en-US" dirty="0" smtClean="0"/>
            </a:br>
            <a:r>
              <a:rPr lang="en-US" dirty="0" smtClean="0"/>
              <a:t>	EHR server / </a:t>
            </a:r>
            <a:r>
              <a:rPr lang="en-US" dirty="0" err="1" smtClean="0"/>
              <a:t>FluentPath</a:t>
            </a:r>
            <a:r>
              <a:rPr lang="en-US" dirty="0" smtClean="0"/>
              <a:t> engine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parametric $batch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Health Informatics | Michael Lawley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5AB918-1967-40CC-928C-95388D8B0368}" type="slidenum">
              <a:rPr lang="en-AU" smtClean="0"/>
              <a:pPr>
                <a:defRPr/>
              </a:pPr>
              <a:t>20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956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Lawley, PhD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Research Group Leader,</a:t>
            </a:r>
            <a:br>
              <a:rPr lang="en-US" dirty="0" smtClean="0"/>
            </a:br>
            <a:r>
              <a:rPr lang="en-US" dirty="0" smtClean="0"/>
              <a:t>Health Informatics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err="1" smtClean="0"/>
              <a:t>michael.lawley@csiro.au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err="1" smtClean="0"/>
              <a:t>aehrc.com</a:t>
            </a:r>
            <a:endParaRPr lang="en-US" sz="1400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Health &amp; Biosecurity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38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Modelling with DL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Health Informatics | Michael Lawley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34C489-B42A-4108-A759-7B442348C742}" type="slidenum">
              <a:rPr lang="en-AU" smtClean="0"/>
              <a:pPr>
                <a:defRPr/>
              </a:pPr>
              <a:t>3</a:t>
            </a:fld>
            <a:r>
              <a:rPr lang="en-AU" smtClean="0"/>
              <a:t>  |</a:t>
            </a:r>
            <a:endParaRPr lang="en-AU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063625" y="2222707"/>
            <a:ext cx="206375" cy="206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730625" y="2222707"/>
            <a:ext cx="206375" cy="206375"/>
          </a:xfrm>
          <a:prstGeom prst="ellipse">
            <a:avLst/>
          </a:prstGeom>
          <a:solidFill>
            <a:srgbClr val="A9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359025" y="3441907"/>
            <a:ext cx="206375" cy="206375"/>
          </a:xfrm>
          <a:prstGeom prst="ellipse">
            <a:avLst/>
          </a:prstGeom>
          <a:solidFill>
            <a:srgbClr val="A9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332038" y="4418219"/>
            <a:ext cx="206375" cy="206375"/>
          </a:xfrm>
          <a:prstGeom prst="ellipse">
            <a:avLst/>
          </a:prstGeom>
          <a:solidFill>
            <a:srgbClr val="A9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 flipV="1">
            <a:off x="1292225" y="2451307"/>
            <a:ext cx="990600" cy="914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2601913" y="2378282"/>
            <a:ext cx="1066800" cy="990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601913" y="3387932"/>
            <a:ext cx="1974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bg1"/>
                </a:solidFill>
              </a:rPr>
              <a:t>Pain in lower limb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239838" y="2103644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bg1"/>
                </a:solidFill>
              </a:rPr>
              <a:t>Pain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924300" y="2114757"/>
            <a:ext cx="2027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bg1"/>
                </a:solidFill>
              </a:rPr>
              <a:t>Lower limb finding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2598738" y="4324557"/>
            <a:ext cx="130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bg1"/>
                </a:solidFill>
              </a:rPr>
              <a:t>Pain in calf</a:t>
            </a:r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5173663" y="3440319"/>
            <a:ext cx="206375" cy="206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Oval 18"/>
          <p:cNvSpPr>
            <a:spLocks noChangeArrowheads="1"/>
          </p:cNvSpPr>
          <p:nvPr/>
        </p:nvSpPr>
        <p:spPr bwMode="auto">
          <a:xfrm>
            <a:off x="5146675" y="4416632"/>
            <a:ext cx="206375" cy="206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V="1">
            <a:off x="5238750" y="3745119"/>
            <a:ext cx="11113" cy="5984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416550" y="3386344"/>
            <a:ext cx="2241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bg1"/>
                </a:solidFill>
              </a:rPr>
              <a:t>Lower limb structure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5413375" y="4322969"/>
            <a:ext cx="1543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bg1"/>
                </a:solidFill>
              </a:rPr>
              <a:t>Calf structure</a:t>
            </a:r>
          </a:p>
        </p:txBody>
      </p:sp>
      <p:sp>
        <p:nvSpPr>
          <p:cNvPr id="20" name="Freeform 22"/>
          <p:cNvSpPr>
            <a:spLocks/>
          </p:cNvSpPr>
          <p:nvPr/>
        </p:nvSpPr>
        <p:spPr bwMode="auto">
          <a:xfrm>
            <a:off x="2713038" y="4072144"/>
            <a:ext cx="2447925" cy="306388"/>
          </a:xfrm>
          <a:custGeom>
            <a:avLst/>
            <a:gdLst>
              <a:gd name="T0" fmla="*/ 0 w 1542"/>
              <a:gd name="T1" fmla="*/ 2147483647 h 317"/>
              <a:gd name="T2" fmla="*/ 2147483647 w 1542"/>
              <a:gd name="T3" fmla="*/ 2147483647 h 317"/>
              <a:gd name="T4" fmla="*/ 2147483647 w 1542"/>
              <a:gd name="T5" fmla="*/ 2147483647 h 317"/>
              <a:gd name="T6" fmla="*/ 0 60000 65536"/>
              <a:gd name="T7" fmla="*/ 0 60000 65536"/>
              <a:gd name="T8" fmla="*/ 0 60000 65536"/>
              <a:gd name="T9" fmla="*/ 0 w 1542"/>
              <a:gd name="T10" fmla="*/ 0 h 317"/>
              <a:gd name="T11" fmla="*/ 1542 w 1542"/>
              <a:gd name="T12" fmla="*/ 317 h 3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2" h="317">
                <a:moveTo>
                  <a:pt x="0" y="285"/>
                </a:moveTo>
                <a:cubicBezTo>
                  <a:pt x="324" y="142"/>
                  <a:pt x="648" y="0"/>
                  <a:pt x="905" y="5"/>
                </a:cubicBezTo>
                <a:cubicBezTo>
                  <a:pt x="1162" y="10"/>
                  <a:pt x="1352" y="163"/>
                  <a:pt x="1542" y="317"/>
                </a:cubicBezTo>
              </a:path>
            </a:pathLst>
          </a:custGeom>
          <a:noFill/>
          <a:ln w="28575">
            <a:solidFill>
              <a:schemeClr val="accent3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4003675" y="2489407"/>
            <a:ext cx="1173163" cy="896937"/>
          </a:xfrm>
          <a:custGeom>
            <a:avLst/>
            <a:gdLst>
              <a:gd name="T0" fmla="*/ 0 w 787"/>
              <a:gd name="T1" fmla="*/ 0 h 572"/>
              <a:gd name="T2" fmla="*/ 2147483647 w 787"/>
              <a:gd name="T3" fmla="*/ 2147483647 h 572"/>
              <a:gd name="T4" fmla="*/ 2147483647 w 787"/>
              <a:gd name="T5" fmla="*/ 2147483647 h 572"/>
              <a:gd name="T6" fmla="*/ 0 60000 65536"/>
              <a:gd name="T7" fmla="*/ 0 60000 65536"/>
              <a:gd name="T8" fmla="*/ 0 60000 65536"/>
              <a:gd name="T9" fmla="*/ 0 w 787"/>
              <a:gd name="T10" fmla="*/ 0 h 572"/>
              <a:gd name="T11" fmla="*/ 787 w 787"/>
              <a:gd name="T12" fmla="*/ 572 h 5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7" h="572">
                <a:moveTo>
                  <a:pt x="0" y="0"/>
                </a:moveTo>
                <a:cubicBezTo>
                  <a:pt x="214" y="30"/>
                  <a:pt x="429" y="61"/>
                  <a:pt x="560" y="156"/>
                </a:cubicBezTo>
                <a:cubicBezTo>
                  <a:pt x="691" y="251"/>
                  <a:pt x="739" y="411"/>
                  <a:pt x="787" y="572"/>
                </a:cubicBezTo>
              </a:path>
            </a:pathLst>
          </a:custGeom>
          <a:noFill/>
          <a:ln w="28575">
            <a:solidFill>
              <a:schemeClr val="accent3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 rot="2100000">
            <a:off x="4138613" y="2805319"/>
            <a:ext cx="10334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bg1"/>
                </a:solidFill>
              </a:rPr>
              <a:t>finding site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3389313" y="3814969"/>
            <a:ext cx="10334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bg1"/>
                </a:solidFill>
              </a:rPr>
              <a:t>finding site</a:t>
            </a:r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 flipH="1" flipV="1">
            <a:off x="1227138" y="2479882"/>
            <a:ext cx="1054100" cy="18637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5" name="Line 30"/>
          <p:cNvSpPr>
            <a:spLocks noChangeShapeType="1"/>
          </p:cNvSpPr>
          <p:nvPr/>
        </p:nvSpPr>
        <p:spPr bwMode="auto">
          <a:xfrm flipV="1">
            <a:off x="2424113" y="3746707"/>
            <a:ext cx="11112" cy="598487"/>
          </a:xfrm>
          <a:prstGeom prst="line">
            <a:avLst/>
          </a:prstGeom>
          <a:noFill/>
          <a:ln w="57150">
            <a:solidFill>
              <a:schemeClr val="hlink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6" name="Oval 8"/>
          <p:cNvSpPr>
            <a:spLocks noChangeArrowheads="1"/>
          </p:cNvSpPr>
          <p:nvPr/>
        </p:nvSpPr>
        <p:spPr bwMode="auto">
          <a:xfrm>
            <a:off x="2359025" y="1586119"/>
            <a:ext cx="206375" cy="206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2548130" y="1371052"/>
            <a:ext cx="1751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bg1"/>
                </a:solidFill>
              </a:rPr>
              <a:t>Clinical Finding</a:t>
            </a:r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 flipV="1">
            <a:off x="1292225" y="1728994"/>
            <a:ext cx="1009650" cy="444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H="1" flipV="1">
            <a:off x="2582863" y="1728994"/>
            <a:ext cx="1009650" cy="4445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 rot="20106162">
            <a:off x="1446213" y="1705182"/>
            <a:ext cx="460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bg1"/>
                </a:solidFill>
              </a:rPr>
              <a:t>is a</a:t>
            </a:r>
          </a:p>
        </p:txBody>
      </p:sp>
      <p:sp>
        <p:nvSpPr>
          <p:cNvPr id="31" name="Oval 8"/>
          <p:cNvSpPr>
            <a:spLocks noChangeArrowheads="1"/>
          </p:cNvSpPr>
          <p:nvPr/>
        </p:nvSpPr>
        <p:spPr bwMode="auto">
          <a:xfrm>
            <a:off x="6381750" y="1622438"/>
            <a:ext cx="206375" cy="206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6573620" y="1371052"/>
            <a:ext cx="171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bg1"/>
                </a:solidFill>
              </a:rPr>
              <a:t>Body Structure</a:t>
            </a:r>
          </a:p>
        </p:txBody>
      </p:sp>
      <p:sp>
        <p:nvSpPr>
          <p:cNvPr id="33" name="Line 10"/>
          <p:cNvSpPr>
            <a:spLocks noChangeShapeType="1"/>
          </p:cNvSpPr>
          <p:nvPr/>
        </p:nvSpPr>
        <p:spPr bwMode="auto">
          <a:xfrm flipV="1">
            <a:off x="5426075" y="1886157"/>
            <a:ext cx="976313" cy="150495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 rot="18250837">
            <a:off x="5826125" y="2548145"/>
            <a:ext cx="460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bg1"/>
                </a:solidFill>
              </a:rPr>
              <a:t>is a</a:t>
            </a:r>
          </a:p>
        </p:txBody>
      </p:sp>
      <p:sp>
        <p:nvSpPr>
          <p:cNvPr id="35" name="Freeform 22"/>
          <p:cNvSpPr>
            <a:spLocks/>
          </p:cNvSpPr>
          <p:nvPr/>
        </p:nvSpPr>
        <p:spPr bwMode="auto">
          <a:xfrm>
            <a:off x="2711450" y="3145044"/>
            <a:ext cx="2447925" cy="306388"/>
          </a:xfrm>
          <a:custGeom>
            <a:avLst/>
            <a:gdLst>
              <a:gd name="T0" fmla="*/ 0 w 1542"/>
              <a:gd name="T1" fmla="*/ 2147483647 h 317"/>
              <a:gd name="T2" fmla="*/ 2147483647 w 1542"/>
              <a:gd name="T3" fmla="*/ 2147483647 h 317"/>
              <a:gd name="T4" fmla="*/ 2147483647 w 1542"/>
              <a:gd name="T5" fmla="*/ 2147483647 h 317"/>
              <a:gd name="T6" fmla="*/ 0 60000 65536"/>
              <a:gd name="T7" fmla="*/ 0 60000 65536"/>
              <a:gd name="T8" fmla="*/ 0 60000 65536"/>
              <a:gd name="T9" fmla="*/ 0 w 1542"/>
              <a:gd name="T10" fmla="*/ 0 h 317"/>
              <a:gd name="T11" fmla="*/ 1542 w 1542"/>
              <a:gd name="T12" fmla="*/ 317 h 3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2" h="317">
                <a:moveTo>
                  <a:pt x="0" y="285"/>
                </a:moveTo>
                <a:cubicBezTo>
                  <a:pt x="324" y="142"/>
                  <a:pt x="648" y="0"/>
                  <a:pt x="905" y="5"/>
                </a:cubicBezTo>
                <a:cubicBezTo>
                  <a:pt x="1162" y="10"/>
                  <a:pt x="1352" y="163"/>
                  <a:pt x="1542" y="317"/>
                </a:cubicBezTo>
              </a:path>
            </a:pathLst>
          </a:custGeom>
          <a:noFill/>
          <a:ln w="28575">
            <a:solidFill>
              <a:schemeClr val="accent3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3386138" y="2887869"/>
            <a:ext cx="10334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bg1"/>
                </a:solidFill>
              </a:rPr>
              <a:t>finding site</a:t>
            </a: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 rot="1449399">
            <a:off x="3022600" y="1721057"/>
            <a:ext cx="4603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bg1"/>
                </a:solidFill>
              </a:rPr>
              <a:t>is 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3391" y="5086925"/>
            <a:ext cx="8191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|Lower limb finding|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=== |Clinical finding| : |finding site| = |Lower limb structure|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3391" y="5081218"/>
            <a:ext cx="8191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|Pain in lower limb|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=== |Pain| + |Lower limb finding|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0" y="4966327"/>
            <a:ext cx="9144000" cy="16283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41779" y="5086925"/>
            <a:ext cx="7405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|Pain in calf|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=== |Pain| : |finding site| = |Calf structure|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75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3" grpId="0"/>
      <p:bldP spid="14" grpId="0"/>
      <p:bldP spid="20" grpId="0" animBg="1"/>
      <p:bldP spid="21" grpId="0" animBg="1"/>
      <p:bldP spid="22" grpId="0"/>
      <p:bldP spid="23" grpId="0"/>
      <p:bldP spid="24" grpId="0" animBg="1"/>
      <p:bldP spid="25" grpId="0" animBg="1"/>
      <p:bldP spid="29" grpId="0" animBg="1"/>
      <p:bldP spid="35" grpId="0" animBg="1"/>
      <p:bldP spid="36" grpId="0"/>
      <p:bldP spid="37" grpId="0"/>
      <p:bldP spid="38" grpId="0" build="allAtOnce"/>
      <p:bldP spid="39" grpId="0" build="allAtOnce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classifier?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Description Logic reasoning engine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Health Informatics | Michael Lawley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5AB918-1967-40CC-928C-95388D8B0368}" type="slidenum">
              <a:rPr lang="en-AU" smtClean="0"/>
              <a:pPr>
                <a:defRPr/>
              </a:pPr>
              <a:t>4</a:t>
            </a:fld>
            <a:r>
              <a:rPr lang="en-AU" smtClean="0"/>
              <a:t>  |</a:t>
            </a:r>
            <a:endParaRPr lang="en-AU" dirty="0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 rotWithShape="1">
          <a:blip r:embed="rId2">
            <a:lum bright="70000" contrast="-70000"/>
          </a:blip>
          <a:srcRect l="26812" t="10066" r="2139" b="4130"/>
          <a:stretch/>
        </p:blipFill>
        <p:spPr bwMode="auto">
          <a:xfrm>
            <a:off x="1847274" y="3555597"/>
            <a:ext cx="4740950" cy="2523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1331640" y="1985180"/>
            <a:ext cx="5611153" cy="1570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44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Transformational improvement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Health Informatics | Michael Lawley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5AB918-1967-40CC-928C-95388D8B0368}" type="slidenum">
              <a:rPr lang="en-AU" smtClean="0"/>
              <a:pPr>
                <a:defRPr/>
              </a:pPr>
              <a:t>5</a:t>
            </a:fld>
            <a:r>
              <a:rPr lang="en-AU" smtClean="0"/>
              <a:t>  |</a:t>
            </a:r>
            <a:endParaRPr lang="en-AU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2625" y="1268413"/>
            <a:ext cx="8461375" cy="4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15900" indent="-2159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1800" indent="-2159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Calibri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7700" indent="-2159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Calibri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3600" indent="-2159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Calibri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9500" indent="-21590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Calibri" pitchFamily="34" charset="0"/>
              <a:buChar char="•"/>
              <a:defRPr kern="1200">
                <a:solidFill>
                  <a:srgbClr val="00313C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dirty="0" smtClean="0">
                <a:solidFill>
                  <a:schemeClr val="bg1"/>
                </a:solidFill>
              </a:rPr>
              <a:t>2007, 2013 – </a:t>
            </a:r>
            <a:r>
              <a:rPr lang="en-US" dirty="0" err="1" smtClean="0">
                <a:solidFill>
                  <a:schemeClr val="bg1"/>
                </a:solidFill>
              </a:rPr>
              <a:t>Snorocket</a:t>
            </a:r>
            <a:r>
              <a:rPr lang="en-US" dirty="0" smtClean="0">
                <a:solidFill>
                  <a:schemeClr val="bg1"/>
                </a:solidFill>
              </a:rPr>
              <a:t> Reasoner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Lawley &amp; </a:t>
            </a:r>
            <a:r>
              <a:rPr lang="en-US" dirty="0" err="1" smtClean="0">
                <a:solidFill>
                  <a:schemeClr val="bg1"/>
                </a:solidFill>
              </a:rPr>
              <a:t>Metke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now &lt;&lt; 30 sec to classify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incremental classification*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licensed to the IHTSDO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98906" y="4327638"/>
            <a:ext cx="666213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8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i="1" dirty="0">
                <a:solidFill>
                  <a:schemeClr val="bg1"/>
                </a:solidFill>
              </a:rPr>
              <a:t>“</a:t>
            </a:r>
            <a:r>
              <a:rPr lang="en-US" sz="2000" i="1" dirty="0" err="1">
                <a:solidFill>
                  <a:schemeClr val="bg1"/>
                </a:solidFill>
              </a:rPr>
              <a:t>Snorocket</a:t>
            </a:r>
            <a:r>
              <a:rPr lang="en-US" sz="2000" i="1" dirty="0">
                <a:solidFill>
                  <a:schemeClr val="bg1"/>
                </a:solidFill>
              </a:rPr>
              <a:t> will enable fundamental change in the way clinical terminologies are authored.”</a:t>
            </a:r>
          </a:p>
          <a:p>
            <a:pPr algn="r" eaLnBrk="1" hangingPunct="1"/>
            <a:r>
              <a:rPr lang="en-US" sz="1600" dirty="0" err="1">
                <a:solidFill>
                  <a:schemeClr val="bg1"/>
                </a:solidFill>
              </a:rPr>
              <a:t>Dr</a:t>
            </a:r>
            <a:r>
              <a:rPr lang="en-US" sz="1600" dirty="0">
                <a:solidFill>
                  <a:schemeClr val="bg1"/>
                </a:solidFill>
              </a:rPr>
              <a:t> Kent Spackman 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former Chief </a:t>
            </a:r>
            <a:r>
              <a:rPr lang="en-US" sz="1600" dirty="0">
                <a:solidFill>
                  <a:schemeClr val="bg1"/>
                </a:solidFill>
              </a:rPr>
              <a:t>Terminologist, 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International Health Terminology Standards Development </a:t>
            </a:r>
            <a:r>
              <a:rPr lang="en-US" sz="1600" dirty="0" err="1" smtClean="0">
                <a:solidFill>
                  <a:schemeClr val="bg1"/>
                </a:solidFill>
              </a:rPr>
              <a:t>Organisation</a:t>
            </a:r>
            <a:r>
              <a:rPr lang="en-US" sz="1600" dirty="0" smtClean="0">
                <a:solidFill>
                  <a:schemeClr val="bg1"/>
                </a:solidFill>
              </a:rPr>
              <a:t/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(IHTSDO)</a:t>
            </a:r>
            <a:endParaRPr lang="en-AU" sz="16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411623" y="1628800"/>
            <a:ext cx="4612324" cy="2324841"/>
            <a:chOff x="4411623" y="1628800"/>
            <a:chExt cx="4612324" cy="2324841"/>
          </a:xfrm>
        </p:grpSpPr>
        <p:sp>
          <p:nvSpPr>
            <p:cNvPr id="10" name="Rectangle 9"/>
            <p:cNvSpPr/>
            <p:nvPr/>
          </p:nvSpPr>
          <p:spPr>
            <a:xfrm>
              <a:off x="4411623" y="1628800"/>
              <a:ext cx="4612324" cy="23248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ReasonerComparisonLog.pn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1623" y="1761065"/>
              <a:ext cx="4612324" cy="2192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4525826" y="1661120"/>
              <a:ext cx="669636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time</a:t>
              </a:r>
              <a:endParaRPr lang="en-US" sz="9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40057" y="1628800"/>
              <a:ext cx="3172684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speed relative to other algorithm implementations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97340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want a classifier?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Scalability: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avoid (reduce) combinatorial explosion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Quality Assurance: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avoiding missing/incorrect relationships</a:t>
            </a:r>
          </a:p>
          <a:p>
            <a:pPr marL="0" indent="0">
              <a:buNone/>
            </a:pPr>
            <a:r>
              <a:rPr lang="en-US" dirty="0" smtClean="0"/>
              <a:t>	clarity and precision </a:t>
            </a:r>
            <a:r>
              <a:rPr lang="en-US" dirty="0"/>
              <a:t>of meaning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Foundation for querying / retrieval, decision support &amp; reporting</a:t>
            </a:r>
          </a:p>
          <a:p>
            <a:pPr marL="0" indent="0">
              <a:buNone/>
            </a:pPr>
            <a:r>
              <a:rPr lang="en-US" dirty="0" smtClean="0"/>
              <a:t>	record </a:t>
            </a:r>
            <a:r>
              <a:rPr lang="en-US" dirty="0"/>
              <a:t>using precise / detailed concepts</a:t>
            </a:r>
          </a:p>
          <a:p>
            <a:pPr marL="0" indent="0">
              <a:buNone/>
            </a:pPr>
            <a:r>
              <a:rPr lang="en-US" dirty="0" smtClean="0"/>
              <a:t>	retrieve </a:t>
            </a:r>
            <a:r>
              <a:rPr lang="en-US" dirty="0"/>
              <a:t>using broad, general codes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Health Informatics | Michael Lawley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5AB918-1967-40CC-928C-95388D8B0368}" type="slidenum">
              <a:rPr lang="en-AU" smtClean="0"/>
              <a:pPr>
                <a:defRPr/>
              </a:pPr>
              <a:t>6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02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SNOMED CT and OWL2 EL++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SNOMED CT uses a limited subset of OWL2 EL++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Unused capabilities include: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disjointness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multiple sufficient sets (multiple axioms for a single concept)</a:t>
            </a:r>
          </a:p>
          <a:p>
            <a:pPr marL="0" indent="0">
              <a:buNone/>
            </a:pPr>
            <a:r>
              <a:rPr lang="en-US" dirty="0" smtClean="0"/>
              <a:t>	general concept inclusions (axioms for anon concepts)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role inclusions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transitive roles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role chaining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(limited) concrete domains (</a:t>
            </a:r>
            <a:r>
              <a:rPr lang="en-US" dirty="0" err="1" smtClean="0"/>
              <a:t>eg</a:t>
            </a:r>
            <a:r>
              <a:rPr lang="en-US" dirty="0" smtClean="0"/>
              <a:t> numeric / string datatypes)*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Health Informatics| Michael Lawley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34C489-B42A-4108-A759-7B442348C742}" type="slidenum">
              <a:rPr lang="en-AU" smtClean="0"/>
              <a:pPr>
                <a:defRPr/>
              </a:pPr>
              <a:t>7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969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Snorocket</a:t>
            </a:r>
            <a:r>
              <a:rPr lang="en-US" dirty="0" smtClean="0"/>
              <a:t> (Apache 2.0)</a:t>
            </a:r>
          </a:p>
          <a:p>
            <a:pPr marL="0" indent="0">
              <a:buNone/>
            </a:pP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 smtClean="0"/>
              <a:t>github.com</a:t>
            </a:r>
            <a:r>
              <a:rPr lang="en-US" dirty="0" smtClean="0"/>
              <a:t>/</a:t>
            </a:r>
            <a:r>
              <a:rPr lang="en-US" dirty="0" err="1" smtClean="0"/>
              <a:t>aehrc</a:t>
            </a:r>
            <a:r>
              <a:rPr lang="en-US" dirty="0" smtClean="0"/>
              <a:t>/</a:t>
            </a:r>
            <a:r>
              <a:rPr lang="en-US" dirty="0" err="1" smtClean="0"/>
              <a:t>snorocket</a:t>
            </a:r>
            <a:r>
              <a:rPr lang="en-US" dirty="0"/>
              <a:t> </a:t>
            </a:r>
            <a:r>
              <a:rPr lang="en-US" sz="1600" dirty="0" smtClean="0"/>
              <a:t>(also https</a:t>
            </a:r>
            <a:r>
              <a:rPr lang="en-US" sz="1600" dirty="0"/>
              <a:t>://</a:t>
            </a:r>
            <a:r>
              <a:rPr lang="en-US" sz="1600" dirty="0" err="1" smtClean="0"/>
              <a:t>github.com</a:t>
            </a:r>
            <a:r>
              <a:rPr lang="en-US" sz="1600" dirty="0" smtClean="0"/>
              <a:t>/</a:t>
            </a:r>
            <a:r>
              <a:rPr lang="en-US" sz="1600" dirty="0" err="1" smtClean="0"/>
              <a:t>aehrc</a:t>
            </a:r>
            <a:r>
              <a:rPr lang="en-US" sz="1600" dirty="0" smtClean="0"/>
              <a:t>/ontology-core)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Includes: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Concrete domains support (limited)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OWL API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Protégé integration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Does not include:</a:t>
            </a:r>
          </a:p>
          <a:p>
            <a:pPr marL="0" indent="0">
              <a:buNone/>
            </a:pPr>
            <a:r>
              <a:rPr lang="en-US" dirty="0" smtClean="0"/>
              <a:t>	Regression tests against SNOMED and AMTv3 content</a:t>
            </a:r>
          </a:p>
          <a:p>
            <a:pPr marL="0" indent="0">
              <a:buNone/>
            </a:pPr>
            <a:r>
              <a:rPr lang="en-US" dirty="0" smtClean="0"/>
              <a:t>	RF2 DNF exporter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Health Informatics| Michael Lawley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34C489-B42A-4108-A759-7B442348C742}" type="slidenum">
              <a:rPr lang="en-AU" smtClean="0"/>
              <a:pPr>
                <a:defRPr/>
              </a:pPr>
              <a:t>8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386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classifier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ELK Reasoner (Apache 2)</a:t>
            </a:r>
          </a:p>
          <a:p>
            <a:pPr marL="0" indent="0">
              <a:buNone/>
            </a:pPr>
            <a:r>
              <a:rPr lang="en-US" dirty="0"/>
              <a:t>https://</a:t>
            </a:r>
            <a:r>
              <a:rPr lang="en-US" dirty="0" err="1" smtClean="0"/>
              <a:t>github.com</a:t>
            </a:r>
            <a:r>
              <a:rPr lang="en-US" dirty="0" smtClean="0"/>
              <a:t>/</a:t>
            </a:r>
            <a:r>
              <a:rPr lang="en-US" dirty="0" err="1" smtClean="0"/>
              <a:t>liveontologies</a:t>
            </a:r>
            <a:r>
              <a:rPr lang="en-US" dirty="0" smtClean="0"/>
              <a:t>/elk-reasoner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Supports: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Concrete domain support (limited)</a:t>
            </a:r>
          </a:p>
          <a:p>
            <a:pPr marL="0" indent="0">
              <a:buNone/>
            </a:pPr>
            <a:r>
              <a:rPr lang="en-US" dirty="0" smtClean="0"/>
              <a:t>	OWL API and Protégé support</a:t>
            </a:r>
          </a:p>
          <a:p>
            <a:pPr marL="0" indent="0">
              <a:buNone/>
            </a:pPr>
            <a:r>
              <a:rPr lang="en-US" dirty="0" smtClean="0"/>
              <a:t>	Incremental reasoning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NamedIndividuals</a:t>
            </a:r>
            <a:r>
              <a:rPr lang="en-US" dirty="0" smtClean="0"/>
              <a:t> (instances)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additional constructs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liveontologies</a:t>
            </a:r>
            <a:r>
              <a:rPr lang="en-US" dirty="0"/>
              <a:t>/elk-reasoner/wiki/</a:t>
            </a:r>
            <a:r>
              <a:rPr lang="en-US" dirty="0" err="1"/>
              <a:t>OwlFeatures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smtClean="0"/>
              <a:t>Health Informatics | Michael Lawley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5AB918-1967-40CC-928C-95388D8B0368}" type="slidenum">
              <a:rPr lang="en-AU" smtClean="0"/>
              <a:pPr>
                <a:defRPr/>
              </a:pPr>
              <a:t>9</a:t>
            </a:fld>
            <a:r>
              <a:rPr lang="en-AU" smtClean="0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900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">
  <a:themeElements>
    <a:clrScheme name="CSIRO About us ppt">
      <a:dk1>
        <a:sysClr val="windowText" lastClr="000000"/>
      </a:dk1>
      <a:lt1>
        <a:srgbClr val="FFFFFF"/>
      </a:lt1>
      <a:dk2>
        <a:srgbClr val="008C95"/>
      </a:dk2>
      <a:lt2>
        <a:srgbClr val="2DCCD3"/>
      </a:lt2>
      <a:accent1>
        <a:srgbClr val="00A9CE"/>
      </a:accent1>
      <a:accent2>
        <a:srgbClr val="00313C"/>
      </a:accent2>
      <a:accent3>
        <a:srgbClr val="78BE20"/>
      </a:accent3>
      <a:accent4>
        <a:srgbClr val="71CC98"/>
      </a:accent4>
      <a:accent5>
        <a:srgbClr val="FFB81C"/>
      </a:accent5>
      <a:accent6>
        <a:srgbClr val="E87722"/>
      </a:accent6>
      <a:hlink>
        <a:srgbClr val="9FAEE5"/>
      </a:hlink>
      <a:folHlink>
        <a:srgbClr val="007A53"/>
      </a:folHlink>
    </a:clrScheme>
    <a:fontScheme name="CSIRO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rkCSIRO" id="{8F62AEA9-1E19-424F-B9F8-F86E9A7B2064}" vid="{342070F4-7875-4644-BFB5-B05E45D7EE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EndDate xmlns="http://schemas.microsoft.com/sharepoint/v3/fields">2015-12-03T07:59:00+00:00</_EndDate>
    <StartDate xmlns="http://schemas.microsoft.com/sharepoint/v3">2015-12-02T13:00:00+00:00</StartDa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04D05B9D5D734C8E7AB94C69242DA2" ma:contentTypeVersion="0" ma:contentTypeDescription="Create a new document." ma:contentTypeScope="" ma:versionID="3207b20b405d48f0354593d8d0bd1107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0e109755b67d8eb08633e29d0ba5af8a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StartDate" minOccurs="0"/>
                <xsd:element ref="ns2:_End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tartDate" ma:index="8" nillable="true" ma:displayName="Start Date" ma:default="[today]" ma:format="DateOnly" ma:internalName="Start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EndDate" ma:index="9" nillable="true" ma:displayName="End Date" ma:default="[today]" ma:format="DateTime" ma:internalName="_End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0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502A87-7D3A-4D35-BC02-D94C11D673D6}">
  <ds:schemaRefs>
    <ds:schemaRef ds:uri="http://purl.org/dc/elements/1.1/"/>
    <ds:schemaRef ds:uri="http://purl.org/dc/dcmitype/"/>
    <ds:schemaRef ds:uri="http://schemas.microsoft.com/sharepoint/v3/field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748BB09-4AD7-416F-9B2F-4A246AE092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B38496-6907-4C41-80D8-15D3979E6A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DarkCSIRO</Template>
  <TotalTime>5544</TotalTime>
  <Words>857</Words>
  <Application>Microsoft Macintosh PowerPoint</Application>
  <PresentationFormat>On-screen Show (4:3)</PresentationFormat>
  <Paragraphs>253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ＭＳ Ｐゴシック</vt:lpstr>
      <vt:lpstr>Arial</vt:lpstr>
      <vt:lpstr>PowerPoint</vt:lpstr>
      <vt:lpstr>Snorocket &amp; Ontoserver HSPC tooling meeting</vt:lpstr>
      <vt:lpstr>Snorocket</vt:lpstr>
      <vt:lpstr>Modelling with DL</vt:lpstr>
      <vt:lpstr>What is a classifier?</vt:lpstr>
      <vt:lpstr>Transformational improvement</vt:lpstr>
      <vt:lpstr>Why do I want a classifier?</vt:lpstr>
      <vt:lpstr>SNOMED CT and OWL2 EL++</vt:lpstr>
      <vt:lpstr>Availability</vt:lpstr>
      <vt:lpstr>Alternative classifier</vt:lpstr>
      <vt:lpstr>Ontoserver</vt:lpstr>
      <vt:lpstr>Ontoserver – some history</vt:lpstr>
      <vt:lpstr>Ontoserver today</vt:lpstr>
      <vt:lpstr>Ontoserver – Syndication Model</vt:lpstr>
      <vt:lpstr>FHIR® terminology subsystem</vt:lpstr>
      <vt:lpstr>FHIR SNOMED CT Support</vt:lpstr>
      <vt:lpstr>FHIR &amp; SNOMED CT Versioning</vt:lpstr>
      <vt:lpstr>Cross-edition queries</vt:lpstr>
      <vt:lpstr>Languages &amp; Dialects</vt:lpstr>
      <vt:lpstr>Representational limits</vt:lpstr>
      <vt:lpstr>Rough edges</vt:lpstr>
      <vt:lpstr>Questions?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Lawley</dc:creator>
  <dc:description/>
  <cp:lastModifiedBy>Michael Lawley</cp:lastModifiedBy>
  <cp:revision>37</cp:revision>
  <dcterms:created xsi:type="dcterms:W3CDTF">2016-12-09T04:54:27Z</dcterms:created>
  <dcterms:modified xsi:type="dcterms:W3CDTF">2016-12-13T01:18:54Z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0x0101001B04D05B9D5D734C8E7AB94C69242DA2</vt:lpwstr>
  </property>
</Properties>
</file>