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77"/>
  </p:notesMasterIdLst>
  <p:sldIdLst>
    <p:sldId id="257" r:id="rId3"/>
    <p:sldId id="258" r:id="rId4"/>
    <p:sldId id="356" r:id="rId5"/>
    <p:sldId id="259" r:id="rId6"/>
    <p:sldId id="262" r:id="rId7"/>
    <p:sldId id="263" r:id="rId8"/>
    <p:sldId id="264" r:id="rId9"/>
    <p:sldId id="357" r:id="rId10"/>
    <p:sldId id="358" r:id="rId11"/>
    <p:sldId id="351" r:id="rId12"/>
    <p:sldId id="266" r:id="rId13"/>
    <p:sldId id="267" r:id="rId14"/>
    <p:sldId id="269" r:id="rId15"/>
    <p:sldId id="268" r:id="rId16"/>
    <p:sldId id="324" r:id="rId17"/>
    <p:sldId id="323" r:id="rId18"/>
    <p:sldId id="326" r:id="rId19"/>
    <p:sldId id="325" r:id="rId20"/>
    <p:sldId id="327" r:id="rId21"/>
    <p:sldId id="275" r:id="rId22"/>
    <p:sldId id="276" r:id="rId23"/>
    <p:sldId id="278" r:id="rId24"/>
    <p:sldId id="279" r:id="rId25"/>
    <p:sldId id="329" r:id="rId26"/>
    <p:sldId id="334" r:id="rId27"/>
    <p:sldId id="330" r:id="rId28"/>
    <p:sldId id="331" r:id="rId29"/>
    <p:sldId id="352" r:id="rId30"/>
    <p:sldId id="355" r:id="rId31"/>
    <p:sldId id="280" r:id="rId32"/>
    <p:sldId id="281" r:id="rId33"/>
    <p:sldId id="359" r:id="rId34"/>
    <p:sldId id="283" r:id="rId35"/>
    <p:sldId id="284" r:id="rId36"/>
    <p:sldId id="282" r:id="rId37"/>
    <p:sldId id="285" r:id="rId38"/>
    <p:sldId id="337" r:id="rId39"/>
    <p:sldId id="338" r:id="rId40"/>
    <p:sldId id="339" r:id="rId41"/>
    <p:sldId id="340" r:id="rId42"/>
    <p:sldId id="341" r:id="rId43"/>
    <p:sldId id="342" r:id="rId44"/>
    <p:sldId id="286" r:id="rId45"/>
    <p:sldId id="288" r:id="rId46"/>
    <p:sldId id="289" r:id="rId47"/>
    <p:sldId id="290" r:id="rId48"/>
    <p:sldId id="287" r:id="rId49"/>
    <p:sldId id="354" r:id="rId50"/>
    <p:sldId id="297" r:id="rId51"/>
    <p:sldId id="343" r:id="rId52"/>
    <p:sldId id="344" r:id="rId53"/>
    <p:sldId id="345" r:id="rId54"/>
    <p:sldId id="346" r:id="rId55"/>
    <p:sldId id="347" r:id="rId56"/>
    <p:sldId id="348" r:id="rId57"/>
    <p:sldId id="349" r:id="rId58"/>
    <p:sldId id="328" r:id="rId59"/>
    <p:sldId id="298" r:id="rId60"/>
    <p:sldId id="353" r:id="rId61"/>
    <p:sldId id="291" r:id="rId62"/>
    <p:sldId id="292" r:id="rId63"/>
    <p:sldId id="293" r:id="rId64"/>
    <p:sldId id="294" r:id="rId65"/>
    <p:sldId id="295" r:id="rId66"/>
    <p:sldId id="296" r:id="rId67"/>
    <p:sldId id="299" r:id="rId68"/>
    <p:sldId id="300" r:id="rId69"/>
    <p:sldId id="301" r:id="rId70"/>
    <p:sldId id="305" r:id="rId71"/>
    <p:sldId id="319" r:id="rId72"/>
    <p:sldId id="320" r:id="rId73"/>
    <p:sldId id="333" r:id="rId74"/>
    <p:sldId id="321" r:id="rId75"/>
    <p:sldId id="32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41" autoAdjust="0"/>
  </p:normalViewPr>
  <p:slideViewPr>
    <p:cSldViewPr snapToGrid="0">
      <p:cViewPr varScale="1">
        <p:scale>
          <a:sx n="115" d="100"/>
          <a:sy n="115" d="100"/>
        </p:scale>
        <p:origin x="1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11BF3-7342-420C-BD3C-C5CA20FAEBA0}" type="doc">
      <dgm:prSet loTypeId="urn:microsoft.com/office/officeart/2005/8/layout/pyramid2" loCatId="list" qsTypeId="urn:microsoft.com/office/officeart/2005/8/quickstyle/simple1" qsCatId="simple" csTypeId="urn:microsoft.com/office/officeart/2005/8/colors/accent1_2" csCatId="accent1" phldr="1"/>
      <dgm:spPr/>
    </dgm:pt>
    <dgm:pt modelId="{F6CED1F4-44A6-486A-80B5-683099E34844}">
      <dgm:prSet phldrT="[Text]"/>
      <dgm:spPr/>
      <dgm:t>
        <a:bodyPr/>
        <a:lstStyle/>
        <a:p>
          <a:r>
            <a:rPr lang="en-US" dirty="0" err="1" smtClean="0"/>
            <a:t>cNORM</a:t>
          </a:r>
          <a:endParaRPr lang="en-US" dirty="0"/>
        </a:p>
      </dgm:t>
    </dgm:pt>
    <dgm:pt modelId="{E2BBCA25-FD92-44C8-B49E-D5EA6CAD0AF9}" type="parTrans" cxnId="{22D650E7-91FB-4B26-9A6B-1ADFA120B004}">
      <dgm:prSet/>
      <dgm:spPr/>
      <dgm:t>
        <a:bodyPr/>
        <a:lstStyle/>
        <a:p>
          <a:endParaRPr lang="en-US"/>
        </a:p>
      </dgm:t>
    </dgm:pt>
    <dgm:pt modelId="{BA02E8DD-1056-47A6-B9A7-B1FAA5B82744}" type="sibTrans" cxnId="{22D650E7-91FB-4B26-9A6B-1ADFA120B004}">
      <dgm:prSet/>
      <dgm:spPr/>
      <dgm:t>
        <a:bodyPr/>
        <a:lstStyle/>
        <a:p>
          <a:endParaRPr lang="en-US"/>
        </a:p>
      </dgm:t>
    </dgm:pt>
    <dgm:pt modelId="{4D1CCC64-E075-4A1A-87DD-324A0C5F756B}">
      <dgm:prSet phldrT="[Text]"/>
      <dgm:spPr/>
      <dgm:t>
        <a:bodyPr/>
        <a:lstStyle/>
        <a:p>
          <a:r>
            <a:rPr lang="en-US" dirty="0" err="1" smtClean="0"/>
            <a:t>sNORM</a:t>
          </a:r>
          <a:endParaRPr lang="en-US" dirty="0"/>
        </a:p>
      </dgm:t>
    </dgm:pt>
    <dgm:pt modelId="{245A525D-AB86-444D-A843-5354431C2CC3}" type="parTrans" cxnId="{3BEEB3E0-39FE-4866-B4A5-74853F46DB11}">
      <dgm:prSet/>
      <dgm:spPr/>
      <dgm:t>
        <a:bodyPr/>
        <a:lstStyle/>
        <a:p>
          <a:endParaRPr lang="en-US"/>
        </a:p>
      </dgm:t>
    </dgm:pt>
    <dgm:pt modelId="{158EF2DB-F31B-44A5-859D-497C9146C3EF}" type="sibTrans" cxnId="{3BEEB3E0-39FE-4866-B4A5-74853F46DB11}">
      <dgm:prSet/>
      <dgm:spPr/>
      <dgm:t>
        <a:bodyPr/>
        <a:lstStyle/>
        <a:p>
          <a:endParaRPr lang="en-US"/>
        </a:p>
      </dgm:t>
    </dgm:pt>
    <dgm:pt modelId="{FD66D95D-163F-44E1-BBF0-2542F742870A}">
      <dgm:prSet phldrT="[Text]"/>
      <dgm:spPr/>
      <dgm:t>
        <a:bodyPr/>
        <a:lstStyle/>
        <a:p>
          <a:r>
            <a:rPr lang="en-US" dirty="0" err="1" smtClean="0"/>
            <a:t>eNORM</a:t>
          </a:r>
          <a:endParaRPr lang="en-US" dirty="0"/>
        </a:p>
      </dgm:t>
    </dgm:pt>
    <dgm:pt modelId="{8C77F4E6-3C00-4D47-9BCA-97D08A21D4DD}" type="parTrans" cxnId="{5F6AB7FD-CCC6-4D4D-91C7-A0A6DEE881B9}">
      <dgm:prSet/>
      <dgm:spPr/>
      <dgm:t>
        <a:bodyPr/>
        <a:lstStyle/>
        <a:p>
          <a:endParaRPr lang="en-US"/>
        </a:p>
      </dgm:t>
    </dgm:pt>
    <dgm:pt modelId="{2BB4B21E-248F-4CCD-9F95-A098609F71A3}" type="sibTrans" cxnId="{5F6AB7FD-CCC6-4D4D-91C7-A0A6DEE881B9}">
      <dgm:prSet/>
      <dgm:spPr/>
      <dgm:t>
        <a:bodyPr/>
        <a:lstStyle/>
        <a:p>
          <a:endParaRPr lang="en-US"/>
        </a:p>
      </dgm:t>
    </dgm:pt>
    <dgm:pt modelId="{2A2CC439-CA80-409E-901E-5BD8709AF831}" type="pres">
      <dgm:prSet presAssocID="{DE911BF3-7342-420C-BD3C-C5CA20FAEBA0}" presName="compositeShape" presStyleCnt="0">
        <dgm:presLayoutVars>
          <dgm:dir/>
          <dgm:resizeHandles/>
        </dgm:presLayoutVars>
      </dgm:prSet>
      <dgm:spPr/>
    </dgm:pt>
    <dgm:pt modelId="{3083B293-E8A8-415B-99C5-A329F26BAC3C}" type="pres">
      <dgm:prSet presAssocID="{DE911BF3-7342-420C-BD3C-C5CA20FAEBA0}" presName="pyramid" presStyleLbl="node1" presStyleIdx="0" presStyleCnt="1"/>
      <dgm:spPr/>
    </dgm:pt>
    <dgm:pt modelId="{8AFF3184-6155-4E1D-AEBE-00A9EC3E44D3}" type="pres">
      <dgm:prSet presAssocID="{DE911BF3-7342-420C-BD3C-C5CA20FAEBA0}" presName="theList" presStyleCnt="0"/>
      <dgm:spPr/>
    </dgm:pt>
    <dgm:pt modelId="{52007AB8-B47F-42F9-B3E3-491E713F2C73}" type="pres">
      <dgm:prSet presAssocID="{F6CED1F4-44A6-486A-80B5-683099E34844}" presName="aNode" presStyleLbl="fgAcc1" presStyleIdx="0" presStyleCnt="3">
        <dgm:presLayoutVars>
          <dgm:bulletEnabled val="1"/>
        </dgm:presLayoutVars>
      </dgm:prSet>
      <dgm:spPr/>
      <dgm:t>
        <a:bodyPr/>
        <a:lstStyle/>
        <a:p>
          <a:endParaRPr lang="en-US"/>
        </a:p>
      </dgm:t>
    </dgm:pt>
    <dgm:pt modelId="{B0311D54-EA1F-4FCE-B57B-013EEEAE06BE}" type="pres">
      <dgm:prSet presAssocID="{F6CED1F4-44A6-486A-80B5-683099E34844}" presName="aSpace" presStyleCnt="0"/>
      <dgm:spPr/>
    </dgm:pt>
    <dgm:pt modelId="{FD43E705-FCEC-4065-AEB0-5E2D14F3CE3C}" type="pres">
      <dgm:prSet presAssocID="{4D1CCC64-E075-4A1A-87DD-324A0C5F756B}" presName="aNode" presStyleLbl="fgAcc1" presStyleIdx="1" presStyleCnt="3">
        <dgm:presLayoutVars>
          <dgm:bulletEnabled val="1"/>
        </dgm:presLayoutVars>
      </dgm:prSet>
      <dgm:spPr/>
      <dgm:t>
        <a:bodyPr/>
        <a:lstStyle/>
        <a:p>
          <a:endParaRPr lang="en-US"/>
        </a:p>
      </dgm:t>
    </dgm:pt>
    <dgm:pt modelId="{CBCFECFD-B066-40BA-8911-B6DD2EAEA612}" type="pres">
      <dgm:prSet presAssocID="{4D1CCC64-E075-4A1A-87DD-324A0C5F756B}" presName="aSpace" presStyleCnt="0"/>
      <dgm:spPr/>
    </dgm:pt>
    <dgm:pt modelId="{5C5F9211-1D39-49FE-BDB7-F766D03976C2}" type="pres">
      <dgm:prSet presAssocID="{FD66D95D-163F-44E1-BBF0-2542F742870A}" presName="aNode" presStyleLbl="fgAcc1" presStyleIdx="2" presStyleCnt="3">
        <dgm:presLayoutVars>
          <dgm:bulletEnabled val="1"/>
        </dgm:presLayoutVars>
      </dgm:prSet>
      <dgm:spPr/>
      <dgm:t>
        <a:bodyPr/>
        <a:lstStyle/>
        <a:p>
          <a:endParaRPr lang="en-US"/>
        </a:p>
      </dgm:t>
    </dgm:pt>
    <dgm:pt modelId="{801AD5B6-64C5-4851-B9DE-B92C6ECED3AA}" type="pres">
      <dgm:prSet presAssocID="{FD66D95D-163F-44E1-BBF0-2542F742870A}" presName="aSpace" presStyleCnt="0"/>
      <dgm:spPr/>
    </dgm:pt>
  </dgm:ptLst>
  <dgm:cxnLst>
    <dgm:cxn modelId="{3BEEB3E0-39FE-4866-B4A5-74853F46DB11}" srcId="{DE911BF3-7342-420C-BD3C-C5CA20FAEBA0}" destId="{4D1CCC64-E075-4A1A-87DD-324A0C5F756B}" srcOrd="1" destOrd="0" parTransId="{245A525D-AB86-444D-A843-5354431C2CC3}" sibTransId="{158EF2DB-F31B-44A5-859D-497C9146C3EF}"/>
    <dgm:cxn modelId="{22D650E7-91FB-4B26-9A6B-1ADFA120B004}" srcId="{DE911BF3-7342-420C-BD3C-C5CA20FAEBA0}" destId="{F6CED1F4-44A6-486A-80B5-683099E34844}" srcOrd="0" destOrd="0" parTransId="{E2BBCA25-FD92-44C8-B49E-D5EA6CAD0AF9}" sibTransId="{BA02E8DD-1056-47A6-B9A7-B1FAA5B82744}"/>
    <dgm:cxn modelId="{41164CA4-5827-41C7-AB1A-0BCEEC8DE11B}" type="presOf" srcId="{DE911BF3-7342-420C-BD3C-C5CA20FAEBA0}" destId="{2A2CC439-CA80-409E-901E-5BD8709AF831}" srcOrd="0" destOrd="0" presId="urn:microsoft.com/office/officeart/2005/8/layout/pyramid2"/>
    <dgm:cxn modelId="{110576EE-E087-43F9-B4CC-D6B607B97BBE}" type="presOf" srcId="{4D1CCC64-E075-4A1A-87DD-324A0C5F756B}" destId="{FD43E705-FCEC-4065-AEB0-5E2D14F3CE3C}" srcOrd="0" destOrd="0" presId="urn:microsoft.com/office/officeart/2005/8/layout/pyramid2"/>
    <dgm:cxn modelId="{5F6AB7FD-CCC6-4D4D-91C7-A0A6DEE881B9}" srcId="{DE911BF3-7342-420C-BD3C-C5CA20FAEBA0}" destId="{FD66D95D-163F-44E1-BBF0-2542F742870A}" srcOrd="2" destOrd="0" parTransId="{8C77F4E6-3C00-4D47-9BCA-97D08A21D4DD}" sibTransId="{2BB4B21E-248F-4CCD-9F95-A098609F71A3}"/>
    <dgm:cxn modelId="{B5F4D870-4D27-465E-ABFC-5AB792C63AA1}" type="presOf" srcId="{FD66D95D-163F-44E1-BBF0-2542F742870A}" destId="{5C5F9211-1D39-49FE-BDB7-F766D03976C2}" srcOrd="0" destOrd="0" presId="urn:microsoft.com/office/officeart/2005/8/layout/pyramid2"/>
    <dgm:cxn modelId="{98BA5AAB-6A1D-481D-A76A-88B49BD2B4D1}" type="presOf" srcId="{F6CED1F4-44A6-486A-80B5-683099E34844}" destId="{52007AB8-B47F-42F9-B3E3-491E713F2C73}" srcOrd="0" destOrd="0" presId="urn:microsoft.com/office/officeart/2005/8/layout/pyramid2"/>
    <dgm:cxn modelId="{2CC26E3D-FED7-4C0E-A270-9DDE0D931B08}" type="presParOf" srcId="{2A2CC439-CA80-409E-901E-5BD8709AF831}" destId="{3083B293-E8A8-415B-99C5-A329F26BAC3C}" srcOrd="0" destOrd="0" presId="urn:microsoft.com/office/officeart/2005/8/layout/pyramid2"/>
    <dgm:cxn modelId="{908975EF-9046-4E87-A08C-37BAAE9A6DBA}" type="presParOf" srcId="{2A2CC439-CA80-409E-901E-5BD8709AF831}" destId="{8AFF3184-6155-4E1D-AEBE-00A9EC3E44D3}" srcOrd="1" destOrd="0" presId="urn:microsoft.com/office/officeart/2005/8/layout/pyramid2"/>
    <dgm:cxn modelId="{8DBF30F9-B1AE-4390-A66C-C70937B10717}" type="presParOf" srcId="{8AFF3184-6155-4E1D-AEBE-00A9EC3E44D3}" destId="{52007AB8-B47F-42F9-B3E3-491E713F2C73}" srcOrd="0" destOrd="0" presId="urn:microsoft.com/office/officeart/2005/8/layout/pyramid2"/>
    <dgm:cxn modelId="{9C7FBAA7-8DC2-4552-871C-95F231612EA7}" type="presParOf" srcId="{8AFF3184-6155-4E1D-AEBE-00A9EC3E44D3}" destId="{B0311D54-EA1F-4FCE-B57B-013EEEAE06BE}" srcOrd="1" destOrd="0" presId="urn:microsoft.com/office/officeart/2005/8/layout/pyramid2"/>
    <dgm:cxn modelId="{8C12AFA2-AC88-41A1-B717-69D5332999A8}" type="presParOf" srcId="{8AFF3184-6155-4E1D-AEBE-00A9EC3E44D3}" destId="{FD43E705-FCEC-4065-AEB0-5E2D14F3CE3C}" srcOrd="2" destOrd="0" presId="urn:microsoft.com/office/officeart/2005/8/layout/pyramid2"/>
    <dgm:cxn modelId="{17E2B35E-57A7-4A77-BD09-ABB691E39DE2}" type="presParOf" srcId="{8AFF3184-6155-4E1D-AEBE-00A9EC3E44D3}" destId="{CBCFECFD-B066-40BA-8911-B6DD2EAEA612}" srcOrd="3" destOrd="0" presId="urn:microsoft.com/office/officeart/2005/8/layout/pyramid2"/>
    <dgm:cxn modelId="{1EA1AF68-9F3F-4D28-BCE8-3EC0A909D890}" type="presParOf" srcId="{8AFF3184-6155-4E1D-AEBE-00A9EC3E44D3}" destId="{5C5F9211-1D39-49FE-BDB7-F766D03976C2}" srcOrd="4" destOrd="0" presId="urn:microsoft.com/office/officeart/2005/8/layout/pyramid2"/>
    <dgm:cxn modelId="{920C092E-D241-4440-9604-3EA96E5FB750}" type="presParOf" srcId="{8AFF3184-6155-4E1D-AEBE-00A9EC3E44D3}" destId="{801AD5B6-64C5-4851-B9DE-B92C6ECED3A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11BF3-7342-420C-BD3C-C5CA20FAEBA0}" type="doc">
      <dgm:prSet loTypeId="urn:microsoft.com/office/officeart/2005/8/layout/pyramid2" loCatId="list" qsTypeId="urn:microsoft.com/office/officeart/2005/8/quickstyle/simple1" qsCatId="simple" csTypeId="urn:microsoft.com/office/officeart/2005/8/colors/accent1_2" csCatId="accent1" phldr="1"/>
      <dgm:spPr/>
    </dgm:pt>
    <dgm:pt modelId="{F6CED1F4-44A6-486A-80B5-683099E34844}">
      <dgm:prSet phldrT="[Text]"/>
      <dgm:spPr/>
      <dgm:t>
        <a:bodyPr/>
        <a:lstStyle/>
        <a:p>
          <a:r>
            <a:rPr lang="en-US" dirty="0" err="1" smtClean="0"/>
            <a:t>cNORM</a:t>
          </a:r>
          <a:endParaRPr lang="en-US" dirty="0"/>
        </a:p>
      </dgm:t>
    </dgm:pt>
    <dgm:pt modelId="{E2BBCA25-FD92-44C8-B49E-D5EA6CAD0AF9}" type="parTrans" cxnId="{22D650E7-91FB-4B26-9A6B-1ADFA120B004}">
      <dgm:prSet/>
      <dgm:spPr/>
      <dgm:t>
        <a:bodyPr/>
        <a:lstStyle/>
        <a:p>
          <a:endParaRPr lang="en-US"/>
        </a:p>
      </dgm:t>
    </dgm:pt>
    <dgm:pt modelId="{BA02E8DD-1056-47A6-B9A7-B1FAA5B82744}" type="sibTrans" cxnId="{22D650E7-91FB-4B26-9A6B-1ADFA120B004}">
      <dgm:prSet/>
      <dgm:spPr/>
      <dgm:t>
        <a:bodyPr/>
        <a:lstStyle/>
        <a:p>
          <a:endParaRPr lang="en-US"/>
        </a:p>
      </dgm:t>
    </dgm:pt>
    <dgm:pt modelId="{4D1CCC64-E075-4A1A-87DD-324A0C5F756B}">
      <dgm:prSet phldrT="[Text]"/>
      <dgm:spPr/>
      <dgm:t>
        <a:bodyPr/>
        <a:lstStyle/>
        <a:p>
          <a:r>
            <a:rPr lang="en-US" dirty="0" err="1" smtClean="0"/>
            <a:t>sNORM</a:t>
          </a:r>
          <a:endParaRPr lang="en-US" dirty="0"/>
        </a:p>
      </dgm:t>
    </dgm:pt>
    <dgm:pt modelId="{245A525D-AB86-444D-A843-5354431C2CC3}" type="parTrans" cxnId="{3BEEB3E0-39FE-4866-B4A5-74853F46DB11}">
      <dgm:prSet/>
      <dgm:spPr/>
      <dgm:t>
        <a:bodyPr/>
        <a:lstStyle/>
        <a:p>
          <a:endParaRPr lang="en-US"/>
        </a:p>
      </dgm:t>
    </dgm:pt>
    <dgm:pt modelId="{158EF2DB-F31B-44A5-859D-497C9146C3EF}" type="sibTrans" cxnId="{3BEEB3E0-39FE-4866-B4A5-74853F46DB11}">
      <dgm:prSet/>
      <dgm:spPr/>
      <dgm:t>
        <a:bodyPr/>
        <a:lstStyle/>
        <a:p>
          <a:endParaRPr lang="en-US"/>
        </a:p>
      </dgm:t>
    </dgm:pt>
    <dgm:pt modelId="{FD66D95D-163F-44E1-BBF0-2542F742870A}">
      <dgm:prSet phldrT="[Text]"/>
      <dgm:spPr/>
      <dgm:t>
        <a:bodyPr/>
        <a:lstStyle/>
        <a:p>
          <a:r>
            <a:rPr lang="en-US" dirty="0" err="1" smtClean="0"/>
            <a:t>eNORM</a:t>
          </a:r>
          <a:endParaRPr lang="en-US" dirty="0"/>
        </a:p>
      </dgm:t>
    </dgm:pt>
    <dgm:pt modelId="{8C77F4E6-3C00-4D47-9BCA-97D08A21D4DD}" type="parTrans" cxnId="{5F6AB7FD-CCC6-4D4D-91C7-A0A6DEE881B9}">
      <dgm:prSet/>
      <dgm:spPr/>
      <dgm:t>
        <a:bodyPr/>
        <a:lstStyle/>
        <a:p>
          <a:endParaRPr lang="en-US"/>
        </a:p>
      </dgm:t>
    </dgm:pt>
    <dgm:pt modelId="{2BB4B21E-248F-4CCD-9F95-A098609F71A3}" type="sibTrans" cxnId="{5F6AB7FD-CCC6-4D4D-91C7-A0A6DEE881B9}">
      <dgm:prSet/>
      <dgm:spPr/>
      <dgm:t>
        <a:bodyPr/>
        <a:lstStyle/>
        <a:p>
          <a:endParaRPr lang="en-US"/>
        </a:p>
      </dgm:t>
    </dgm:pt>
    <dgm:pt modelId="{2A2CC439-CA80-409E-901E-5BD8709AF831}" type="pres">
      <dgm:prSet presAssocID="{DE911BF3-7342-420C-BD3C-C5CA20FAEBA0}" presName="compositeShape" presStyleCnt="0">
        <dgm:presLayoutVars>
          <dgm:dir/>
          <dgm:resizeHandles/>
        </dgm:presLayoutVars>
      </dgm:prSet>
      <dgm:spPr/>
    </dgm:pt>
    <dgm:pt modelId="{3083B293-E8A8-415B-99C5-A329F26BAC3C}" type="pres">
      <dgm:prSet presAssocID="{DE911BF3-7342-420C-BD3C-C5CA20FAEBA0}" presName="pyramid" presStyleLbl="node1" presStyleIdx="0" presStyleCnt="1"/>
      <dgm:spPr/>
    </dgm:pt>
    <dgm:pt modelId="{8AFF3184-6155-4E1D-AEBE-00A9EC3E44D3}" type="pres">
      <dgm:prSet presAssocID="{DE911BF3-7342-420C-BD3C-C5CA20FAEBA0}" presName="theList" presStyleCnt="0"/>
      <dgm:spPr/>
    </dgm:pt>
    <dgm:pt modelId="{52007AB8-B47F-42F9-B3E3-491E713F2C73}" type="pres">
      <dgm:prSet presAssocID="{F6CED1F4-44A6-486A-80B5-683099E34844}" presName="aNode" presStyleLbl="fgAcc1" presStyleIdx="0" presStyleCnt="3">
        <dgm:presLayoutVars>
          <dgm:bulletEnabled val="1"/>
        </dgm:presLayoutVars>
      </dgm:prSet>
      <dgm:spPr/>
      <dgm:t>
        <a:bodyPr/>
        <a:lstStyle/>
        <a:p>
          <a:endParaRPr lang="en-US"/>
        </a:p>
      </dgm:t>
    </dgm:pt>
    <dgm:pt modelId="{B0311D54-EA1F-4FCE-B57B-013EEEAE06BE}" type="pres">
      <dgm:prSet presAssocID="{F6CED1F4-44A6-486A-80B5-683099E34844}" presName="aSpace" presStyleCnt="0"/>
      <dgm:spPr/>
    </dgm:pt>
    <dgm:pt modelId="{FD43E705-FCEC-4065-AEB0-5E2D14F3CE3C}" type="pres">
      <dgm:prSet presAssocID="{4D1CCC64-E075-4A1A-87DD-324A0C5F756B}" presName="aNode" presStyleLbl="fgAcc1" presStyleIdx="1" presStyleCnt="3">
        <dgm:presLayoutVars>
          <dgm:bulletEnabled val="1"/>
        </dgm:presLayoutVars>
      </dgm:prSet>
      <dgm:spPr/>
      <dgm:t>
        <a:bodyPr/>
        <a:lstStyle/>
        <a:p>
          <a:endParaRPr lang="en-US"/>
        </a:p>
      </dgm:t>
    </dgm:pt>
    <dgm:pt modelId="{CBCFECFD-B066-40BA-8911-B6DD2EAEA612}" type="pres">
      <dgm:prSet presAssocID="{4D1CCC64-E075-4A1A-87DD-324A0C5F756B}" presName="aSpace" presStyleCnt="0"/>
      <dgm:spPr/>
    </dgm:pt>
    <dgm:pt modelId="{5C5F9211-1D39-49FE-BDB7-F766D03976C2}" type="pres">
      <dgm:prSet presAssocID="{FD66D95D-163F-44E1-BBF0-2542F742870A}" presName="aNode" presStyleLbl="fgAcc1" presStyleIdx="2" presStyleCnt="3">
        <dgm:presLayoutVars>
          <dgm:bulletEnabled val="1"/>
        </dgm:presLayoutVars>
      </dgm:prSet>
      <dgm:spPr/>
      <dgm:t>
        <a:bodyPr/>
        <a:lstStyle/>
        <a:p>
          <a:endParaRPr lang="en-US"/>
        </a:p>
      </dgm:t>
    </dgm:pt>
    <dgm:pt modelId="{801AD5B6-64C5-4851-B9DE-B92C6ECED3AA}" type="pres">
      <dgm:prSet presAssocID="{FD66D95D-163F-44E1-BBF0-2542F742870A}" presName="aSpace" presStyleCnt="0"/>
      <dgm:spPr/>
    </dgm:pt>
  </dgm:ptLst>
  <dgm:cxnLst>
    <dgm:cxn modelId="{133287CD-8E17-458A-B59D-9BFBED202746}" type="presOf" srcId="{DE911BF3-7342-420C-BD3C-C5CA20FAEBA0}" destId="{2A2CC439-CA80-409E-901E-5BD8709AF831}" srcOrd="0" destOrd="0" presId="urn:microsoft.com/office/officeart/2005/8/layout/pyramid2"/>
    <dgm:cxn modelId="{5F6AB7FD-CCC6-4D4D-91C7-A0A6DEE881B9}" srcId="{DE911BF3-7342-420C-BD3C-C5CA20FAEBA0}" destId="{FD66D95D-163F-44E1-BBF0-2542F742870A}" srcOrd="2" destOrd="0" parTransId="{8C77F4E6-3C00-4D47-9BCA-97D08A21D4DD}" sibTransId="{2BB4B21E-248F-4CCD-9F95-A098609F71A3}"/>
    <dgm:cxn modelId="{22D650E7-91FB-4B26-9A6B-1ADFA120B004}" srcId="{DE911BF3-7342-420C-BD3C-C5CA20FAEBA0}" destId="{F6CED1F4-44A6-486A-80B5-683099E34844}" srcOrd="0" destOrd="0" parTransId="{E2BBCA25-FD92-44C8-B49E-D5EA6CAD0AF9}" sibTransId="{BA02E8DD-1056-47A6-B9A7-B1FAA5B82744}"/>
    <dgm:cxn modelId="{FF495CB5-8C61-4AD8-A908-0325FDF40A1D}" type="presOf" srcId="{4D1CCC64-E075-4A1A-87DD-324A0C5F756B}" destId="{FD43E705-FCEC-4065-AEB0-5E2D14F3CE3C}" srcOrd="0" destOrd="0" presId="urn:microsoft.com/office/officeart/2005/8/layout/pyramid2"/>
    <dgm:cxn modelId="{7DDE86E4-C055-4390-B970-70AC71779D64}" type="presOf" srcId="{FD66D95D-163F-44E1-BBF0-2542F742870A}" destId="{5C5F9211-1D39-49FE-BDB7-F766D03976C2}" srcOrd="0" destOrd="0" presId="urn:microsoft.com/office/officeart/2005/8/layout/pyramid2"/>
    <dgm:cxn modelId="{99EAACCC-F7E7-43B4-8ABC-187AFE3B3DD9}" type="presOf" srcId="{F6CED1F4-44A6-486A-80B5-683099E34844}" destId="{52007AB8-B47F-42F9-B3E3-491E713F2C73}" srcOrd="0" destOrd="0" presId="urn:microsoft.com/office/officeart/2005/8/layout/pyramid2"/>
    <dgm:cxn modelId="{3BEEB3E0-39FE-4866-B4A5-74853F46DB11}" srcId="{DE911BF3-7342-420C-BD3C-C5CA20FAEBA0}" destId="{4D1CCC64-E075-4A1A-87DD-324A0C5F756B}" srcOrd="1" destOrd="0" parTransId="{245A525D-AB86-444D-A843-5354431C2CC3}" sibTransId="{158EF2DB-F31B-44A5-859D-497C9146C3EF}"/>
    <dgm:cxn modelId="{8C6AE3C2-B54C-4963-95AB-1A0D7983F19C}" type="presParOf" srcId="{2A2CC439-CA80-409E-901E-5BD8709AF831}" destId="{3083B293-E8A8-415B-99C5-A329F26BAC3C}" srcOrd="0" destOrd="0" presId="urn:microsoft.com/office/officeart/2005/8/layout/pyramid2"/>
    <dgm:cxn modelId="{146C8E9B-0121-4A7F-A3FF-B0BF8DC2F758}" type="presParOf" srcId="{2A2CC439-CA80-409E-901E-5BD8709AF831}" destId="{8AFF3184-6155-4E1D-AEBE-00A9EC3E44D3}" srcOrd="1" destOrd="0" presId="urn:microsoft.com/office/officeart/2005/8/layout/pyramid2"/>
    <dgm:cxn modelId="{FA88AA72-3034-45B5-8CD1-2DA6A531D759}" type="presParOf" srcId="{8AFF3184-6155-4E1D-AEBE-00A9EC3E44D3}" destId="{52007AB8-B47F-42F9-B3E3-491E713F2C73}" srcOrd="0" destOrd="0" presId="urn:microsoft.com/office/officeart/2005/8/layout/pyramid2"/>
    <dgm:cxn modelId="{E2B9CF04-75AD-402A-8D0B-590CC8F9AC46}" type="presParOf" srcId="{8AFF3184-6155-4E1D-AEBE-00A9EC3E44D3}" destId="{B0311D54-EA1F-4FCE-B57B-013EEEAE06BE}" srcOrd="1" destOrd="0" presId="urn:microsoft.com/office/officeart/2005/8/layout/pyramid2"/>
    <dgm:cxn modelId="{485C76A4-BFBE-41EB-B75C-8BC253B8F17A}" type="presParOf" srcId="{8AFF3184-6155-4E1D-AEBE-00A9EC3E44D3}" destId="{FD43E705-FCEC-4065-AEB0-5E2D14F3CE3C}" srcOrd="2" destOrd="0" presId="urn:microsoft.com/office/officeart/2005/8/layout/pyramid2"/>
    <dgm:cxn modelId="{83358215-9B9B-4A67-AF7A-85DEFED29141}" type="presParOf" srcId="{8AFF3184-6155-4E1D-AEBE-00A9EC3E44D3}" destId="{CBCFECFD-B066-40BA-8911-B6DD2EAEA612}" srcOrd="3" destOrd="0" presId="urn:microsoft.com/office/officeart/2005/8/layout/pyramid2"/>
    <dgm:cxn modelId="{C8EA3059-74B3-456A-996F-BCB2BA34F248}" type="presParOf" srcId="{8AFF3184-6155-4E1D-AEBE-00A9EC3E44D3}" destId="{5C5F9211-1D39-49FE-BDB7-F766D03976C2}" srcOrd="4" destOrd="0" presId="urn:microsoft.com/office/officeart/2005/8/layout/pyramid2"/>
    <dgm:cxn modelId="{86E6B3D3-608B-4D2E-A8C6-571923B523BE}" type="presParOf" srcId="{8AFF3184-6155-4E1D-AEBE-00A9EC3E44D3}" destId="{801AD5B6-64C5-4851-B9DE-B92C6ECED3A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2A0ED-0DDA-4E68-97A4-1030F2B9EE54}" type="datetimeFigureOut">
              <a:rPr lang="en-US" smtClean="0"/>
              <a:t>12/13/2016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28C08-CE21-4F4C-BE44-AAF1F21E9CCD}" type="slidenum">
              <a:rPr lang="en-US" smtClean="0"/>
              <a:t>‹#›</a:t>
            </a:fld>
            <a:endParaRPr lang="en-US"/>
          </a:p>
        </p:txBody>
      </p:sp>
    </p:spTree>
    <p:extLst>
      <p:ext uri="{BB962C8B-B14F-4D97-AF65-F5344CB8AC3E}">
        <p14:creationId xmlns:p14="http://schemas.microsoft.com/office/powerpoint/2010/main" val="218166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FA19A-4CF6-427F-806E-1B5A8B59B2F8}" type="slidenum">
              <a:rPr lang="en-US" smtClean="0"/>
              <a:t>6</a:t>
            </a:fld>
            <a:endParaRPr lang="en-US"/>
          </a:p>
        </p:txBody>
      </p:sp>
    </p:spTree>
    <p:extLst>
      <p:ext uri="{BB962C8B-B14F-4D97-AF65-F5344CB8AC3E}">
        <p14:creationId xmlns:p14="http://schemas.microsoft.com/office/powerpoint/2010/main" val="287367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3BB389FE-0BCA-4C4D-A25B-30973CFBBA7B}" type="slidenum">
              <a:rPr lang="de-DE" altLang="en-US" sz="1200" smtClean="0"/>
              <a:pPr eaLnBrk="1" hangingPunct="1"/>
              <a:t>11</a:t>
            </a:fld>
            <a:endParaRPr lang="de-DE" altLang="en-US" sz="1200" smtClean="0"/>
          </a:p>
        </p:txBody>
      </p:sp>
      <p:sp>
        <p:nvSpPr>
          <p:cNvPr id="82947" name="Rectangle 2"/>
          <p:cNvSpPr>
            <a:spLocks noGrp="1" noRot="1" noChangeAspect="1" noChangeArrowheads="1" noTextEdit="1"/>
          </p:cNvSpPr>
          <p:nvPr>
            <p:ph type="sldImg"/>
          </p:nvPr>
        </p:nvSpPr>
        <p:spPr>
          <a:xfrm>
            <a:off x="381000" y="688975"/>
            <a:ext cx="6096000" cy="3429000"/>
          </a:xfrm>
          <a:ln/>
        </p:spPr>
      </p:sp>
      <p:sp>
        <p:nvSpPr>
          <p:cNvPr id="82948" name="Rectangle 3"/>
          <p:cNvSpPr>
            <a:spLocks noGrp="1" noChangeArrowheads="1"/>
          </p:cNvSpPr>
          <p:nvPr>
            <p:ph type="body" idx="1"/>
          </p:nvPr>
        </p:nvSpPr>
        <p:spPr>
          <a:xfrm>
            <a:off x="298450" y="4343400"/>
            <a:ext cx="6273800" cy="4111625"/>
          </a:xfrm>
          <a:noFill/>
        </p:spPr>
        <p:txBody>
          <a:bodyPr/>
          <a:lstStyle/>
          <a:p>
            <a:endParaRPr lang="en-US" altLang="en-US" sz="1000" dirty="0" smtClean="0"/>
          </a:p>
        </p:txBody>
      </p:sp>
    </p:spTree>
    <p:extLst>
      <p:ext uri="{BB962C8B-B14F-4D97-AF65-F5344CB8AC3E}">
        <p14:creationId xmlns:p14="http://schemas.microsoft.com/office/powerpoint/2010/main" val="141630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a:buAutoNum type="arabicParenR"/>
            </a:pPr>
            <a:r>
              <a:rPr lang="en-US" dirty="0" smtClean="0"/>
              <a:t>In</a:t>
            </a:r>
            <a:r>
              <a:rPr lang="en-US" baseline="0" dirty="0" smtClean="0"/>
              <a:t> a document there is a reference to the Social History Section which has a question about Smoking.  This is Siemens model content, represented in Green.</a:t>
            </a:r>
          </a:p>
          <a:p>
            <a:pPr marL="228587" indent="-228587">
              <a:buAutoNum type="arabicParenR"/>
            </a:pPr>
            <a:r>
              <a:rPr lang="en-US" baseline="0" dirty="0" smtClean="0"/>
              <a:t>In 2012, this value is required to be from the CDC codes – The values of this external coding system is represented in Purple.  </a:t>
            </a:r>
          </a:p>
          <a:p>
            <a:pPr marL="228587" indent="-228587">
              <a:buAutoNum type="arabicParenR"/>
            </a:pPr>
            <a:r>
              <a:rPr lang="en-US" baseline="0" dirty="0" smtClean="0"/>
              <a:t>Additionally, there may be a customer modification of that code and they want the display on the form to be more simple and just display “Daily Smoker”  Orange means “modify” the Siemens model.</a:t>
            </a:r>
          </a:p>
          <a:p>
            <a:pPr marL="228587" indent="-228587">
              <a:buAutoNum type="arabicParenR"/>
            </a:pPr>
            <a:r>
              <a:rPr lang="en-US" baseline="0" dirty="0" smtClean="0"/>
              <a:t>Additionally, the customer may want additional question about Outreach services asked.  Siemens model content does not have this.  But, they build that in their own system – represented in Yellow.</a:t>
            </a:r>
          </a:p>
          <a:p>
            <a:pPr marL="228587" indent="-228587">
              <a:buAutoNum type="arabicParenR"/>
            </a:pPr>
            <a:r>
              <a:rPr lang="en-US" baseline="0" dirty="0" smtClean="0"/>
              <a:t>The customers new question has some values for the question.  Some values like “None” are already defined by Siemens, but others are missing and they can create those.</a:t>
            </a:r>
          </a:p>
          <a:p>
            <a:pPr marL="228587" indent="-228587">
              <a:buAutoNum type="arabicParenR"/>
            </a:pPr>
            <a:r>
              <a:rPr lang="en-US" baseline="0" dirty="0" smtClean="0"/>
              <a:t>The customer wants that new question to show up anywhere where Social history is asked (they can tune this later to specific contexts).  They modify the Siemens model social history to add the question.</a:t>
            </a:r>
          </a:p>
          <a:p>
            <a:pPr marL="228587" indent="-228587">
              <a:buAutoNum type="arabicParenR"/>
            </a:pPr>
            <a:r>
              <a:rPr lang="en-US" baseline="0" dirty="0" smtClean="0"/>
              <a:t>Siemens adds some new content including new interface terms and relationships from an external vendor like </a:t>
            </a:r>
            <a:r>
              <a:rPr lang="en-US" baseline="0" dirty="0" err="1" smtClean="0"/>
              <a:t>Medcin</a:t>
            </a:r>
            <a:r>
              <a:rPr lang="en-US" baseline="0" dirty="0" smtClean="0"/>
              <a:t>.  The customers using the Siemens model don’t see changes end forms and have no day one impacts because their changes can be applied to the Siemens version.</a:t>
            </a:r>
          </a:p>
          <a:p>
            <a:pPr marL="228587" indent="-228587">
              <a:buAutoNum type="arabicParenR"/>
            </a:pPr>
            <a:r>
              <a:rPr lang="en-US" baseline="0" dirty="0" err="1" smtClean="0"/>
              <a:t>Medcin</a:t>
            </a:r>
            <a:r>
              <a:rPr lang="en-US" baseline="0" dirty="0" smtClean="0"/>
              <a:t> Provides links to Other external terminologies like SNOMED and LOINC.  </a:t>
            </a:r>
          </a:p>
          <a:p>
            <a:pPr marL="228587" indent="-228587">
              <a:buAutoNum type="arabicParenR"/>
            </a:pPr>
            <a:r>
              <a:rPr lang="en-US" baseline="0" dirty="0" smtClean="0"/>
              <a:t>Because of this the SNORM content can be appropriately updated too.</a:t>
            </a:r>
          </a:p>
          <a:p>
            <a:pPr marL="228587" indent="-228587">
              <a:buAutoNum type="arabicParenR"/>
            </a:pPr>
            <a:r>
              <a:rPr lang="en-US" baseline="0" dirty="0" smtClean="0"/>
              <a:t> MU 2014 now changes to requiring SNOMED instead of CDC for Smoking status codes.  All of this is managed behind the scenes with little or no customer impact.</a:t>
            </a:r>
          </a:p>
          <a:p>
            <a:pPr marL="228587" indent="-228587">
              <a:buAutoNum type="arabicParenR"/>
            </a:pPr>
            <a:endParaRPr lang="en-US" dirty="0"/>
          </a:p>
        </p:txBody>
      </p:sp>
      <p:sp>
        <p:nvSpPr>
          <p:cNvPr id="4" name="Slide Number Placeholder 3"/>
          <p:cNvSpPr>
            <a:spLocks noGrp="1"/>
          </p:cNvSpPr>
          <p:nvPr>
            <p:ph type="sldNum" sz="quarter" idx="10"/>
          </p:nvPr>
        </p:nvSpPr>
        <p:spPr/>
        <p:txBody>
          <a:bodyPr/>
          <a:lstStyle/>
          <a:p>
            <a:fld id="{1BC73786-8FF1-49AA-97AE-67D9312E0102}" type="slidenum">
              <a:rPr lang="en-US" smtClean="0"/>
              <a:t>27</a:t>
            </a:fld>
            <a:endParaRPr lang="en-US"/>
          </a:p>
        </p:txBody>
      </p:sp>
    </p:spTree>
    <p:extLst>
      <p:ext uri="{BB962C8B-B14F-4D97-AF65-F5344CB8AC3E}">
        <p14:creationId xmlns:p14="http://schemas.microsoft.com/office/powerpoint/2010/main" val="92062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D4516-F37C-417D-A666-5F04E6CF5C1B}" type="slidenum">
              <a:rPr lang="en-US" altLang="en-US"/>
              <a:pPr/>
              <a:t>57</a:t>
            </a:fld>
            <a:endParaRPr lang="en-US" altLang="en-US"/>
          </a:p>
        </p:txBody>
      </p:sp>
      <p:sp>
        <p:nvSpPr>
          <p:cNvPr id="110594" name="Rectangle 2"/>
          <p:cNvSpPr>
            <a:spLocks noGrp="1" noRot="1" noChangeAspect="1" noChangeArrowheads="1" noTextEdit="1"/>
          </p:cNvSpPr>
          <p:nvPr>
            <p:ph type="sldImg"/>
          </p:nvPr>
        </p:nvSpPr>
        <p:spPr>
          <a:xfrm>
            <a:off x="433388" y="712788"/>
            <a:ext cx="6051550" cy="3405187"/>
          </a:xfrm>
          <a:ln/>
        </p:spPr>
      </p:sp>
      <p:sp>
        <p:nvSpPr>
          <p:cNvPr id="110595" name="Rectangle 3"/>
          <p:cNvSpPr>
            <a:spLocks noGrp="1" noChangeArrowheads="1"/>
          </p:cNvSpPr>
          <p:nvPr>
            <p:ph type="body" idx="1"/>
          </p:nvPr>
        </p:nvSpPr>
        <p:spPr>
          <a:xfrm>
            <a:off x="944563" y="4332288"/>
            <a:ext cx="5029200" cy="4114800"/>
          </a:xfrm>
        </p:spPr>
        <p:txBody>
          <a:bodyPr/>
          <a:lstStyle/>
          <a:p>
            <a:endParaRPr lang="en-US" altLang="en-US"/>
          </a:p>
        </p:txBody>
      </p:sp>
    </p:spTree>
    <p:extLst>
      <p:ext uri="{BB962C8B-B14F-4D97-AF65-F5344CB8AC3E}">
        <p14:creationId xmlns:p14="http://schemas.microsoft.com/office/powerpoint/2010/main" val="293513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Points</a:t>
            </a:r>
            <a:r>
              <a:rPr lang="en-US" baseline="0" dirty="0" smtClean="0"/>
              <a:t> to note:</a:t>
            </a:r>
          </a:p>
          <a:p>
            <a:pPr marL="685800" lvl="1" indent="-228600">
              <a:buAutoNum type="arabicParenR"/>
            </a:pPr>
            <a:r>
              <a:rPr lang="en-US" baseline="0" dirty="0" smtClean="0"/>
              <a:t>The base coding systems are different</a:t>
            </a:r>
          </a:p>
          <a:p>
            <a:pPr marL="685800" lvl="1" indent="-228600">
              <a:buAutoNum type="arabicParenR"/>
            </a:pPr>
            <a:r>
              <a:rPr lang="en-US" baseline="0" dirty="0" smtClean="0"/>
              <a:t>The granularity of codes being recorded is different  (brand/generic) </a:t>
            </a:r>
          </a:p>
          <a:p>
            <a:pPr marL="685800" lvl="1" indent="-228600">
              <a:buAutoNum type="arabicParenR"/>
            </a:pPr>
            <a:r>
              <a:rPr lang="en-US" baseline="0" dirty="0" smtClean="0"/>
              <a:t>The model structure (routed med vs drug) is </a:t>
            </a:r>
            <a:r>
              <a:rPr lang="en-US" baseline="0" dirty="0" err="1" smtClean="0"/>
              <a:t>is</a:t>
            </a:r>
            <a:r>
              <a:rPr lang="en-US" baseline="0" dirty="0" smtClean="0"/>
              <a:t> different</a:t>
            </a:r>
          </a:p>
          <a:p>
            <a:pPr marL="685800" lvl="1" indent="-228600">
              <a:buAutoNum type="arabicParenR"/>
            </a:pPr>
            <a:r>
              <a:rPr lang="en-US" baseline="0" dirty="0" smtClean="0"/>
              <a:t>There are many code systems and sources of truth involved to relate</a:t>
            </a:r>
          </a:p>
          <a:p>
            <a:pPr marL="685800" lvl="1" indent="-228600">
              <a:buAutoNum type="arabicParenR"/>
            </a:pPr>
            <a:r>
              <a:rPr lang="en-US" baseline="0" dirty="0" smtClean="0"/>
              <a:t>Not always just “</a:t>
            </a:r>
            <a:r>
              <a:rPr lang="en-US" baseline="0" dirty="0" err="1" smtClean="0"/>
              <a:t>isa</a:t>
            </a:r>
            <a:r>
              <a:rPr lang="en-US" baseline="0" dirty="0" smtClean="0"/>
              <a:t>”</a:t>
            </a:r>
          </a:p>
          <a:p>
            <a:pPr marL="685800" lvl="1" indent="-228600">
              <a:buAutoNum type="arabicParenR"/>
            </a:pPr>
            <a:r>
              <a:rPr lang="en-US" baseline="0" dirty="0" smtClean="0"/>
              <a:t>The rule builder doesn’t care.</a:t>
            </a:r>
          </a:p>
          <a:p>
            <a:pPr marL="0" lvl="0" indent="0">
              <a:buNone/>
            </a:pPr>
            <a:r>
              <a:rPr lang="en-US" baseline="0" dirty="0" smtClean="0"/>
              <a:t>These kind of abstractions are not atypical.</a:t>
            </a:r>
          </a:p>
          <a:p>
            <a:pPr marL="228600" lvl="0" indent="-228600">
              <a:buAutoNum type="arabicParenR"/>
            </a:pPr>
            <a:r>
              <a:rPr lang="en-US" baseline="0" dirty="0" smtClean="0"/>
              <a:t>Meds by various representations of </a:t>
            </a:r>
            <a:r>
              <a:rPr lang="en-US" baseline="0" dirty="0" err="1" smtClean="0"/>
              <a:t>theraputic</a:t>
            </a:r>
            <a:r>
              <a:rPr lang="en-US" baseline="0" dirty="0" smtClean="0"/>
              <a:t> class (example)</a:t>
            </a:r>
          </a:p>
          <a:p>
            <a:pPr marL="228600" lvl="0" indent="-228600">
              <a:buAutoNum type="arabicParenR"/>
            </a:pPr>
            <a:r>
              <a:rPr lang="en-US" baseline="0" dirty="0" smtClean="0"/>
              <a:t>Problems (e.g. Does the patient have ‘Breast Cancer’)</a:t>
            </a:r>
            <a:endParaRPr lang="en-US" dirty="0"/>
          </a:p>
        </p:txBody>
      </p:sp>
      <p:sp>
        <p:nvSpPr>
          <p:cNvPr id="4" name="Slide Number Placeholder 3"/>
          <p:cNvSpPr>
            <a:spLocks noGrp="1"/>
          </p:cNvSpPr>
          <p:nvPr>
            <p:ph type="sldNum" sz="quarter" idx="10"/>
          </p:nvPr>
        </p:nvSpPr>
        <p:spPr/>
        <p:txBody>
          <a:bodyPr/>
          <a:lstStyle/>
          <a:p>
            <a:fld id="{1BC73786-8FF1-49AA-97AE-67D9312E0102}" type="slidenum">
              <a:rPr lang="en-US" smtClean="0"/>
              <a:t>71</a:t>
            </a:fld>
            <a:endParaRPr lang="en-US"/>
          </a:p>
        </p:txBody>
      </p:sp>
    </p:spTree>
    <p:extLst>
      <p:ext uri="{BB962C8B-B14F-4D97-AF65-F5344CB8AC3E}">
        <p14:creationId xmlns:p14="http://schemas.microsoft.com/office/powerpoint/2010/main" val="131902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In</a:t>
            </a:r>
            <a:r>
              <a:rPr lang="en-US" baseline="0" dirty="0" smtClean="0"/>
              <a:t> a document there is a reference to the Social History Section which has a question about Smoking.  This is Siemens model content, represented in Green.</a:t>
            </a:r>
          </a:p>
          <a:p>
            <a:pPr marL="228600" indent="-228600">
              <a:buAutoNum type="arabicParenR"/>
            </a:pPr>
            <a:r>
              <a:rPr lang="en-US" baseline="0" dirty="0" smtClean="0"/>
              <a:t>In 2012, this value is required to be from the CDC codes – The values of this external coding system is represented in Purple.  </a:t>
            </a:r>
          </a:p>
          <a:p>
            <a:pPr marL="228600" indent="-228600">
              <a:buAutoNum type="arabicParenR"/>
            </a:pPr>
            <a:r>
              <a:rPr lang="en-US" baseline="0" dirty="0" smtClean="0"/>
              <a:t>Additionally, there may be a customer modification of that code and they want the display on the form to be more simple and just display “Daily Smoker”  Orange means “modify” the Siemens model.</a:t>
            </a:r>
          </a:p>
          <a:p>
            <a:pPr marL="228600" indent="-228600">
              <a:buAutoNum type="arabicParenR"/>
            </a:pPr>
            <a:r>
              <a:rPr lang="en-US" baseline="0" dirty="0" smtClean="0"/>
              <a:t>Additionally, the customer may want additional question about Outreach services asked.  Siemens model content does not have this.  But, they build that in their own system – represented in Yellow.</a:t>
            </a:r>
          </a:p>
          <a:p>
            <a:pPr marL="228600" indent="-228600">
              <a:buAutoNum type="arabicParenR"/>
            </a:pPr>
            <a:r>
              <a:rPr lang="en-US" baseline="0" dirty="0" smtClean="0"/>
              <a:t>The customers new question has some values for the question.  Some values like “None” are already defined by Siemens, but others are missing and they can create those.</a:t>
            </a:r>
          </a:p>
          <a:p>
            <a:pPr marL="228600" indent="-228600">
              <a:buAutoNum type="arabicParenR"/>
            </a:pPr>
            <a:r>
              <a:rPr lang="en-US" baseline="0" dirty="0" smtClean="0"/>
              <a:t>The customer wants that new question to show up anywhere where Social history is asked (they can tune this later to specific contexts).  They modify the Siemens model social history to add the question.</a:t>
            </a:r>
          </a:p>
          <a:p>
            <a:pPr marL="228600" indent="-228600">
              <a:buAutoNum type="arabicParenR"/>
            </a:pPr>
            <a:r>
              <a:rPr lang="en-US" baseline="0" dirty="0" smtClean="0"/>
              <a:t>Siemens adds some new content including new interface terms and relationships from an external vendor like </a:t>
            </a:r>
            <a:r>
              <a:rPr lang="en-US" baseline="0" dirty="0" err="1" smtClean="0"/>
              <a:t>Medcin</a:t>
            </a:r>
            <a:r>
              <a:rPr lang="en-US" baseline="0" dirty="0" smtClean="0"/>
              <a:t>.  The customers using the Siemens model don’t see changes end forms and have no day one impacts because their changes can be applied to the Siemens version.</a:t>
            </a:r>
          </a:p>
          <a:p>
            <a:pPr marL="228600" indent="-228600">
              <a:buAutoNum type="arabicParenR"/>
            </a:pPr>
            <a:r>
              <a:rPr lang="en-US" baseline="0" dirty="0" err="1" smtClean="0"/>
              <a:t>Medcin</a:t>
            </a:r>
            <a:r>
              <a:rPr lang="en-US" baseline="0" dirty="0" smtClean="0"/>
              <a:t> Provides links to Other external terminologies like SNOMED and LOINC.  </a:t>
            </a:r>
          </a:p>
          <a:p>
            <a:pPr marL="228600" indent="-228600">
              <a:buAutoNum type="arabicParenR"/>
            </a:pPr>
            <a:r>
              <a:rPr lang="en-US" baseline="0" dirty="0" smtClean="0"/>
              <a:t>Because of this the SNORM content can be appropriately updated too.</a:t>
            </a:r>
          </a:p>
          <a:p>
            <a:pPr marL="228600" indent="-228600">
              <a:buAutoNum type="arabicParenR"/>
            </a:pPr>
            <a:r>
              <a:rPr lang="en-US" baseline="0" dirty="0" smtClean="0"/>
              <a:t> MU 2014 now changes to requiring SNOMED instead of CDC for Smoking status codes.  All of this is managed behind the scenes with little or no customer impact.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1BC73786-8FF1-49AA-97AE-67D9312E0102}" type="slidenum">
              <a:rPr lang="en-US" smtClean="0"/>
              <a:t>74</a:t>
            </a:fld>
            <a:endParaRPr lang="en-US"/>
          </a:p>
        </p:txBody>
      </p:sp>
    </p:spTree>
    <p:extLst>
      <p:ext uri="{BB962C8B-B14F-4D97-AF65-F5344CB8AC3E}">
        <p14:creationId xmlns:p14="http://schemas.microsoft.com/office/powerpoint/2010/main" val="1792258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 no images">
    <p:spTree>
      <p:nvGrpSpPr>
        <p:cNvPr id="1" name=""/>
        <p:cNvGrpSpPr/>
        <p:nvPr/>
      </p:nvGrpSpPr>
      <p:grpSpPr>
        <a:xfrm>
          <a:off x="0" y="0"/>
          <a:ext cx="0" cy="0"/>
          <a:chOff x="0" y="0"/>
          <a:chExt cx="0" cy="0"/>
        </a:xfrm>
      </p:grpSpPr>
      <p:grpSp>
        <p:nvGrpSpPr>
          <p:cNvPr id="18" name="Group 17"/>
          <p:cNvGrpSpPr/>
          <p:nvPr/>
        </p:nvGrpSpPr>
        <p:grpSpPr>
          <a:xfrm>
            <a:off x="1" y="-5942"/>
            <a:ext cx="12191998" cy="6903720"/>
            <a:chOff x="1" y="2698"/>
            <a:chExt cx="12191998" cy="6855302"/>
          </a:xfrm>
        </p:grpSpPr>
        <p:pic>
          <p:nvPicPr>
            <p:cNvPr id="19"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3"/>
          <p:cNvSpPr>
            <a:spLocks noGrp="1"/>
          </p:cNvSpPr>
          <p:nvPr>
            <p:ph type="body" sz="quarter" idx="10" hasCustomPrompt="1"/>
          </p:nvPr>
        </p:nvSpPr>
        <p:spPr>
          <a:xfrm>
            <a:off x="414867" y="5300253"/>
            <a:ext cx="7397751" cy="417164"/>
          </a:xfrm>
          <a:prstGeom prst="rect">
            <a:avLst/>
          </a:prstGeom>
        </p:spPr>
        <p:txBody>
          <a:bodyPr/>
          <a:lstStyle>
            <a:lvl1pPr marL="0" indent="0">
              <a:buNone/>
              <a:defRPr sz="2200" baseline="0">
                <a:solidFill>
                  <a:schemeClr val="bg1"/>
                </a:solidFill>
                <a:latin typeface="Arial" pitchFamily="34" charset="0"/>
                <a:cs typeface="Arial" pitchFamily="34" charset="0"/>
              </a:defRPr>
            </a:lvl1pPr>
          </a:lstStyle>
          <a:p>
            <a:pPr lvl="0"/>
            <a:r>
              <a:rPr lang="en-US" dirty="0" smtClean="0"/>
              <a:t>Presenter Name</a:t>
            </a:r>
            <a:endParaRPr lang="en-US" dirty="0"/>
          </a:p>
        </p:txBody>
      </p:sp>
      <p:sp>
        <p:nvSpPr>
          <p:cNvPr id="11" name="Text Placeholder 13"/>
          <p:cNvSpPr>
            <a:spLocks noGrp="1"/>
          </p:cNvSpPr>
          <p:nvPr>
            <p:ph type="body" sz="quarter" idx="12" hasCustomPrompt="1"/>
          </p:nvPr>
        </p:nvSpPr>
        <p:spPr>
          <a:xfrm>
            <a:off x="414867" y="5728919"/>
            <a:ext cx="7397751" cy="287257"/>
          </a:xfrm>
          <a:prstGeom prst="rect">
            <a:avLst/>
          </a:prstGeom>
        </p:spPr>
        <p:txBody>
          <a:bodyPr>
            <a:noAutofit/>
          </a:bodyPr>
          <a:lstStyle>
            <a:lvl1pPr marL="0" indent="0">
              <a:buNone/>
              <a:defRPr sz="1600" i="1" baseline="0">
                <a:solidFill>
                  <a:schemeClr val="bg1"/>
                </a:solidFill>
                <a:latin typeface="Arial" pitchFamily="34" charset="0"/>
                <a:cs typeface="Arial" pitchFamily="34" charset="0"/>
              </a:defRPr>
            </a:lvl1pPr>
          </a:lstStyle>
          <a:p>
            <a:pPr lvl="0"/>
            <a:r>
              <a:rPr lang="en-US" dirty="0" smtClean="0"/>
              <a:t>Presenter Title</a:t>
            </a:r>
            <a:endParaRPr lang="en-US" dirty="0"/>
          </a:p>
        </p:txBody>
      </p:sp>
      <p:grpSp>
        <p:nvGrpSpPr>
          <p:cNvPr id="2" name="Group 1"/>
          <p:cNvGrpSpPr/>
          <p:nvPr/>
        </p:nvGrpSpPr>
        <p:grpSpPr>
          <a:xfrm>
            <a:off x="-11180" y="2250764"/>
            <a:ext cx="12203178" cy="2371824"/>
            <a:chOff x="-11180" y="2250764"/>
            <a:chExt cx="12203178" cy="2371824"/>
          </a:xfrm>
        </p:grpSpPr>
        <p:sp>
          <p:nvSpPr>
            <p:cNvPr id="14" name="Rectangle 7"/>
            <p:cNvSpPr>
              <a:spLocks/>
            </p:cNvSpPr>
            <p:nvPr userDrawn="1"/>
          </p:nvSpPr>
          <p:spPr bwMode="auto">
            <a:xfrm>
              <a:off x="1" y="2252755"/>
              <a:ext cx="12191997" cy="2365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608" tIns="21804" rIns="43608" bIns="21804" anchor="ctr"/>
            <a:lstStyle/>
            <a:p>
              <a:pPr algn="ctr" defTabSz="215900"/>
              <a:endParaRPr lang="en-US" sz="1800" dirty="0">
                <a:solidFill>
                  <a:srgbClr val="FFFFFF"/>
                </a:solidFill>
                <a:latin typeface="Franklin Gothic Book" pitchFamily="34" charset="0"/>
              </a:endParaRPr>
            </a:p>
          </p:txBody>
        </p:sp>
        <p:sp>
          <p:nvSpPr>
            <p:cNvPr id="15" name="Parallelogram 11"/>
            <p:cNvSpPr/>
            <p:nvPr userDrawn="1"/>
          </p:nvSpPr>
          <p:spPr bwMode="auto">
            <a:xfrm>
              <a:off x="-11180" y="2250764"/>
              <a:ext cx="8474314" cy="2371824"/>
            </a:xfrm>
            <a:custGeom>
              <a:avLst/>
              <a:gdLst>
                <a:gd name="connsiteX0" fmla="*/ 0 w 7110584"/>
                <a:gd name="connsiteY0" fmla="*/ 2367666 h 2367666"/>
                <a:gd name="connsiteX1" fmla="*/ 775198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7110584"/>
                <a:gd name="connsiteY0" fmla="*/ 2367666 h 2367666"/>
                <a:gd name="connsiteX1" fmla="*/ 820442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6291434"/>
                <a:gd name="connsiteY0" fmla="*/ 2367666 h 2367666"/>
                <a:gd name="connsiteX1" fmla="*/ 1292 w 6291434"/>
                <a:gd name="connsiteY1" fmla="*/ 0 h 2367666"/>
                <a:gd name="connsiteX2" fmla="*/ 6291434 w 6291434"/>
                <a:gd name="connsiteY2" fmla="*/ 0 h 2367666"/>
                <a:gd name="connsiteX3" fmla="*/ 5516236 w 6291434"/>
                <a:gd name="connsiteY3" fmla="*/ 2367666 h 2367666"/>
                <a:gd name="connsiteX4" fmla="*/ 0 w 6291434"/>
                <a:gd name="connsiteY4" fmla="*/ 2367666 h 2367666"/>
                <a:gd name="connsiteX0" fmla="*/ 2176220 w 8467654"/>
                <a:gd name="connsiteY0" fmla="*/ 2367666 h 2367666"/>
                <a:gd name="connsiteX1" fmla="*/ 0 w 8467654"/>
                <a:gd name="connsiteY1" fmla="*/ 0 h 2367666"/>
                <a:gd name="connsiteX2" fmla="*/ 8467654 w 8467654"/>
                <a:gd name="connsiteY2" fmla="*/ 0 h 2367666"/>
                <a:gd name="connsiteX3" fmla="*/ 7692456 w 8467654"/>
                <a:gd name="connsiteY3" fmla="*/ 2367666 h 2367666"/>
                <a:gd name="connsiteX4" fmla="*/ 2176220 w 8467654"/>
                <a:gd name="connsiteY4" fmla="*/ 2367666 h 2367666"/>
                <a:gd name="connsiteX0" fmla="*/ 0 w 8476695"/>
                <a:gd name="connsiteY0" fmla="*/ 2359917 h 2367666"/>
                <a:gd name="connsiteX1" fmla="*/ 9041 w 8476695"/>
                <a:gd name="connsiteY1" fmla="*/ 0 h 2367666"/>
                <a:gd name="connsiteX2" fmla="*/ 8476695 w 8476695"/>
                <a:gd name="connsiteY2" fmla="*/ 0 h 2367666"/>
                <a:gd name="connsiteX3" fmla="*/ 7701497 w 8476695"/>
                <a:gd name="connsiteY3" fmla="*/ 2367666 h 2367666"/>
                <a:gd name="connsiteX4" fmla="*/ 0 w 8476695"/>
                <a:gd name="connsiteY4" fmla="*/ 2359917 h 2367666"/>
                <a:gd name="connsiteX0" fmla="*/ 0 w 8474314"/>
                <a:gd name="connsiteY0" fmla="*/ 2371824 h 2371824"/>
                <a:gd name="connsiteX1" fmla="*/ 6660 w 8474314"/>
                <a:gd name="connsiteY1" fmla="*/ 0 h 2371824"/>
                <a:gd name="connsiteX2" fmla="*/ 8474314 w 8474314"/>
                <a:gd name="connsiteY2" fmla="*/ 0 h 2371824"/>
                <a:gd name="connsiteX3" fmla="*/ 7699116 w 8474314"/>
                <a:gd name="connsiteY3" fmla="*/ 2367666 h 2371824"/>
                <a:gd name="connsiteX4" fmla="*/ 0 w 8474314"/>
                <a:gd name="connsiteY4" fmla="*/ 2371824 h 237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4314" h="2371824">
                  <a:moveTo>
                    <a:pt x="0" y="2371824"/>
                  </a:moveTo>
                  <a:cubicBezTo>
                    <a:pt x="431" y="1582602"/>
                    <a:pt x="6229" y="789222"/>
                    <a:pt x="6660" y="0"/>
                  </a:cubicBezTo>
                  <a:lnTo>
                    <a:pt x="8474314" y="0"/>
                  </a:lnTo>
                  <a:lnTo>
                    <a:pt x="7699116" y="2367666"/>
                  </a:lnTo>
                  <a:lnTo>
                    <a:pt x="0" y="237182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06401" y="3099583"/>
              <a:ext cx="2735504" cy="671976"/>
            </a:xfrm>
            <a:prstGeom prst="rect">
              <a:avLst/>
            </a:prstGeom>
            <a:noFill/>
            <a:ln>
              <a:noFill/>
            </a:ln>
          </p:spPr>
        </p:pic>
      </p:grpSp>
      <p:sp>
        <p:nvSpPr>
          <p:cNvPr id="9" name="Text Placeholder 13"/>
          <p:cNvSpPr>
            <a:spLocks noGrp="1"/>
          </p:cNvSpPr>
          <p:nvPr>
            <p:ph type="body" sz="quarter" idx="13" hasCustomPrompt="1"/>
          </p:nvPr>
        </p:nvSpPr>
        <p:spPr>
          <a:xfrm>
            <a:off x="414867" y="6342054"/>
            <a:ext cx="7397751" cy="287257"/>
          </a:xfrm>
          <a:prstGeom prst="rect">
            <a:avLst/>
          </a:prstGeom>
        </p:spPr>
        <p:txBody>
          <a:bodyPr>
            <a:normAutofit/>
          </a:bodyPr>
          <a:lstStyle>
            <a:lvl1pPr marL="0" indent="0">
              <a:buNone/>
              <a:defRPr sz="1400" i="0" baseline="0">
                <a:solidFill>
                  <a:schemeClr val="bg1"/>
                </a:solidFill>
                <a:latin typeface="Arial" pitchFamily="34" charset="0"/>
                <a:cs typeface="Arial" pitchFamily="34" charset="0"/>
              </a:defRPr>
            </a:lvl1pPr>
          </a:lstStyle>
          <a:p>
            <a:pPr lvl="0"/>
            <a:fld id="{B00CC99A-1AEC-4AAA-92D0-EFFF73746BF4}" type="datetime4">
              <a:rPr lang="en-US" smtClean="0"/>
              <a:t>January 22, 2015</a:t>
            </a:fld>
            <a:endParaRPr lang="en-US" dirty="0"/>
          </a:p>
        </p:txBody>
      </p:sp>
      <p:sp>
        <p:nvSpPr>
          <p:cNvPr id="4" name="Title 3"/>
          <p:cNvSpPr>
            <a:spLocks noGrp="1"/>
          </p:cNvSpPr>
          <p:nvPr>
            <p:ph type="title"/>
          </p:nvPr>
        </p:nvSpPr>
        <p:spPr>
          <a:xfrm>
            <a:off x="414338" y="2259017"/>
            <a:ext cx="6857586" cy="2370667"/>
          </a:xfrm>
          <a:prstGeom prst="rect">
            <a:avLst/>
          </a:prstGeom>
        </p:spPr>
        <p:txBody>
          <a:bodyPr/>
          <a:lstStyle>
            <a:lvl1pPr>
              <a:lnSpc>
                <a:spcPct val="90000"/>
              </a:lnSpc>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846847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420522" y="1280160"/>
            <a:ext cx="5255683" cy="2332616"/>
          </a:xfrm>
        </p:spPr>
        <p:txBody>
          <a:bodyPr/>
          <a:lstStyle>
            <a:lvl1pPr marL="0" indent="0">
              <a:buNone/>
              <a:defRPr/>
            </a:lvl1pPr>
          </a:lstStyle>
          <a:p>
            <a:r>
              <a:rPr lang="en-US" smtClean="0"/>
              <a:t>Click icon to add picture</a:t>
            </a:r>
            <a:endParaRPr lang="en-US" dirty="0"/>
          </a:p>
        </p:txBody>
      </p:sp>
      <p:sp>
        <p:nvSpPr>
          <p:cNvPr id="9" name="Content Placeholder 8"/>
          <p:cNvSpPr>
            <a:spLocks noGrp="1"/>
          </p:cNvSpPr>
          <p:nvPr>
            <p:ph sz="quarter" idx="14"/>
          </p:nvPr>
        </p:nvSpPr>
        <p:spPr>
          <a:xfrm>
            <a:off x="6089401" y="1279526"/>
            <a:ext cx="4883399" cy="4772025"/>
          </a:xfrm>
        </p:spPr>
        <p:txBody>
          <a:bodyPr/>
          <a:lstStyle>
            <a:lvl1pPr>
              <a:defRPr sz="2400"/>
            </a:lvl1pPr>
            <a:lvl2pPr>
              <a:defRPr sz="2200"/>
            </a:lvl2pPr>
            <a:lvl3pPr>
              <a:defRPr sz="2000"/>
            </a:lvl3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5"/>
          <p:cNvSpPr>
            <a:spLocks noGrp="1"/>
          </p:cNvSpPr>
          <p:nvPr>
            <p:ph type="pic" sz="quarter" idx="15"/>
          </p:nvPr>
        </p:nvSpPr>
        <p:spPr>
          <a:xfrm>
            <a:off x="420522" y="3718934"/>
            <a:ext cx="5255683" cy="233261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2369425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ation 2">
    <p:spTree>
      <p:nvGrpSpPr>
        <p:cNvPr id="1" name=""/>
        <p:cNvGrpSpPr/>
        <p:nvPr/>
      </p:nvGrpSpPr>
      <p:grpSpPr>
        <a:xfrm>
          <a:off x="0" y="0"/>
          <a:ext cx="0" cy="0"/>
          <a:chOff x="0" y="0"/>
          <a:chExt cx="0" cy="0"/>
        </a:xfrm>
      </p:grpSpPr>
      <p:grpSp>
        <p:nvGrpSpPr>
          <p:cNvPr id="15" name="Group 14"/>
          <p:cNvGrpSpPr/>
          <p:nvPr/>
        </p:nvGrpSpPr>
        <p:grpSpPr>
          <a:xfrm>
            <a:off x="1" y="-5942"/>
            <a:ext cx="12191998" cy="6903720"/>
            <a:chOff x="1" y="2698"/>
            <a:chExt cx="12191998" cy="6855302"/>
          </a:xfrm>
        </p:grpSpPr>
        <p:pic>
          <p:nvPicPr>
            <p:cNvPr id="16"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9735892" y="2845967"/>
            <a:ext cx="1997829" cy="2041732"/>
          </a:xfrm>
          <a:prstGeom prst="rect">
            <a:avLst/>
          </a:prstGeom>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6" name="TextBox 5"/>
          <p:cNvSpPr txBox="1"/>
          <p:nvPr/>
        </p:nvSpPr>
        <p:spPr>
          <a:xfrm>
            <a:off x="1113433" y="947415"/>
            <a:ext cx="1964267" cy="2142907"/>
          </a:xfrm>
          <a:prstGeom prst="rect">
            <a:avLst/>
          </a:prstGeom>
          <a:ln>
            <a:noFill/>
          </a:ln>
          <a:effectLst/>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7" name="Text Placeholder 8" title="A quotation can be used in this area"/>
          <p:cNvSpPr>
            <a:spLocks noGrp="1"/>
          </p:cNvSpPr>
          <p:nvPr>
            <p:ph type="body" sz="quarter" idx="10" hasCustomPrompt="1"/>
          </p:nvPr>
        </p:nvSpPr>
        <p:spPr>
          <a:xfrm>
            <a:off x="2011681" y="1969705"/>
            <a:ext cx="7841402"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smtClean="0"/>
              <a:t>Put your quote in here</a:t>
            </a:r>
          </a:p>
        </p:txBody>
      </p:sp>
      <p:sp>
        <p:nvSpPr>
          <p:cNvPr id="8"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smtClean="0"/>
              <a:t>Name here</a:t>
            </a:r>
            <a:endParaRPr lang="en-US" dirty="0"/>
          </a:p>
        </p:txBody>
      </p:sp>
      <p:sp>
        <p:nvSpPr>
          <p:cNvPr id="9"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10"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8" name="TextBox 17"/>
          <p:cNvSpPr txBox="1"/>
          <p:nvPr/>
        </p:nvSpPr>
        <p:spPr>
          <a:xfrm>
            <a:off x="0" y="6689260"/>
            <a:ext cx="11540312" cy="1692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kern="1200" dirty="0" smtClean="0">
                <a:solidFill>
                  <a:schemeClr val="accent1">
                    <a:lumMod val="40000"/>
                    <a:lumOff val="60000"/>
                  </a:schemeClr>
                </a:solidFill>
                <a:latin typeface="Arial" pitchFamily="34" charset="0"/>
                <a:ea typeface="ＭＳ Ｐゴシック" pitchFamily="34" charset="-128"/>
                <a:cs typeface="+mn-cs"/>
              </a:rPr>
              <a:t>1310231286_Wide Screen</a:t>
            </a:r>
            <a:r>
              <a:rPr lang="en-US" sz="500" b="0" kern="1200" baseline="0" dirty="0" smtClean="0">
                <a:solidFill>
                  <a:schemeClr val="accent1">
                    <a:lumMod val="40000"/>
                    <a:lumOff val="60000"/>
                  </a:schemeClr>
                </a:solidFill>
                <a:latin typeface="Arial" pitchFamily="34" charset="0"/>
                <a:ea typeface="ＭＳ Ｐゴシック" pitchFamily="34" charset="-128"/>
                <a:cs typeface="+mn-cs"/>
              </a:rPr>
              <a:t> - </a:t>
            </a:r>
            <a:r>
              <a:rPr lang="en-US" sz="500" b="0" kern="1200" dirty="0" smtClean="0">
                <a:solidFill>
                  <a:schemeClr val="accent1">
                    <a:lumMod val="40000"/>
                    <a:lumOff val="60000"/>
                  </a:schemeClr>
                </a:solidFill>
                <a:latin typeface="Arial" pitchFamily="34" charset="0"/>
                <a:ea typeface="ＭＳ Ｐゴシック" pitchFamily="34" charset="-128"/>
                <a:cs typeface="+mn-cs"/>
              </a:rPr>
              <a:t>Cerner PPT template_v2.3 updated: 0115</a:t>
            </a:r>
            <a:r>
              <a:rPr lang="en-US" sz="500" b="0" kern="1200" baseline="0" dirty="0" smtClean="0">
                <a:solidFill>
                  <a:schemeClr val="accent1">
                    <a:lumMod val="40000"/>
                    <a:lumOff val="60000"/>
                  </a:schemeClr>
                </a:solidFill>
                <a:latin typeface="Arial" pitchFamily="34" charset="0"/>
                <a:ea typeface="ＭＳ Ｐゴシック" pitchFamily="34" charset="-128"/>
                <a:cs typeface="+mn-cs"/>
              </a:rPr>
              <a:t>   </a:t>
            </a:r>
            <a:r>
              <a:rPr lang="en-US" sz="500" b="0" dirty="0" smtClean="0">
                <a:solidFill>
                  <a:schemeClr val="accent1">
                    <a:lumMod val="40000"/>
                    <a:lumOff val="60000"/>
                  </a:schemeClr>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19" name="TextBox 18"/>
          <p:cNvSpPr txBox="1"/>
          <p:nvPr/>
        </p:nvSpPr>
        <p:spPr>
          <a:xfrm>
            <a:off x="11561332" y="6474369"/>
            <a:ext cx="420460" cy="276999"/>
          </a:xfrm>
          <a:prstGeom prst="rect">
            <a:avLst/>
          </a:prstGeom>
          <a:noFill/>
        </p:spPr>
        <p:txBody>
          <a:bodyPr wrap="square" rtlCol="0">
            <a:spAutoFit/>
          </a:bodyPr>
          <a:lstStyle/>
          <a:p>
            <a:fld id="{39B9A8E6-500A-494F-8511-CB834C088D51}" type="slidenum">
              <a:rPr lang="en-US" sz="1200" smtClean="0">
                <a:solidFill>
                  <a:schemeClr val="accent1">
                    <a:lumMod val="40000"/>
                    <a:lumOff val="60000"/>
                  </a:schemeClr>
                </a:solidFill>
              </a:rPr>
              <a:t>‹#›</a:t>
            </a:fld>
            <a:endParaRPr lang="en-US" sz="1200" dirty="0">
              <a:solidFill>
                <a:schemeClr val="accent1">
                  <a:lumMod val="40000"/>
                  <a:lumOff val="60000"/>
                </a:schemeClr>
              </a:solidFill>
            </a:endParaRPr>
          </a:p>
        </p:txBody>
      </p:sp>
    </p:spTree>
    <p:extLst>
      <p:ext uri="{BB962C8B-B14F-4D97-AF65-F5344CB8AC3E}">
        <p14:creationId xmlns:p14="http://schemas.microsoft.com/office/powerpoint/2010/main" val="92548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ation 3">
    <p:spTree>
      <p:nvGrpSpPr>
        <p:cNvPr id="1" name=""/>
        <p:cNvGrpSpPr/>
        <p:nvPr/>
      </p:nvGrpSpPr>
      <p:grpSpPr>
        <a:xfrm>
          <a:off x="0" y="0"/>
          <a:ext cx="0" cy="0"/>
          <a:chOff x="0" y="0"/>
          <a:chExt cx="0" cy="0"/>
        </a:xfrm>
      </p:grpSpPr>
      <p:grpSp>
        <p:nvGrpSpPr>
          <p:cNvPr id="21" name="Group 20"/>
          <p:cNvGrpSpPr/>
          <p:nvPr/>
        </p:nvGrpSpPr>
        <p:grpSpPr>
          <a:xfrm>
            <a:off x="1" y="-5941"/>
            <a:ext cx="12191999" cy="6903720"/>
            <a:chOff x="1" y="2699"/>
            <a:chExt cx="12191999" cy="6855302"/>
          </a:xfrm>
        </p:grpSpPr>
        <p:pic>
          <p:nvPicPr>
            <p:cNvPr id="25"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9735892" y="2845967"/>
            <a:ext cx="1997829" cy="2041732"/>
          </a:xfrm>
          <a:prstGeom prst="rect">
            <a:avLst/>
          </a:prstGeom>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0" name="TextBox 19"/>
          <p:cNvSpPr txBox="1"/>
          <p:nvPr/>
        </p:nvSpPr>
        <p:spPr>
          <a:xfrm>
            <a:off x="1113433" y="947415"/>
            <a:ext cx="1964267" cy="2142907"/>
          </a:xfrm>
          <a:prstGeom prst="rect">
            <a:avLst/>
          </a:prstGeom>
          <a:ln>
            <a:noFill/>
          </a:ln>
          <a:effectLst/>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2"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smtClean="0"/>
              <a:t>Name here</a:t>
            </a:r>
            <a:endParaRPr lang="en-US" dirty="0"/>
          </a:p>
        </p:txBody>
      </p:sp>
      <p:sp>
        <p:nvSpPr>
          <p:cNvPr id="23"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24"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3" name="Text Placeholder 8" title="A quotation can be used in this area"/>
          <p:cNvSpPr>
            <a:spLocks noGrp="1"/>
          </p:cNvSpPr>
          <p:nvPr>
            <p:ph type="body" sz="quarter" idx="10" hasCustomPrompt="1"/>
          </p:nvPr>
        </p:nvSpPr>
        <p:spPr>
          <a:xfrm>
            <a:off x="2011681" y="1969705"/>
            <a:ext cx="7841402"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smtClean="0"/>
              <a:t>Put your quote in here</a:t>
            </a:r>
          </a:p>
        </p:txBody>
      </p:sp>
      <p:sp>
        <p:nvSpPr>
          <p:cNvPr id="17" name="TextBox 16"/>
          <p:cNvSpPr txBox="1"/>
          <p:nvPr/>
        </p:nvSpPr>
        <p:spPr>
          <a:xfrm>
            <a:off x="0" y="6684733"/>
            <a:ext cx="11540312" cy="1692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kern="1200" dirty="0" smtClean="0">
                <a:solidFill>
                  <a:schemeClr val="accent2">
                    <a:lumMod val="40000"/>
                    <a:lumOff val="60000"/>
                  </a:schemeClr>
                </a:solidFill>
                <a:latin typeface="Arial" pitchFamily="34" charset="0"/>
                <a:ea typeface="ＭＳ Ｐゴシック" pitchFamily="34" charset="-128"/>
                <a:cs typeface="+mn-cs"/>
              </a:rPr>
              <a:t>1310231286_Wide Screen</a:t>
            </a:r>
            <a:r>
              <a:rPr lang="en-US" sz="500" b="0" kern="1200" baseline="0" dirty="0" smtClean="0">
                <a:solidFill>
                  <a:schemeClr val="accent2">
                    <a:lumMod val="40000"/>
                    <a:lumOff val="60000"/>
                  </a:schemeClr>
                </a:solidFill>
                <a:latin typeface="Arial" pitchFamily="34" charset="0"/>
                <a:ea typeface="ＭＳ Ｐゴシック" pitchFamily="34" charset="-128"/>
                <a:cs typeface="+mn-cs"/>
              </a:rPr>
              <a:t> - </a:t>
            </a:r>
            <a:r>
              <a:rPr lang="en-US" sz="500" b="0" kern="1200" dirty="0" smtClean="0">
                <a:solidFill>
                  <a:schemeClr val="accent2">
                    <a:lumMod val="40000"/>
                    <a:lumOff val="60000"/>
                  </a:schemeClr>
                </a:solidFill>
                <a:latin typeface="Arial" pitchFamily="34" charset="0"/>
                <a:ea typeface="ＭＳ Ｐゴシック" pitchFamily="34" charset="-128"/>
                <a:cs typeface="+mn-cs"/>
              </a:rPr>
              <a:t>Cerner PPT template_v2.3 updated: 0115</a:t>
            </a:r>
            <a:r>
              <a:rPr lang="en-US" sz="500" b="0" kern="1200" baseline="0" dirty="0" smtClean="0">
                <a:solidFill>
                  <a:schemeClr val="accent2">
                    <a:lumMod val="40000"/>
                    <a:lumOff val="60000"/>
                  </a:schemeClr>
                </a:solidFill>
                <a:latin typeface="Arial" pitchFamily="34" charset="0"/>
                <a:ea typeface="ＭＳ Ｐゴシック" pitchFamily="34" charset="-128"/>
                <a:cs typeface="+mn-cs"/>
              </a:rPr>
              <a:t>   </a:t>
            </a:r>
            <a:r>
              <a:rPr lang="en-US" sz="500" b="0" dirty="0" smtClean="0">
                <a:solidFill>
                  <a:schemeClr val="accent2">
                    <a:lumMod val="40000"/>
                    <a:lumOff val="60000"/>
                  </a:schemeClr>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18" name="TextBox 17"/>
          <p:cNvSpPr txBox="1"/>
          <p:nvPr/>
        </p:nvSpPr>
        <p:spPr>
          <a:xfrm>
            <a:off x="11561332" y="6474369"/>
            <a:ext cx="420460" cy="276999"/>
          </a:xfrm>
          <a:prstGeom prst="rect">
            <a:avLst/>
          </a:prstGeom>
          <a:noFill/>
        </p:spPr>
        <p:txBody>
          <a:bodyPr wrap="square" rtlCol="0">
            <a:spAutoFit/>
          </a:bodyPr>
          <a:lstStyle/>
          <a:p>
            <a:fld id="{39B9A8E6-500A-494F-8511-CB834C088D51}" type="slidenum">
              <a:rPr lang="en-US" sz="1200" smtClean="0">
                <a:solidFill>
                  <a:schemeClr val="accent2">
                    <a:lumMod val="40000"/>
                    <a:lumOff val="60000"/>
                  </a:schemeClr>
                </a:solidFill>
              </a:rPr>
              <a:t>‹#›</a:t>
            </a:fld>
            <a:endParaRPr lang="en-US" sz="1200" dirty="0">
              <a:solidFill>
                <a:schemeClr val="accent2">
                  <a:lumMod val="40000"/>
                  <a:lumOff val="60000"/>
                </a:schemeClr>
              </a:solidFill>
            </a:endParaRPr>
          </a:p>
        </p:txBody>
      </p:sp>
    </p:spTree>
    <p:extLst>
      <p:ext uri="{BB962C8B-B14F-4D97-AF65-F5344CB8AC3E}">
        <p14:creationId xmlns:p14="http://schemas.microsoft.com/office/powerpoint/2010/main" val="31702755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ation ">
    <p:spTree>
      <p:nvGrpSpPr>
        <p:cNvPr id="1" name=""/>
        <p:cNvGrpSpPr/>
        <p:nvPr/>
      </p:nvGrpSpPr>
      <p:grpSpPr>
        <a:xfrm>
          <a:off x="0" y="0"/>
          <a:ext cx="0" cy="0"/>
          <a:chOff x="0" y="0"/>
          <a:chExt cx="0" cy="0"/>
        </a:xfrm>
      </p:grpSpPr>
      <p:grpSp>
        <p:nvGrpSpPr>
          <p:cNvPr id="3" name="Group 14"/>
          <p:cNvGrpSpPr>
            <a:grpSpLocks/>
          </p:cNvGrpSpPr>
          <p:nvPr/>
        </p:nvGrpSpPr>
        <p:grpSpPr bwMode="auto">
          <a:xfrm>
            <a:off x="0" y="4343401"/>
            <a:ext cx="7012517" cy="2087563"/>
            <a:chOff x="-422728" y="4800600"/>
            <a:chExt cx="5805606" cy="1695965"/>
          </a:xfrm>
        </p:grpSpPr>
        <p:pic>
          <p:nvPicPr>
            <p:cNvPr id="4" name="Picture 15"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2728" y="480060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4032" y="480199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9735892" y="2845967"/>
            <a:ext cx="1997829" cy="2041732"/>
          </a:xfrm>
          <a:prstGeom prst="rect">
            <a:avLst/>
          </a:prstGeom>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5" name="TextBox 14"/>
          <p:cNvSpPr txBox="1"/>
          <p:nvPr/>
        </p:nvSpPr>
        <p:spPr>
          <a:xfrm>
            <a:off x="1113433" y="947415"/>
            <a:ext cx="1964267" cy="2142907"/>
          </a:xfrm>
          <a:prstGeom prst="rect">
            <a:avLst/>
          </a:prstGeom>
          <a:ln>
            <a:noFill/>
          </a:ln>
          <a:effectLst/>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7"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tx1"/>
                </a:solidFill>
                <a:latin typeface="Arial" pitchFamily="34" charset="0"/>
                <a:cs typeface="Arial" pitchFamily="34" charset="0"/>
              </a:defRPr>
            </a:lvl1pPr>
          </a:lstStyle>
          <a:p>
            <a:pPr lvl="0"/>
            <a:r>
              <a:rPr lang="en-US" dirty="0" smtClean="0"/>
              <a:t>Name here</a:t>
            </a:r>
            <a:endParaRPr lang="en-US" dirty="0"/>
          </a:p>
        </p:txBody>
      </p:sp>
      <p:sp>
        <p:nvSpPr>
          <p:cNvPr id="18"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19"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3" name="Text Placeholder 8" title="A quotation can be used in this area"/>
          <p:cNvSpPr>
            <a:spLocks noGrp="1"/>
          </p:cNvSpPr>
          <p:nvPr>
            <p:ph type="body" sz="quarter" idx="10" hasCustomPrompt="1"/>
          </p:nvPr>
        </p:nvSpPr>
        <p:spPr>
          <a:xfrm>
            <a:off x="2011681" y="1969705"/>
            <a:ext cx="7841402" cy="1871662"/>
          </a:xfrm>
          <a:prstGeom prst="rect">
            <a:avLst/>
          </a:prstGeom>
        </p:spPr>
        <p:txBody>
          <a:bodyPr anchor="ctr">
            <a:normAutofit/>
          </a:bodyPr>
          <a:lstStyle>
            <a:lvl1pPr marL="0" indent="0" algn="ctr">
              <a:buNone/>
              <a:defRPr sz="2800" baseline="0">
                <a:solidFill>
                  <a:schemeClr val="tx1"/>
                </a:solidFill>
              </a:defRPr>
            </a:lvl1pPr>
          </a:lstStyle>
          <a:p>
            <a:pPr lvl="0"/>
            <a:r>
              <a:rPr lang="en-US" dirty="0" smtClean="0"/>
              <a:t>Put your quote in here</a:t>
            </a:r>
          </a:p>
        </p:txBody>
      </p:sp>
      <p:sp>
        <p:nvSpPr>
          <p:cNvPr id="21" name="TextBox 20"/>
          <p:cNvSpPr txBox="1"/>
          <p:nvPr/>
        </p:nvSpPr>
        <p:spPr>
          <a:xfrm>
            <a:off x="0" y="6662098"/>
            <a:ext cx="11540312" cy="1692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1310231286_Wide Screen</a:t>
            </a:r>
            <a:r>
              <a:rPr lang="en-US" sz="500" b="0" kern="1200" baseline="0" dirty="0" smtClean="0">
                <a:solidFill>
                  <a:schemeClr val="tx1"/>
                </a:solidFill>
                <a:latin typeface="Arial" pitchFamily="34" charset="0"/>
                <a:ea typeface="ＭＳ Ｐゴシック" pitchFamily="34" charset="-128"/>
                <a:cs typeface="+mn-cs"/>
              </a:rPr>
              <a:t> - </a:t>
            </a:r>
            <a:r>
              <a:rPr lang="en-US" sz="500" b="0" kern="1200" dirty="0" smtClean="0">
                <a:solidFill>
                  <a:schemeClr val="tx1"/>
                </a:solidFill>
                <a:latin typeface="Arial" pitchFamily="34" charset="0"/>
                <a:ea typeface="ＭＳ Ｐゴシック" pitchFamily="34" charset="-128"/>
                <a:cs typeface="+mn-cs"/>
              </a:rPr>
              <a:t>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a:t>
            </a:r>
            <a:r>
              <a:rPr lang="en-US" sz="500" b="0" baseline="0" dirty="0" smtClean="0"/>
              <a:t>   </a:t>
            </a:r>
            <a:r>
              <a:rPr lang="en-US" sz="500" b="0" dirty="0" smtClean="0">
                <a:solidFill>
                  <a:schemeClr val="tx1"/>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22" name="TextBox 21"/>
          <p:cNvSpPr txBox="1"/>
          <p:nvPr/>
        </p:nvSpPr>
        <p:spPr>
          <a:xfrm>
            <a:off x="11561332" y="6474369"/>
            <a:ext cx="420460" cy="276999"/>
          </a:xfrm>
          <a:prstGeom prst="rect">
            <a:avLst/>
          </a:prstGeom>
          <a:noFill/>
        </p:spPr>
        <p:txBody>
          <a:bodyPr wrap="square" rtlCol="0">
            <a:spAutoFit/>
          </a:bodyPr>
          <a:lstStyle/>
          <a:p>
            <a:fld id="{39B9A8E6-500A-494F-8511-CB834C088D51}" type="slidenum">
              <a:rPr lang="en-US" sz="1200" smtClean="0">
                <a:solidFill>
                  <a:schemeClr val="bg2">
                    <a:lumMod val="75000"/>
                  </a:schemeClr>
                </a:solidFill>
              </a:rPr>
              <a:t>‹#›</a:t>
            </a:fld>
            <a:endParaRPr lang="en-US" sz="1200" dirty="0">
              <a:solidFill>
                <a:schemeClr val="bg2">
                  <a:lumMod val="75000"/>
                </a:schemeClr>
              </a:solidFill>
            </a:endParaRPr>
          </a:p>
        </p:txBody>
      </p:sp>
    </p:spTree>
    <p:extLst>
      <p:ext uri="{BB962C8B-B14F-4D97-AF65-F5344CB8AC3E}">
        <p14:creationId xmlns:p14="http://schemas.microsoft.com/office/powerpoint/2010/main" val="3832970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extBox 6"/>
          <p:cNvSpPr txBox="1"/>
          <p:nvPr/>
        </p:nvSpPr>
        <p:spPr>
          <a:xfrm>
            <a:off x="11561332" y="6474369"/>
            <a:ext cx="420460" cy="276999"/>
          </a:xfrm>
          <a:prstGeom prst="rect">
            <a:avLst/>
          </a:prstGeom>
          <a:noFill/>
        </p:spPr>
        <p:txBody>
          <a:bodyPr wrap="square" rtlCol="0">
            <a:spAutoFit/>
          </a:bodyPr>
          <a:lstStyle/>
          <a:p>
            <a:fld id="{39B9A8E6-500A-494F-8511-CB834C088D51}" type="slidenum">
              <a:rPr lang="en-US" sz="1200" smtClean="0">
                <a:solidFill>
                  <a:schemeClr val="bg2">
                    <a:lumMod val="75000"/>
                  </a:schemeClr>
                </a:solidFill>
              </a:rPr>
              <a:t>‹#›</a:t>
            </a:fld>
            <a:endParaRPr lang="en-US" sz="1200" dirty="0">
              <a:solidFill>
                <a:schemeClr val="bg2">
                  <a:lumMod val="75000"/>
                </a:schemeClr>
              </a:solidFill>
            </a:endParaRPr>
          </a:p>
        </p:txBody>
      </p:sp>
      <p:sp>
        <p:nvSpPr>
          <p:cNvPr id="6" name="TextBox 5"/>
          <p:cNvSpPr txBox="1"/>
          <p:nvPr/>
        </p:nvSpPr>
        <p:spPr>
          <a:xfrm>
            <a:off x="0" y="6662098"/>
            <a:ext cx="11540312" cy="1692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1310231286_Wide Screen - 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a:t>
            </a:r>
            <a:r>
              <a:rPr lang="en-US" sz="500" b="0" baseline="0" dirty="0" smtClean="0"/>
              <a:t>   </a:t>
            </a:r>
            <a:r>
              <a:rPr lang="en-US" sz="500" b="0" dirty="0" smtClean="0">
                <a:solidFill>
                  <a:schemeClr val="tx1"/>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Tree>
    <p:extLst>
      <p:ext uri="{BB962C8B-B14F-4D97-AF65-F5344CB8AC3E}">
        <p14:creationId xmlns:p14="http://schemas.microsoft.com/office/powerpoint/2010/main" val="33492601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5AA29C-7176-42EF-A391-94980E1B411C}" type="datetimeFigureOut">
              <a:rPr lang="en-US" smtClean="0"/>
              <a:t>12/13/2016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A6B856C-D93C-454C-80AB-4A61127AD85B}" type="slidenum">
              <a:rPr lang="en-US" smtClean="0"/>
              <a:t>‹#›</a:t>
            </a:fld>
            <a:endParaRPr lang="en-US"/>
          </a:p>
        </p:txBody>
      </p:sp>
    </p:spTree>
    <p:extLst>
      <p:ext uri="{BB962C8B-B14F-4D97-AF65-F5344CB8AC3E}">
        <p14:creationId xmlns:p14="http://schemas.microsoft.com/office/powerpoint/2010/main" val="108495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5AA29C-7176-42EF-A391-94980E1B411C}" type="datetimeFigureOut">
              <a:rPr lang="en-US" smtClean="0"/>
              <a:t>12/13/2016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A6B856C-D93C-454C-80AB-4A61127AD85B}" type="slidenum">
              <a:rPr lang="en-US" smtClean="0"/>
              <a:t>‹#›</a:t>
            </a:fld>
            <a:endParaRPr lang="en-US"/>
          </a:p>
        </p:txBody>
      </p:sp>
    </p:spTree>
    <p:extLst>
      <p:ext uri="{BB962C8B-B14F-4D97-AF65-F5344CB8AC3E}">
        <p14:creationId xmlns:p14="http://schemas.microsoft.com/office/powerpoint/2010/main" val="370857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B5AA29C-7176-42EF-A391-94980E1B411C}" type="datetimeFigureOut">
              <a:rPr lang="en-US" smtClean="0"/>
              <a:t>12/13/2016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A6B856C-D93C-454C-80AB-4A61127AD85B}" type="slidenum">
              <a:rPr lang="en-US" smtClean="0"/>
              <a:t>‹#›</a:t>
            </a:fld>
            <a:endParaRPr lang="en-US"/>
          </a:p>
        </p:txBody>
      </p:sp>
    </p:spTree>
    <p:extLst>
      <p:ext uri="{BB962C8B-B14F-4D97-AF65-F5344CB8AC3E}">
        <p14:creationId xmlns:p14="http://schemas.microsoft.com/office/powerpoint/2010/main" val="91465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B5AA29C-7176-42EF-A391-94980E1B411C}" type="datetimeFigureOut">
              <a:rPr lang="en-US" smtClean="0"/>
              <a:t>12/13/2016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A6B856C-D93C-454C-80AB-4A61127AD85B}" type="slidenum">
              <a:rPr lang="en-US" smtClean="0"/>
              <a:t>‹#›</a:t>
            </a:fld>
            <a:endParaRPr lang="en-US"/>
          </a:p>
        </p:txBody>
      </p:sp>
    </p:spTree>
    <p:extLst>
      <p:ext uri="{BB962C8B-B14F-4D97-AF65-F5344CB8AC3E}">
        <p14:creationId xmlns:p14="http://schemas.microsoft.com/office/powerpoint/2010/main" val="203481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B5AA29C-7176-42EF-A391-94980E1B411C}" type="datetimeFigureOut">
              <a:rPr lang="en-US" smtClean="0"/>
              <a:t>12/13/2016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A6B856C-D93C-454C-80AB-4A61127AD85B}" type="slidenum">
              <a:rPr lang="en-US" smtClean="0"/>
              <a:t>‹#›</a:t>
            </a:fld>
            <a:endParaRPr lang="en-US"/>
          </a:p>
        </p:txBody>
      </p:sp>
    </p:spTree>
    <p:extLst>
      <p:ext uri="{BB962C8B-B14F-4D97-AF65-F5344CB8AC3E}">
        <p14:creationId xmlns:p14="http://schemas.microsoft.com/office/powerpoint/2010/main" val="71292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 one image">
    <p:spTree>
      <p:nvGrpSpPr>
        <p:cNvPr id="1" name=""/>
        <p:cNvGrpSpPr/>
        <p:nvPr/>
      </p:nvGrpSpPr>
      <p:grpSpPr>
        <a:xfrm>
          <a:off x="0" y="0"/>
          <a:ext cx="0" cy="0"/>
          <a:chOff x="0" y="0"/>
          <a:chExt cx="0" cy="0"/>
        </a:xfrm>
      </p:grpSpPr>
      <p:grpSp>
        <p:nvGrpSpPr>
          <p:cNvPr id="2" name="Group 1"/>
          <p:cNvGrpSpPr/>
          <p:nvPr/>
        </p:nvGrpSpPr>
        <p:grpSpPr>
          <a:xfrm>
            <a:off x="-12482" y="1426872"/>
            <a:ext cx="12204482" cy="3070517"/>
            <a:chOff x="-12482" y="1426872"/>
            <a:chExt cx="12204482" cy="3070517"/>
          </a:xfrm>
        </p:grpSpPr>
        <p:pic>
          <p:nvPicPr>
            <p:cNvPr id="14" name="Picture 13" descr="FAN90169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9711" y="1466071"/>
              <a:ext cx="4102289" cy="2734859"/>
            </a:xfrm>
            <a:prstGeom prst="rect">
              <a:avLst/>
            </a:prstGeom>
          </p:spPr>
        </p:pic>
        <p:sp>
          <p:nvSpPr>
            <p:cNvPr id="19" name="Parallelogram 22"/>
            <p:cNvSpPr/>
            <p:nvPr userDrawn="1"/>
          </p:nvSpPr>
          <p:spPr bwMode="auto">
            <a:xfrm>
              <a:off x="3039403" y="1426872"/>
              <a:ext cx="6234000" cy="2853743"/>
            </a:xfrm>
            <a:custGeom>
              <a:avLst/>
              <a:gdLst>
                <a:gd name="connsiteX0" fmla="*/ 0 w 7305563"/>
                <a:gd name="connsiteY0" fmla="*/ 2853743 h 2853743"/>
                <a:gd name="connsiteX1" fmla="*/ 934344 w 7305563"/>
                <a:gd name="connsiteY1" fmla="*/ 0 h 2853743"/>
                <a:gd name="connsiteX2" fmla="*/ 7305563 w 7305563"/>
                <a:gd name="connsiteY2" fmla="*/ 0 h 2853743"/>
                <a:gd name="connsiteX3" fmla="*/ 6371219 w 7305563"/>
                <a:gd name="connsiteY3" fmla="*/ 2853743 h 2853743"/>
                <a:gd name="connsiteX4" fmla="*/ 0 w 7305563"/>
                <a:gd name="connsiteY4" fmla="*/ 2853743 h 2853743"/>
                <a:gd name="connsiteX0" fmla="*/ 137219 w 6371219"/>
                <a:gd name="connsiteY0" fmla="*/ 2853743 h 2853743"/>
                <a:gd name="connsiteX1" fmla="*/ 0 w 6371219"/>
                <a:gd name="connsiteY1" fmla="*/ 0 h 2853743"/>
                <a:gd name="connsiteX2" fmla="*/ 6371219 w 6371219"/>
                <a:gd name="connsiteY2" fmla="*/ 0 h 2853743"/>
                <a:gd name="connsiteX3" fmla="*/ 5436875 w 6371219"/>
                <a:gd name="connsiteY3" fmla="*/ 2853743 h 2853743"/>
                <a:gd name="connsiteX4" fmla="*/ 137219 w 6371219"/>
                <a:gd name="connsiteY4" fmla="*/ 2853743 h 2853743"/>
                <a:gd name="connsiteX0" fmla="*/ 0 w 6234000"/>
                <a:gd name="connsiteY0" fmla="*/ 2853743 h 2853743"/>
                <a:gd name="connsiteX1" fmla="*/ 3275 w 6234000"/>
                <a:gd name="connsiteY1" fmla="*/ 0 h 2853743"/>
                <a:gd name="connsiteX2" fmla="*/ 6234000 w 6234000"/>
                <a:gd name="connsiteY2" fmla="*/ 0 h 2853743"/>
                <a:gd name="connsiteX3" fmla="*/ 5299656 w 6234000"/>
                <a:gd name="connsiteY3" fmla="*/ 2853743 h 2853743"/>
                <a:gd name="connsiteX4" fmla="*/ 0 w 6234000"/>
                <a:gd name="connsiteY4" fmla="*/ 2853743 h 285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00" h="2853743">
                  <a:moveTo>
                    <a:pt x="0" y="2853743"/>
                  </a:moveTo>
                  <a:cubicBezTo>
                    <a:pt x="1092" y="1902495"/>
                    <a:pt x="2183" y="951248"/>
                    <a:pt x="3275" y="0"/>
                  </a:cubicBezTo>
                  <a:lnTo>
                    <a:pt x="6234000" y="0"/>
                  </a:lnTo>
                  <a:lnTo>
                    <a:pt x="5299656" y="2853743"/>
                  </a:lnTo>
                  <a:lnTo>
                    <a:pt x="0" y="2853743"/>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lang="en-US"/>
            </a:p>
          </p:txBody>
        </p:sp>
        <p:sp>
          <p:nvSpPr>
            <p:cNvPr id="20" name="Parallelogram 21"/>
            <p:cNvSpPr/>
            <p:nvPr userDrawn="1"/>
          </p:nvSpPr>
          <p:spPr bwMode="auto">
            <a:xfrm>
              <a:off x="-12482" y="1469926"/>
              <a:ext cx="9105682" cy="2724249"/>
            </a:xfrm>
            <a:custGeom>
              <a:avLst/>
              <a:gdLst>
                <a:gd name="connsiteX0" fmla="*/ 0 w 6974060"/>
                <a:gd name="connsiteY0" fmla="*/ 2724249 h 2724249"/>
                <a:gd name="connsiteX1" fmla="*/ 891946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974060"/>
                <a:gd name="connsiteY0" fmla="*/ 2724249 h 2724249"/>
                <a:gd name="connsiteX1" fmla="*/ 922902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052516"/>
                <a:gd name="connsiteY0" fmla="*/ 2724249 h 2724249"/>
                <a:gd name="connsiteX1" fmla="*/ 1358 w 6052516"/>
                <a:gd name="connsiteY1" fmla="*/ 0 h 2724249"/>
                <a:gd name="connsiteX2" fmla="*/ 6052516 w 6052516"/>
                <a:gd name="connsiteY2" fmla="*/ 0 h 2724249"/>
                <a:gd name="connsiteX3" fmla="*/ 5160570 w 6052516"/>
                <a:gd name="connsiteY3" fmla="*/ 2724249 h 2724249"/>
                <a:gd name="connsiteX4" fmla="*/ 0 w 6052516"/>
                <a:gd name="connsiteY4" fmla="*/ 2724249 h 2724249"/>
                <a:gd name="connsiteX0" fmla="*/ 3051808 w 9104324"/>
                <a:gd name="connsiteY0" fmla="*/ 2724249 h 2724249"/>
                <a:gd name="connsiteX1" fmla="*/ 0 w 9104324"/>
                <a:gd name="connsiteY1" fmla="*/ 0 h 2724249"/>
                <a:gd name="connsiteX2" fmla="*/ 9104324 w 9104324"/>
                <a:gd name="connsiteY2" fmla="*/ 0 h 2724249"/>
                <a:gd name="connsiteX3" fmla="*/ 8212378 w 9104324"/>
                <a:gd name="connsiteY3" fmla="*/ 2724249 h 2724249"/>
                <a:gd name="connsiteX4" fmla="*/ 3051808 w 9104324"/>
                <a:gd name="connsiteY4" fmla="*/ 2724249 h 2724249"/>
                <a:gd name="connsiteX0" fmla="*/ 0 w 9105682"/>
                <a:gd name="connsiteY0" fmla="*/ 2724249 h 2724249"/>
                <a:gd name="connsiteX1" fmla="*/ 1358 w 9105682"/>
                <a:gd name="connsiteY1" fmla="*/ 0 h 2724249"/>
                <a:gd name="connsiteX2" fmla="*/ 9105682 w 9105682"/>
                <a:gd name="connsiteY2" fmla="*/ 0 h 2724249"/>
                <a:gd name="connsiteX3" fmla="*/ 8213736 w 9105682"/>
                <a:gd name="connsiteY3" fmla="*/ 2724249 h 2724249"/>
                <a:gd name="connsiteX4" fmla="*/ 0 w 9105682"/>
                <a:gd name="connsiteY4" fmla="*/ 2724249 h 27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682" h="2724249">
                  <a:moveTo>
                    <a:pt x="0" y="2724249"/>
                  </a:moveTo>
                  <a:cubicBezTo>
                    <a:pt x="453" y="1816166"/>
                    <a:pt x="905" y="908083"/>
                    <a:pt x="1358" y="0"/>
                  </a:cubicBezTo>
                  <a:lnTo>
                    <a:pt x="9105682" y="0"/>
                  </a:lnTo>
                  <a:lnTo>
                    <a:pt x="8213736" y="2724249"/>
                  </a:lnTo>
                  <a:lnTo>
                    <a:pt x="0" y="2724249"/>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1" name="Parallelogram 24"/>
            <p:cNvSpPr/>
            <p:nvPr userDrawn="1"/>
          </p:nvSpPr>
          <p:spPr bwMode="auto">
            <a:xfrm>
              <a:off x="-6941" y="3808793"/>
              <a:ext cx="7624560" cy="688596"/>
            </a:xfrm>
            <a:custGeom>
              <a:avLst/>
              <a:gdLst>
                <a:gd name="connsiteX0" fmla="*/ 0 w 4800600"/>
                <a:gd name="connsiteY0" fmla="*/ 688596 h 688596"/>
                <a:gd name="connsiteX1" fmla="*/ 225453 w 4800600"/>
                <a:gd name="connsiteY1" fmla="*/ 0 h 688596"/>
                <a:gd name="connsiteX2" fmla="*/ 4800600 w 4800600"/>
                <a:gd name="connsiteY2" fmla="*/ 0 h 688596"/>
                <a:gd name="connsiteX3" fmla="*/ 4575147 w 4800600"/>
                <a:gd name="connsiteY3" fmla="*/ 688596 h 688596"/>
                <a:gd name="connsiteX4" fmla="*/ 0 w 4800600"/>
                <a:gd name="connsiteY4" fmla="*/ 688596 h 688596"/>
                <a:gd name="connsiteX0" fmla="*/ 0 w 4583906"/>
                <a:gd name="connsiteY0" fmla="*/ 688596 h 688596"/>
                <a:gd name="connsiteX1" fmla="*/ 8759 w 4583906"/>
                <a:gd name="connsiteY1" fmla="*/ 0 h 688596"/>
                <a:gd name="connsiteX2" fmla="*/ 4583906 w 4583906"/>
                <a:gd name="connsiteY2" fmla="*/ 0 h 688596"/>
                <a:gd name="connsiteX3" fmla="*/ 4358453 w 4583906"/>
                <a:gd name="connsiteY3" fmla="*/ 688596 h 688596"/>
                <a:gd name="connsiteX4" fmla="*/ 0 w 4583906"/>
                <a:gd name="connsiteY4" fmla="*/ 688596 h 688596"/>
                <a:gd name="connsiteX0" fmla="*/ 0 w 4579143"/>
                <a:gd name="connsiteY0" fmla="*/ 688596 h 688596"/>
                <a:gd name="connsiteX1" fmla="*/ 3996 w 4579143"/>
                <a:gd name="connsiteY1" fmla="*/ 0 h 688596"/>
                <a:gd name="connsiteX2" fmla="*/ 4579143 w 4579143"/>
                <a:gd name="connsiteY2" fmla="*/ 0 h 688596"/>
                <a:gd name="connsiteX3" fmla="*/ 4353690 w 4579143"/>
                <a:gd name="connsiteY3" fmla="*/ 688596 h 688596"/>
                <a:gd name="connsiteX4" fmla="*/ 0 w 4579143"/>
                <a:gd name="connsiteY4" fmla="*/ 688596 h 688596"/>
                <a:gd name="connsiteX0" fmla="*/ 3041421 w 7620564"/>
                <a:gd name="connsiteY0" fmla="*/ 688596 h 688596"/>
                <a:gd name="connsiteX1" fmla="*/ 0 w 7620564"/>
                <a:gd name="connsiteY1" fmla="*/ 0 h 688596"/>
                <a:gd name="connsiteX2" fmla="*/ 7620564 w 7620564"/>
                <a:gd name="connsiteY2" fmla="*/ 0 h 688596"/>
                <a:gd name="connsiteX3" fmla="*/ 7395111 w 7620564"/>
                <a:gd name="connsiteY3" fmla="*/ 688596 h 688596"/>
                <a:gd name="connsiteX4" fmla="*/ 3041421 w 7620564"/>
                <a:gd name="connsiteY4" fmla="*/ 688596 h 688596"/>
                <a:gd name="connsiteX0" fmla="*/ 0 w 7624560"/>
                <a:gd name="connsiteY0" fmla="*/ 688596 h 688596"/>
                <a:gd name="connsiteX1" fmla="*/ 3996 w 7624560"/>
                <a:gd name="connsiteY1" fmla="*/ 0 h 688596"/>
                <a:gd name="connsiteX2" fmla="*/ 7624560 w 7624560"/>
                <a:gd name="connsiteY2" fmla="*/ 0 h 688596"/>
                <a:gd name="connsiteX3" fmla="*/ 7399107 w 7624560"/>
                <a:gd name="connsiteY3" fmla="*/ 688596 h 688596"/>
                <a:gd name="connsiteX4" fmla="*/ 0 w 7624560"/>
                <a:gd name="connsiteY4" fmla="*/ 688596 h 68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60" h="688596">
                  <a:moveTo>
                    <a:pt x="0" y="688596"/>
                  </a:moveTo>
                  <a:lnTo>
                    <a:pt x="3996" y="0"/>
                  </a:lnTo>
                  <a:lnTo>
                    <a:pt x="7624560" y="0"/>
                  </a:lnTo>
                  <a:lnTo>
                    <a:pt x="7399107" y="688596"/>
                  </a:lnTo>
                  <a:lnTo>
                    <a:pt x="0" y="68859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6" name="Text Placeholder 13"/>
          <p:cNvSpPr>
            <a:spLocks noGrp="1"/>
          </p:cNvSpPr>
          <p:nvPr>
            <p:ph type="body" sz="quarter" idx="10" hasCustomPrompt="1"/>
          </p:nvPr>
        </p:nvSpPr>
        <p:spPr>
          <a:xfrm>
            <a:off x="407120" y="4943092"/>
            <a:ext cx="5681132" cy="417164"/>
          </a:xfrm>
          <a:prstGeom prst="rect">
            <a:avLst/>
          </a:prstGeom>
        </p:spPr>
        <p:txBody>
          <a:bodyPr/>
          <a:lstStyle>
            <a:lvl1pPr marL="0" indent="0">
              <a:buNone/>
              <a:defRPr sz="2200" baseline="0">
                <a:solidFill>
                  <a:srgbClr val="4C5257"/>
                </a:solidFill>
                <a:latin typeface="+mj-lt"/>
              </a:defRPr>
            </a:lvl1pPr>
          </a:lstStyle>
          <a:p>
            <a:pPr lvl="0"/>
            <a:r>
              <a:rPr lang="en-US" dirty="0" smtClean="0"/>
              <a:t>Presenter Name</a:t>
            </a:r>
            <a:endParaRPr lang="en-US" dirty="0"/>
          </a:p>
        </p:txBody>
      </p:sp>
      <p:sp>
        <p:nvSpPr>
          <p:cNvPr id="7" name="Text Placeholder 13"/>
          <p:cNvSpPr>
            <a:spLocks noGrp="1"/>
          </p:cNvSpPr>
          <p:nvPr>
            <p:ph type="body" sz="quarter" idx="12" hasCustomPrompt="1"/>
          </p:nvPr>
        </p:nvSpPr>
        <p:spPr>
          <a:xfrm>
            <a:off x="407120" y="5369614"/>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smtClean="0"/>
              <a:t>Presenter Title</a:t>
            </a:r>
            <a:endParaRPr lang="en-US" dirty="0"/>
          </a:p>
        </p:txBody>
      </p:sp>
      <p:sp>
        <p:nvSpPr>
          <p:cNvPr id="8" name="Text Placeholder 13"/>
          <p:cNvSpPr>
            <a:spLocks noGrp="1"/>
          </p:cNvSpPr>
          <p:nvPr>
            <p:ph type="body" sz="quarter" idx="13" hasCustomPrompt="1"/>
          </p:nvPr>
        </p:nvSpPr>
        <p:spPr>
          <a:xfrm>
            <a:off x="407119" y="6335890"/>
            <a:ext cx="2888249" cy="285471"/>
          </a:xfrm>
          <a:prstGeom prst="rect">
            <a:avLst/>
          </a:prstGeom>
        </p:spPr>
        <p:txBody>
          <a:bodyPr/>
          <a:lstStyle>
            <a:lvl1pPr marL="0" indent="0">
              <a:buNone/>
              <a:defRPr sz="1400" i="0" baseline="0">
                <a:solidFill>
                  <a:srgbClr val="4C5257"/>
                </a:solidFill>
                <a:latin typeface="+mj-lt"/>
              </a:defRPr>
            </a:lvl1pPr>
          </a:lstStyle>
          <a:p>
            <a:pPr lvl="0"/>
            <a:fld id="{B584F102-AF6B-4EC2-9F2D-C2961294974C}" type="datetime4">
              <a:rPr lang="en-US" smtClean="0"/>
              <a:t>January 22, 2015</a:t>
            </a:fld>
            <a:endParaRPr lang="en-US" dirty="0"/>
          </a:p>
        </p:txBody>
      </p:sp>
      <p:sp>
        <p:nvSpPr>
          <p:cNvPr id="5" name="Title 4"/>
          <p:cNvSpPr>
            <a:spLocks noGrp="1"/>
          </p:cNvSpPr>
          <p:nvPr>
            <p:ph type="title"/>
          </p:nvPr>
        </p:nvSpPr>
        <p:spPr>
          <a:xfrm>
            <a:off x="414867" y="1481752"/>
            <a:ext cx="6783521" cy="2320627"/>
          </a:xfrm>
          <a:prstGeom prst="rect">
            <a:avLst/>
          </a:prstGeom>
        </p:spPr>
        <p:txBody>
          <a:bodyPr/>
          <a:lstStyle>
            <a:lvl1pPr>
              <a:lnSpc>
                <a:spcPct val="90000"/>
              </a:lnSpc>
              <a:spcAft>
                <a:spcPts val="0"/>
              </a:spcAft>
              <a:defRPr>
                <a:solidFill>
                  <a:schemeClr val="bg1"/>
                </a:solidFill>
              </a:defRPr>
            </a:lvl1pPr>
          </a:lstStyle>
          <a:p>
            <a:r>
              <a:rPr lang="en-US" smtClean="0"/>
              <a:t>Click to edit Master title style</a:t>
            </a:r>
            <a:endParaRPr lang="en-US" dirty="0"/>
          </a:p>
        </p:txBody>
      </p:sp>
      <p:sp>
        <p:nvSpPr>
          <p:cNvPr id="16" name="Text Placeholder 13"/>
          <p:cNvSpPr>
            <a:spLocks noGrp="1"/>
          </p:cNvSpPr>
          <p:nvPr>
            <p:ph type="body" sz="quarter" idx="14" hasCustomPrompt="1"/>
          </p:nvPr>
        </p:nvSpPr>
        <p:spPr>
          <a:xfrm>
            <a:off x="414868" y="3810219"/>
            <a:ext cx="6433988" cy="687169"/>
          </a:xfrm>
          <a:prstGeom prst="rect">
            <a:avLst/>
          </a:prstGeom>
        </p:spPr>
        <p:txBody>
          <a:bodyPr anchor="ctr"/>
          <a:lstStyle>
            <a:lvl1pPr marL="0" indent="0">
              <a:buNone/>
              <a:defRPr sz="2200" baseline="0">
                <a:solidFill>
                  <a:schemeClr val="bg1"/>
                </a:solidFill>
                <a:latin typeface="+mj-lt"/>
              </a:defRPr>
            </a:lvl1pPr>
          </a:lstStyle>
          <a:p>
            <a:pPr lvl="0"/>
            <a:r>
              <a:rPr lang="en-US" dirty="0" smtClean="0"/>
              <a:t>Subtitle</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582" y="5887148"/>
            <a:ext cx="2736239" cy="672156"/>
          </a:xfrm>
          <a:prstGeom prst="rect">
            <a:avLst/>
          </a:prstGeom>
          <a:noFill/>
          <a:ln>
            <a:noFill/>
          </a:ln>
        </p:spPr>
      </p:pic>
    </p:spTree>
    <p:extLst>
      <p:ext uri="{BB962C8B-B14F-4D97-AF65-F5344CB8AC3E}">
        <p14:creationId xmlns:p14="http://schemas.microsoft.com/office/powerpoint/2010/main" val="213563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grpSp>
        <p:nvGrpSpPr>
          <p:cNvPr id="2" name="Group 1"/>
          <p:cNvGrpSpPr/>
          <p:nvPr/>
        </p:nvGrpSpPr>
        <p:grpSpPr>
          <a:xfrm>
            <a:off x="-22562" y="2354263"/>
            <a:ext cx="10028397" cy="1881002"/>
            <a:chOff x="-22562" y="2354263"/>
            <a:chExt cx="10028397" cy="1881002"/>
          </a:xfrm>
        </p:grpSpPr>
        <p:sp>
          <p:nvSpPr>
            <p:cNvPr id="17" name="Parallelogram 15"/>
            <p:cNvSpPr/>
            <p:nvPr userDrawn="1"/>
          </p:nvSpPr>
          <p:spPr bwMode="auto">
            <a:xfrm>
              <a:off x="-22562" y="2354263"/>
              <a:ext cx="10028397" cy="1671727"/>
            </a:xfrm>
            <a:custGeom>
              <a:avLst/>
              <a:gdLst>
                <a:gd name="connsiteX0" fmla="*/ 0 w 8100837"/>
                <a:gd name="connsiteY0" fmla="*/ 1671727 h 1671727"/>
                <a:gd name="connsiteX1" fmla="*/ 547340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8100837"/>
                <a:gd name="connsiteY0" fmla="*/ 1671727 h 1671727"/>
                <a:gd name="connsiteX1" fmla="*/ 584372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7536815"/>
                <a:gd name="connsiteY0" fmla="*/ 1671727 h 1671727"/>
                <a:gd name="connsiteX1" fmla="*/ 20350 w 7536815"/>
                <a:gd name="connsiteY1" fmla="*/ 0 h 1671727"/>
                <a:gd name="connsiteX2" fmla="*/ 7536815 w 7536815"/>
                <a:gd name="connsiteY2" fmla="*/ 0 h 1671727"/>
                <a:gd name="connsiteX3" fmla="*/ 6989475 w 7536815"/>
                <a:gd name="connsiteY3" fmla="*/ 1671727 h 1671727"/>
                <a:gd name="connsiteX4" fmla="*/ 0 w 7536815"/>
                <a:gd name="connsiteY4" fmla="*/ 1671727 h 1671727"/>
                <a:gd name="connsiteX0" fmla="*/ 0 w 7525421"/>
                <a:gd name="connsiteY0" fmla="*/ 1671727 h 1671727"/>
                <a:gd name="connsiteX1" fmla="*/ 8956 w 7525421"/>
                <a:gd name="connsiteY1" fmla="*/ 0 h 1671727"/>
                <a:gd name="connsiteX2" fmla="*/ 7525421 w 7525421"/>
                <a:gd name="connsiteY2" fmla="*/ 0 h 1671727"/>
                <a:gd name="connsiteX3" fmla="*/ 6978081 w 7525421"/>
                <a:gd name="connsiteY3" fmla="*/ 1671727 h 1671727"/>
                <a:gd name="connsiteX4" fmla="*/ 0 w 7525421"/>
                <a:gd name="connsiteY4" fmla="*/ 1671727 h 1671727"/>
                <a:gd name="connsiteX0" fmla="*/ 2501771 w 10027192"/>
                <a:gd name="connsiteY0" fmla="*/ 1671727 h 1671727"/>
                <a:gd name="connsiteX1" fmla="*/ 2 w 10027192"/>
                <a:gd name="connsiteY1" fmla="*/ 0 h 1671727"/>
                <a:gd name="connsiteX2" fmla="*/ 10027192 w 10027192"/>
                <a:gd name="connsiteY2" fmla="*/ 0 h 1671727"/>
                <a:gd name="connsiteX3" fmla="*/ 9479852 w 10027192"/>
                <a:gd name="connsiteY3" fmla="*/ 1671727 h 1671727"/>
                <a:gd name="connsiteX4" fmla="*/ 2501771 w 10027192"/>
                <a:gd name="connsiteY4" fmla="*/ 1671727 h 1671727"/>
                <a:gd name="connsiteX0" fmla="*/ 0 w 10028397"/>
                <a:gd name="connsiteY0" fmla="*/ 1671727 h 1671727"/>
                <a:gd name="connsiteX1" fmla="*/ 1207 w 10028397"/>
                <a:gd name="connsiteY1" fmla="*/ 0 h 1671727"/>
                <a:gd name="connsiteX2" fmla="*/ 10028397 w 10028397"/>
                <a:gd name="connsiteY2" fmla="*/ 0 h 1671727"/>
                <a:gd name="connsiteX3" fmla="*/ 9481057 w 10028397"/>
                <a:gd name="connsiteY3" fmla="*/ 1671727 h 1671727"/>
                <a:gd name="connsiteX4" fmla="*/ 0 w 10028397"/>
                <a:gd name="connsiteY4" fmla="*/ 1671727 h 167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397" h="1671727">
                  <a:moveTo>
                    <a:pt x="0" y="1671727"/>
                  </a:moveTo>
                  <a:cubicBezTo>
                    <a:pt x="2985" y="1114485"/>
                    <a:pt x="-1778" y="557242"/>
                    <a:pt x="1207" y="0"/>
                  </a:cubicBezTo>
                  <a:lnTo>
                    <a:pt x="10028397" y="0"/>
                  </a:lnTo>
                  <a:lnTo>
                    <a:pt x="9481057" y="1671727"/>
                  </a:lnTo>
                  <a:lnTo>
                    <a:pt x="0" y="1671727"/>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8" name="Parallelogram 17"/>
            <p:cNvSpPr/>
            <p:nvPr userDrawn="1"/>
          </p:nvSpPr>
          <p:spPr bwMode="auto">
            <a:xfrm>
              <a:off x="-22562" y="3821821"/>
              <a:ext cx="8583446" cy="413444"/>
            </a:xfrm>
            <a:custGeom>
              <a:avLst/>
              <a:gdLst>
                <a:gd name="connsiteX0" fmla="*/ 0 w 6254461"/>
                <a:gd name="connsiteY0" fmla="*/ 413444 h 413444"/>
                <a:gd name="connsiteX1" fmla="*/ 135366 w 6254461"/>
                <a:gd name="connsiteY1" fmla="*/ 0 h 413444"/>
                <a:gd name="connsiteX2" fmla="*/ 6254461 w 6254461"/>
                <a:gd name="connsiteY2" fmla="*/ 0 h 413444"/>
                <a:gd name="connsiteX3" fmla="*/ 6119095 w 6254461"/>
                <a:gd name="connsiteY3" fmla="*/ 413444 h 413444"/>
                <a:gd name="connsiteX4" fmla="*/ 0 w 6254461"/>
                <a:gd name="connsiteY4" fmla="*/ 413444 h 413444"/>
                <a:gd name="connsiteX0" fmla="*/ 61187 w 6119095"/>
                <a:gd name="connsiteY0" fmla="*/ 413444 h 413444"/>
                <a:gd name="connsiteX1" fmla="*/ 0 w 6119095"/>
                <a:gd name="connsiteY1" fmla="*/ 0 h 413444"/>
                <a:gd name="connsiteX2" fmla="*/ 6119095 w 6119095"/>
                <a:gd name="connsiteY2" fmla="*/ 0 h 413444"/>
                <a:gd name="connsiteX3" fmla="*/ 5983729 w 6119095"/>
                <a:gd name="connsiteY3" fmla="*/ 413444 h 413444"/>
                <a:gd name="connsiteX4" fmla="*/ 61187 w 6119095"/>
                <a:gd name="connsiteY4" fmla="*/ 413444 h 413444"/>
                <a:gd name="connsiteX0" fmla="*/ 7063 w 6064971"/>
                <a:gd name="connsiteY0" fmla="*/ 413444 h 413444"/>
                <a:gd name="connsiteX1" fmla="*/ 0 w 6064971"/>
                <a:gd name="connsiteY1" fmla="*/ 0 h 413444"/>
                <a:gd name="connsiteX2" fmla="*/ 6064971 w 6064971"/>
                <a:gd name="connsiteY2" fmla="*/ 0 h 413444"/>
                <a:gd name="connsiteX3" fmla="*/ 5929605 w 6064971"/>
                <a:gd name="connsiteY3" fmla="*/ 413444 h 413444"/>
                <a:gd name="connsiteX4" fmla="*/ 7063 w 6064971"/>
                <a:gd name="connsiteY4" fmla="*/ 413444 h 413444"/>
                <a:gd name="connsiteX0" fmla="*/ 2525538 w 8583446"/>
                <a:gd name="connsiteY0" fmla="*/ 413444 h 413444"/>
                <a:gd name="connsiteX1" fmla="*/ 0 w 8583446"/>
                <a:gd name="connsiteY1" fmla="*/ 0 h 413444"/>
                <a:gd name="connsiteX2" fmla="*/ 8583446 w 8583446"/>
                <a:gd name="connsiteY2" fmla="*/ 0 h 413444"/>
                <a:gd name="connsiteX3" fmla="*/ 8448080 w 8583446"/>
                <a:gd name="connsiteY3" fmla="*/ 413444 h 413444"/>
                <a:gd name="connsiteX4" fmla="*/ 2525538 w 8583446"/>
                <a:gd name="connsiteY4" fmla="*/ 413444 h 413444"/>
                <a:gd name="connsiteX0" fmla="*/ 7063 w 8583446"/>
                <a:gd name="connsiteY0" fmla="*/ 413444 h 413444"/>
                <a:gd name="connsiteX1" fmla="*/ 0 w 8583446"/>
                <a:gd name="connsiteY1" fmla="*/ 0 h 413444"/>
                <a:gd name="connsiteX2" fmla="*/ 8583446 w 8583446"/>
                <a:gd name="connsiteY2" fmla="*/ 0 h 413444"/>
                <a:gd name="connsiteX3" fmla="*/ 8448080 w 8583446"/>
                <a:gd name="connsiteY3" fmla="*/ 413444 h 413444"/>
                <a:gd name="connsiteX4" fmla="*/ 7063 w 8583446"/>
                <a:gd name="connsiteY4" fmla="*/ 413444 h 41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3446" h="413444">
                  <a:moveTo>
                    <a:pt x="7063" y="413444"/>
                  </a:moveTo>
                  <a:lnTo>
                    <a:pt x="0" y="0"/>
                  </a:lnTo>
                  <a:lnTo>
                    <a:pt x="8583446" y="0"/>
                  </a:lnTo>
                  <a:lnTo>
                    <a:pt x="8448080" y="413444"/>
                  </a:lnTo>
                  <a:lnTo>
                    <a:pt x="7063" y="41344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5" name="Title 4"/>
          <p:cNvSpPr>
            <a:spLocks noGrp="1"/>
          </p:cNvSpPr>
          <p:nvPr>
            <p:ph type="title"/>
          </p:nvPr>
        </p:nvSpPr>
        <p:spPr>
          <a:xfrm>
            <a:off x="414338" y="2356219"/>
            <a:ext cx="8574152" cy="1461613"/>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10" name="Text Placeholder 13"/>
          <p:cNvSpPr>
            <a:spLocks noGrp="1"/>
          </p:cNvSpPr>
          <p:nvPr>
            <p:ph type="body" sz="quarter" idx="10" hasCustomPrompt="1"/>
          </p:nvPr>
        </p:nvSpPr>
        <p:spPr>
          <a:xfrm>
            <a:off x="407120" y="4943092"/>
            <a:ext cx="5681132" cy="417164"/>
          </a:xfrm>
          <a:prstGeom prst="rect">
            <a:avLst/>
          </a:prstGeom>
        </p:spPr>
        <p:txBody>
          <a:bodyPr/>
          <a:lstStyle>
            <a:lvl1pPr marL="0" indent="0">
              <a:buNone/>
              <a:defRPr sz="2200" baseline="0">
                <a:solidFill>
                  <a:srgbClr val="4C5257"/>
                </a:solidFill>
                <a:latin typeface="+mj-lt"/>
              </a:defRPr>
            </a:lvl1pPr>
          </a:lstStyle>
          <a:p>
            <a:pPr lvl="0"/>
            <a:r>
              <a:rPr lang="en-US" dirty="0" smtClean="0"/>
              <a:t>Presenter Name</a:t>
            </a:r>
            <a:endParaRPr lang="en-US" dirty="0"/>
          </a:p>
        </p:txBody>
      </p:sp>
      <p:sp>
        <p:nvSpPr>
          <p:cNvPr id="12" name="Text Placeholder 13"/>
          <p:cNvSpPr>
            <a:spLocks noGrp="1"/>
          </p:cNvSpPr>
          <p:nvPr>
            <p:ph type="body" sz="quarter" idx="12" hasCustomPrompt="1"/>
          </p:nvPr>
        </p:nvSpPr>
        <p:spPr>
          <a:xfrm>
            <a:off x="407120" y="5369614"/>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smtClean="0"/>
              <a:t>Presenter Title</a:t>
            </a:r>
            <a:endParaRPr lang="en-US" dirty="0"/>
          </a:p>
        </p:txBody>
      </p:sp>
      <p:sp>
        <p:nvSpPr>
          <p:cNvPr id="14" name="Text Placeholder 13"/>
          <p:cNvSpPr>
            <a:spLocks noGrp="1"/>
          </p:cNvSpPr>
          <p:nvPr>
            <p:ph type="body" sz="quarter" idx="13" hasCustomPrompt="1"/>
          </p:nvPr>
        </p:nvSpPr>
        <p:spPr>
          <a:xfrm>
            <a:off x="407119" y="6335890"/>
            <a:ext cx="2888249" cy="285471"/>
          </a:xfrm>
          <a:prstGeom prst="rect">
            <a:avLst/>
          </a:prstGeom>
        </p:spPr>
        <p:txBody>
          <a:bodyPr/>
          <a:lstStyle>
            <a:lvl1pPr marL="0" indent="0">
              <a:buNone/>
              <a:defRPr sz="1400" i="0" baseline="0">
                <a:solidFill>
                  <a:schemeClr val="tx1"/>
                </a:solidFill>
                <a:latin typeface="Arial" panose="020B0604020202020204" pitchFamily="34" charset="0"/>
              </a:defRPr>
            </a:lvl1pPr>
          </a:lstStyle>
          <a:p>
            <a:pPr lvl="0"/>
            <a:fld id="{98241DAF-D3D1-4C65-9DAB-493DE76CC6E3}" type="datetime4">
              <a:rPr lang="en-US" smtClean="0"/>
              <a:t>January 22, 2015</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6503" y="6132022"/>
            <a:ext cx="2078916" cy="510685"/>
          </a:xfrm>
          <a:prstGeom prst="rect">
            <a:avLst/>
          </a:prstGeom>
          <a:noFill/>
          <a:ln>
            <a:noFill/>
          </a:ln>
        </p:spPr>
      </p:pic>
    </p:spTree>
    <p:extLst>
      <p:ext uri="{BB962C8B-B14F-4D97-AF65-F5344CB8AC3E}">
        <p14:creationId xmlns:p14="http://schemas.microsoft.com/office/powerpoint/2010/main" val="410734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ue divider">
    <p:spTree>
      <p:nvGrpSpPr>
        <p:cNvPr id="1" name=""/>
        <p:cNvGrpSpPr/>
        <p:nvPr/>
      </p:nvGrpSpPr>
      <p:grpSpPr>
        <a:xfrm>
          <a:off x="0" y="0"/>
          <a:ext cx="0" cy="0"/>
          <a:chOff x="0" y="0"/>
          <a:chExt cx="0" cy="0"/>
        </a:xfrm>
      </p:grpSpPr>
      <p:grpSp>
        <p:nvGrpSpPr>
          <p:cNvPr id="4" name="Group 3"/>
          <p:cNvGrpSpPr/>
          <p:nvPr/>
        </p:nvGrpSpPr>
        <p:grpSpPr>
          <a:xfrm>
            <a:off x="1" y="-5942"/>
            <a:ext cx="12191998" cy="6903720"/>
            <a:chOff x="1" y="2698"/>
            <a:chExt cx="12191998" cy="6855302"/>
          </a:xfrm>
        </p:grpSpPr>
        <p:pic>
          <p:nvPicPr>
            <p:cNvPr id="6"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3"/>
          <p:cNvSpPr>
            <a:spLocks noGrp="1"/>
          </p:cNvSpPr>
          <p:nvPr>
            <p:ph type="title" hasCustomPrompt="1"/>
          </p:nvPr>
        </p:nvSpPr>
        <p:spPr>
          <a:xfrm>
            <a:off x="1003221" y="2607983"/>
            <a:ext cx="10202835" cy="1642764"/>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val="180149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reen divider">
    <p:spTree>
      <p:nvGrpSpPr>
        <p:cNvPr id="1" name=""/>
        <p:cNvGrpSpPr/>
        <p:nvPr/>
      </p:nvGrpSpPr>
      <p:grpSpPr>
        <a:xfrm>
          <a:off x="0" y="0"/>
          <a:ext cx="0" cy="0"/>
          <a:chOff x="0" y="0"/>
          <a:chExt cx="0" cy="0"/>
        </a:xfrm>
      </p:grpSpPr>
      <p:grpSp>
        <p:nvGrpSpPr>
          <p:cNvPr id="3" name="Group 2"/>
          <p:cNvGrpSpPr/>
          <p:nvPr/>
        </p:nvGrpSpPr>
        <p:grpSpPr>
          <a:xfrm>
            <a:off x="1" y="-5941"/>
            <a:ext cx="12191999" cy="6903720"/>
            <a:chOff x="1" y="2699"/>
            <a:chExt cx="12191999" cy="6855302"/>
          </a:xfrm>
        </p:grpSpPr>
        <p:pic>
          <p:nvPicPr>
            <p:cNvPr id="4"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3"/>
          <p:cNvSpPr>
            <a:spLocks noGrp="1"/>
          </p:cNvSpPr>
          <p:nvPr>
            <p:ph type="title" hasCustomPrompt="1"/>
          </p:nvPr>
        </p:nvSpPr>
        <p:spPr>
          <a:xfrm>
            <a:off x="1003221" y="2607983"/>
            <a:ext cx="10202835" cy="1642764"/>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val="3421263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
          <p:cNvSpPr>
            <a:spLocks noGrp="1"/>
          </p:cNvSpPr>
          <p:nvPr>
            <p:ph idx="1"/>
          </p:nvPr>
        </p:nvSpPr>
        <p:spPr>
          <a:xfrm>
            <a:off x="420945" y="1280161"/>
            <a:ext cx="10515600" cy="4528969"/>
          </a:xfrm>
          <a:prstGeom prst="rect">
            <a:avLst/>
          </a:prstGeom>
        </p:spPr>
        <p:txBody>
          <a:bodyPr vert="horz" lIns="91440" tIns="45720" rIns="91440" bIns="45720" rtlCol="0">
            <a:normAutofit/>
          </a:bodyPr>
          <a:lstStyle>
            <a:lvl5pPr marL="2057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09031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noChangeAspect="1"/>
          </p:cNvSpPr>
          <p:nvPr>
            <p:ph type="body" sz="quarter" idx="12"/>
          </p:nvPr>
        </p:nvSpPr>
        <p:spPr>
          <a:xfrm>
            <a:off x="420945" y="1280160"/>
            <a:ext cx="10514786" cy="4331746"/>
          </a:xfrm>
        </p:spPr>
        <p:txBody>
          <a:bodyPr anchor="ctr"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3750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
          <p:cNvSpPr>
            <a:spLocks noGrp="1"/>
          </p:cNvSpPr>
          <p:nvPr>
            <p:ph type="body" idx="1"/>
          </p:nvPr>
        </p:nvSpPr>
        <p:spPr>
          <a:xfrm>
            <a:off x="420946" y="1280160"/>
            <a:ext cx="4786054"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5666491" y="1280160"/>
            <a:ext cx="5320139"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11"/>
          <p:cNvSpPr>
            <a:spLocks noGrp="1"/>
          </p:cNvSpPr>
          <p:nvPr>
            <p:ph sz="quarter" idx="12"/>
          </p:nvPr>
        </p:nvSpPr>
        <p:spPr>
          <a:xfrm>
            <a:off x="406765" y="2194561"/>
            <a:ext cx="4787535" cy="3883511"/>
          </a:xfrm>
        </p:spPr>
        <p:txBody>
          <a:bodyPr/>
          <a:lstStyle>
            <a:lvl1pPr>
              <a:defRPr sz="2400"/>
            </a:lvl1pPr>
            <a:lvl2pPr>
              <a:defRPr sz="22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1"/>
          <p:cNvSpPr>
            <a:spLocks noGrp="1"/>
          </p:cNvSpPr>
          <p:nvPr>
            <p:ph sz="quarter" idx="13"/>
          </p:nvPr>
        </p:nvSpPr>
        <p:spPr>
          <a:xfrm>
            <a:off x="5664200" y="2194561"/>
            <a:ext cx="5296243" cy="3883511"/>
          </a:xfrm>
        </p:spPr>
        <p:txBody>
          <a:bodyPr/>
          <a:lstStyle>
            <a:lvl1pPr>
              <a:defRPr sz="2400"/>
            </a:lvl1pPr>
            <a:lvl2pPr>
              <a:defRPr sz="22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9670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420946" y="1280160"/>
            <a:ext cx="4779433" cy="4788946"/>
          </a:xfrm>
        </p:spPr>
        <p:txBody>
          <a:bodyPr/>
          <a:lstStyle>
            <a:lvl1pPr marL="0" indent="0">
              <a:buNone/>
              <a:defRPr/>
            </a:lvl1pPr>
          </a:lstStyle>
          <a:p>
            <a:r>
              <a:rPr lang="en-US" smtClean="0"/>
              <a:t>Click icon to add picture</a:t>
            </a:r>
            <a:endParaRPr lang="en-US" dirty="0"/>
          </a:p>
        </p:txBody>
      </p:sp>
      <p:sp>
        <p:nvSpPr>
          <p:cNvPr id="8" name="Content Placeholder 7"/>
          <p:cNvSpPr>
            <a:spLocks noGrp="1"/>
          </p:cNvSpPr>
          <p:nvPr>
            <p:ph sz="quarter" idx="13"/>
          </p:nvPr>
        </p:nvSpPr>
        <p:spPr>
          <a:xfrm>
            <a:off x="5666805" y="1280160"/>
            <a:ext cx="5268925" cy="4788946"/>
          </a:xfrm>
        </p:spPr>
        <p:txBody>
          <a:bodyPr/>
          <a:lstStyle>
            <a:lvl1pPr>
              <a:defRPr sz="2400"/>
            </a:lvl1pPr>
            <a:lvl2pPr>
              <a:defRPr sz="22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6247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arallelogram 9"/>
          <p:cNvSpPr/>
          <p:nvPr/>
        </p:nvSpPr>
        <p:spPr bwMode="auto">
          <a:xfrm flipV="1">
            <a:off x="0" y="813351"/>
            <a:ext cx="11540312" cy="234399"/>
          </a:xfrm>
          <a:custGeom>
            <a:avLst/>
            <a:gdLst>
              <a:gd name="connsiteX0" fmla="*/ 0 w 11411468"/>
              <a:gd name="connsiteY0" fmla="*/ 0 h 234399"/>
              <a:gd name="connsiteX1" fmla="*/ 11294269 w 11411468"/>
              <a:gd name="connsiteY1" fmla="*/ 0 h 234399"/>
              <a:gd name="connsiteX2" fmla="*/ 11411468 w 11411468"/>
              <a:gd name="connsiteY2" fmla="*/ 117200 h 234399"/>
              <a:gd name="connsiteX3" fmla="*/ 11411468 w 11411468"/>
              <a:gd name="connsiteY3" fmla="*/ 234399 h 234399"/>
              <a:gd name="connsiteX4" fmla="*/ 0 w 11411468"/>
              <a:gd name="connsiteY4" fmla="*/ 234399 h 234399"/>
              <a:gd name="connsiteX5" fmla="*/ 0 w 11411468"/>
              <a:gd name="connsiteY5" fmla="*/ 0 h 234399"/>
              <a:gd name="connsiteX0" fmla="*/ 0 w 11411468"/>
              <a:gd name="connsiteY0" fmla="*/ 0 h 234399"/>
              <a:gd name="connsiteX1" fmla="*/ 11294269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 name="connsiteX0" fmla="*/ 0 w 11411468"/>
              <a:gd name="connsiteY0" fmla="*/ 0 h 234399"/>
              <a:gd name="connsiteX1" fmla="*/ 11334750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468" h="234399">
                <a:moveTo>
                  <a:pt x="0" y="0"/>
                </a:moveTo>
                <a:lnTo>
                  <a:pt x="11334750" y="0"/>
                </a:lnTo>
                <a:lnTo>
                  <a:pt x="11411468" y="234399"/>
                </a:lnTo>
                <a:lnTo>
                  <a:pt x="0" y="234399"/>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lang="en-US"/>
          </a:p>
        </p:txBody>
      </p:sp>
      <p:sp>
        <p:nvSpPr>
          <p:cNvPr id="2" name="Title Placeholder 1"/>
          <p:cNvSpPr>
            <a:spLocks noGrp="1" noChangeAspect="1"/>
          </p:cNvSpPr>
          <p:nvPr>
            <p:ph type="title"/>
          </p:nvPr>
        </p:nvSpPr>
        <p:spPr>
          <a:xfrm>
            <a:off x="414338" y="1"/>
            <a:ext cx="10515600" cy="8606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4338" y="1280160"/>
            <a:ext cx="10515600" cy="4609652"/>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a:off x="0" y="6653044"/>
            <a:ext cx="11540312" cy="1692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a:t>
            </a:r>
            <a:r>
              <a:rPr lang="en-US" sz="500" b="0" kern="1200" baseline="0" dirty="0" smtClean="0">
                <a:solidFill>
                  <a:schemeClr val="tx1"/>
                </a:solidFill>
                <a:latin typeface="Arial" pitchFamily="34" charset="0"/>
                <a:ea typeface="ＭＳ Ｐゴシック" pitchFamily="34" charset="-128"/>
                <a:cs typeface="+mn-cs"/>
              </a:rPr>
              <a:t>Wide Screen - </a:t>
            </a:r>
            <a:r>
              <a:rPr lang="en-US" sz="500" b="0" kern="1200" dirty="0" smtClean="0">
                <a:solidFill>
                  <a:schemeClr val="tx1"/>
                </a:solidFill>
                <a:latin typeface="Arial" pitchFamily="34" charset="0"/>
                <a:ea typeface="ＭＳ Ｐゴシック" pitchFamily="34" charset="-128"/>
                <a:cs typeface="+mn-cs"/>
              </a:rPr>
              <a:t>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 </a:t>
            </a:r>
            <a:r>
              <a:rPr lang="en-US" sz="500" b="0" baseline="0" dirty="0" smtClean="0"/>
              <a:t>   </a:t>
            </a:r>
            <a:r>
              <a:rPr lang="en-US" sz="500" b="0" dirty="0" smtClean="0"/>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5" name="TextBox 4"/>
          <p:cNvSpPr txBox="1"/>
          <p:nvPr/>
        </p:nvSpPr>
        <p:spPr>
          <a:xfrm>
            <a:off x="11561332" y="6474369"/>
            <a:ext cx="420460" cy="276999"/>
          </a:xfrm>
          <a:prstGeom prst="rect">
            <a:avLst/>
          </a:prstGeom>
          <a:noFill/>
        </p:spPr>
        <p:txBody>
          <a:bodyPr wrap="square" rtlCol="0">
            <a:spAutoFit/>
          </a:bodyPr>
          <a:lstStyle/>
          <a:p>
            <a:fld id="{39B9A8E6-500A-494F-8511-CB834C088D51}" type="slidenum">
              <a:rPr lang="en-US" sz="1200" smtClean="0">
                <a:solidFill>
                  <a:schemeClr val="bg2">
                    <a:lumMod val="75000"/>
                  </a:schemeClr>
                </a:solidFill>
              </a:rPr>
              <a:t>‹#›</a:t>
            </a:fld>
            <a:endParaRPr lang="en-US" sz="1200" dirty="0">
              <a:solidFill>
                <a:schemeClr val="bg2">
                  <a:lumMod val="75000"/>
                </a:schemeClr>
              </a:solidFill>
            </a:endParaRPr>
          </a:p>
        </p:txBody>
      </p:sp>
    </p:spTree>
    <p:extLst>
      <p:ext uri="{BB962C8B-B14F-4D97-AF65-F5344CB8AC3E}">
        <p14:creationId xmlns:p14="http://schemas.microsoft.com/office/powerpoint/2010/main" val="7832137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20040" indent="-320040" algn="l" defTabSz="914400"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69.xml"/><Relationship Id="rId2" Type="http://schemas.openxmlformats.org/officeDocument/2006/relationships/slide" Target="slide4.xml"/><Relationship Id="rId1" Type="http://schemas.openxmlformats.org/officeDocument/2006/relationships/slideLayout" Target="../slideLayouts/slideLayout16.xml"/><Relationship Id="rId6" Type="http://schemas.openxmlformats.org/officeDocument/2006/relationships/slide" Target="slide59.xml"/><Relationship Id="rId5" Type="http://schemas.openxmlformats.org/officeDocument/2006/relationships/slide" Target="slide28.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smtClean="0"/>
              <a:t>Feb 2016</a:t>
            </a:r>
            <a:endParaRPr lang="en-US" dirty="0"/>
          </a:p>
        </p:txBody>
      </p:sp>
      <p:sp>
        <p:nvSpPr>
          <p:cNvPr id="4" name="Text Placeholder 3"/>
          <p:cNvSpPr>
            <a:spLocks noGrp="1"/>
          </p:cNvSpPr>
          <p:nvPr>
            <p:ph type="body" sz="quarter" idx="12"/>
          </p:nvPr>
        </p:nvSpPr>
        <p:spPr/>
        <p:txBody>
          <a:bodyPr/>
          <a:lstStyle/>
          <a:p>
            <a:endParaRPr lang="en-US"/>
          </a:p>
        </p:txBody>
      </p:sp>
      <p:sp>
        <p:nvSpPr>
          <p:cNvPr id="2" name="Title 1"/>
          <p:cNvSpPr>
            <a:spLocks noGrp="1"/>
          </p:cNvSpPr>
          <p:nvPr>
            <p:ph type="title"/>
          </p:nvPr>
        </p:nvSpPr>
        <p:spPr/>
        <p:txBody>
          <a:bodyPr/>
          <a:lstStyle/>
          <a:p>
            <a:r>
              <a:rPr lang="en-US" dirty="0" smtClean="0"/>
              <a:t>Content Management and Modeling</a:t>
            </a:r>
            <a:endParaRPr lang="en-US" dirty="0"/>
          </a:p>
        </p:txBody>
      </p:sp>
    </p:spTree>
    <p:extLst>
      <p:ext uri="{BB962C8B-B14F-4D97-AF65-F5344CB8AC3E}">
        <p14:creationId xmlns:p14="http://schemas.microsoft.com/office/powerpoint/2010/main" val="272821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Tooling</a:t>
            </a:r>
            <a:endParaRPr lang="en-US" dirty="0"/>
          </a:p>
        </p:txBody>
      </p:sp>
    </p:spTree>
    <p:extLst>
      <p:ext uri="{BB962C8B-B14F-4D97-AF65-F5344CB8AC3E}">
        <p14:creationId xmlns:p14="http://schemas.microsoft.com/office/powerpoint/2010/main" val="2610626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 contrast="52000"/>
                    </a14:imgEffect>
                  </a14:imgLayer>
                </a14:imgProps>
              </a:ext>
              <a:ext uri="{28A0092B-C50C-407E-A947-70E740481C1C}">
                <a14:useLocalDpi xmlns:a14="http://schemas.microsoft.com/office/drawing/2010/main" val="0"/>
              </a:ext>
            </a:extLst>
          </a:blip>
          <a:srcRect/>
          <a:stretch>
            <a:fillRect/>
          </a:stretch>
        </p:blipFill>
        <p:spPr bwMode="auto">
          <a:xfrm>
            <a:off x="3542637" y="2465867"/>
            <a:ext cx="4973533" cy="253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Rectangle 71"/>
          <p:cNvSpPr>
            <a:spLocks noChangeArrowheads="1"/>
          </p:cNvSpPr>
          <p:nvPr/>
        </p:nvSpPr>
        <p:spPr bwMode="auto">
          <a:xfrm>
            <a:off x="3468689" y="5819776"/>
            <a:ext cx="733425" cy="354013"/>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13315" name="Rectangle 72"/>
          <p:cNvSpPr>
            <a:spLocks noChangeArrowheads="1"/>
          </p:cNvSpPr>
          <p:nvPr/>
        </p:nvSpPr>
        <p:spPr bwMode="auto">
          <a:xfrm>
            <a:off x="4267201" y="5822951"/>
            <a:ext cx="733425" cy="354013"/>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13317" name="Rectangle 74"/>
          <p:cNvSpPr>
            <a:spLocks noChangeArrowheads="1"/>
          </p:cNvSpPr>
          <p:nvPr/>
        </p:nvSpPr>
        <p:spPr bwMode="auto">
          <a:xfrm>
            <a:off x="5069548" y="5818778"/>
            <a:ext cx="733425" cy="354013"/>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13318" name="Rectangle 3"/>
          <p:cNvSpPr>
            <a:spLocks noGrp="1" noChangeArrowheads="1"/>
          </p:cNvSpPr>
          <p:nvPr>
            <p:ph type="title"/>
          </p:nvPr>
        </p:nvSpPr>
        <p:spPr>
          <a:xfrm>
            <a:off x="2063750" y="263525"/>
            <a:ext cx="7423151" cy="528638"/>
          </a:xfrm>
        </p:spPr>
        <p:txBody>
          <a:bodyPr vert="horz" lIns="0" tIns="0" rIns="0" bIns="0" rtlCol="0" anchor="ctr">
            <a:normAutofit/>
          </a:bodyPr>
          <a:lstStyle/>
          <a:p>
            <a:r>
              <a:rPr lang="en-US" altLang="en-US" sz="2800" dirty="0"/>
              <a:t>Content Management Workspace</a:t>
            </a:r>
          </a:p>
        </p:txBody>
      </p:sp>
      <p:sp>
        <p:nvSpPr>
          <p:cNvPr id="13319" name="Rectangle 4"/>
          <p:cNvSpPr>
            <a:spLocks noGrp="1" noChangeArrowheads="1"/>
          </p:cNvSpPr>
          <p:nvPr>
            <p:ph idx="1"/>
          </p:nvPr>
        </p:nvSpPr>
        <p:spPr>
          <a:xfrm>
            <a:off x="1928465" y="1063855"/>
            <a:ext cx="8018462" cy="396875"/>
          </a:xfrm>
        </p:spPr>
        <p:txBody>
          <a:bodyPr>
            <a:normAutofit fontScale="77500" lnSpcReduction="20000"/>
          </a:bodyPr>
          <a:lstStyle/>
          <a:p>
            <a:pPr>
              <a:buFont typeface="Wingdings" pitchFamily="2" charset="2"/>
              <a:buNone/>
            </a:pPr>
            <a:r>
              <a:rPr lang="en-US" altLang="en-US" dirty="0" smtClean="0"/>
              <a:t>One resource for structured clinical knowledge and terminology</a:t>
            </a:r>
          </a:p>
        </p:txBody>
      </p:sp>
      <p:sp>
        <p:nvSpPr>
          <p:cNvPr id="13320" name="Rectangle 6"/>
          <p:cNvSpPr>
            <a:spLocks noChangeArrowheads="1"/>
          </p:cNvSpPr>
          <p:nvPr/>
        </p:nvSpPr>
        <p:spPr bwMode="auto">
          <a:xfrm>
            <a:off x="2544764" y="2390775"/>
            <a:ext cx="7445375" cy="276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91332" bIns="45665"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2430983" name="Text Box 7"/>
          <p:cNvSpPr txBox="1">
            <a:spLocks noChangeArrowheads="1"/>
          </p:cNvSpPr>
          <p:nvPr/>
        </p:nvSpPr>
        <p:spPr bwMode="auto">
          <a:xfrm>
            <a:off x="8143865" y="2542382"/>
            <a:ext cx="15843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sz="1200" b="1" dirty="0">
                <a:effectLst>
                  <a:outerShdw blurRad="38100" dist="38100" dir="2700000" algn="tl">
                    <a:srgbClr val="FFFFFF"/>
                  </a:outerShdw>
                </a:effectLst>
              </a:rPr>
              <a:t>Content Management</a:t>
            </a:r>
          </a:p>
        </p:txBody>
      </p:sp>
      <p:sp>
        <p:nvSpPr>
          <p:cNvPr id="13322" name="Rectangle 8"/>
          <p:cNvSpPr>
            <a:spLocks noChangeArrowheads="1"/>
          </p:cNvSpPr>
          <p:nvPr/>
        </p:nvSpPr>
        <p:spPr bwMode="auto">
          <a:xfrm>
            <a:off x="8012113" y="2819380"/>
            <a:ext cx="1789112" cy="16004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2430985" name="Text Box 9"/>
          <p:cNvSpPr txBox="1">
            <a:spLocks noChangeArrowheads="1"/>
          </p:cNvSpPr>
          <p:nvPr/>
        </p:nvSpPr>
        <p:spPr bwMode="auto">
          <a:xfrm>
            <a:off x="5259389" y="2249488"/>
            <a:ext cx="1489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400" b="1" dirty="0">
                <a:effectLst>
                  <a:outerShdw blurRad="38100" dist="38100" dir="2700000" algn="tl">
                    <a:srgbClr val="FFFFFF"/>
                  </a:outerShdw>
                </a:effectLst>
                <a:latin typeface="Arial Narrow" pitchFamily="34" charset="0"/>
              </a:rPr>
              <a:t>3rd party sources</a:t>
            </a:r>
          </a:p>
        </p:txBody>
      </p:sp>
      <p:sp>
        <p:nvSpPr>
          <p:cNvPr id="2430986" name="Text Box 10"/>
          <p:cNvSpPr txBox="1">
            <a:spLocks noChangeArrowheads="1"/>
          </p:cNvSpPr>
          <p:nvPr/>
        </p:nvSpPr>
        <p:spPr bwMode="auto">
          <a:xfrm>
            <a:off x="4597400" y="2968626"/>
            <a:ext cx="2808288" cy="379413"/>
          </a:xfrm>
          <a:prstGeom prst="rect">
            <a:avLst/>
          </a:prstGeom>
          <a:solidFill>
            <a:schemeClr val="accent1"/>
          </a:solidFill>
          <a:ln w="12700">
            <a:solidFill>
              <a:schemeClr val="tx1"/>
            </a:solidFill>
            <a:miter lim="800000"/>
            <a:headEnd type="none" w="sm" len="sm"/>
            <a:tailEnd type="none" w="sm" len="sm"/>
          </a:ln>
          <a:effectLst/>
          <a:extLst/>
        </p:spPr>
        <p:txBody>
          <a:bodyPr>
            <a:spAutoFit/>
          </a:bodyPr>
          <a:lstStyle/>
          <a:p>
            <a:pPr algn="ctr" eaLnBrk="0" hangingPunct="0">
              <a:defRPr/>
            </a:pPr>
            <a:r>
              <a:rPr lang="en-US" b="1" dirty="0" smtClean="0">
                <a:solidFill>
                  <a:schemeClr val="bg1"/>
                </a:solidFill>
                <a:latin typeface="Arial Narrow" pitchFamily="34" charset="0"/>
              </a:rPr>
              <a:t>Cerner Model</a:t>
            </a:r>
            <a:endParaRPr lang="en-US" b="1" dirty="0">
              <a:solidFill>
                <a:schemeClr val="bg1"/>
              </a:solidFill>
              <a:latin typeface="Arial Narrow" pitchFamily="34" charset="0"/>
            </a:endParaRPr>
          </a:p>
        </p:txBody>
      </p:sp>
      <p:sp>
        <p:nvSpPr>
          <p:cNvPr id="2430991" name="Text Box 15"/>
          <p:cNvSpPr txBox="1">
            <a:spLocks noChangeArrowheads="1"/>
          </p:cNvSpPr>
          <p:nvPr/>
        </p:nvSpPr>
        <p:spPr bwMode="auto">
          <a:xfrm>
            <a:off x="8434263" y="2878139"/>
            <a:ext cx="978153"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sz="1400" dirty="0">
                <a:effectLst>
                  <a:outerShdw blurRad="38100" dist="38100" dir="2700000" algn="tl">
                    <a:srgbClr val="FFFFFF"/>
                  </a:outerShdw>
                </a:effectLst>
                <a:latin typeface="Arial Narrow" pitchFamily="34" charset="0"/>
              </a:rPr>
              <a:t>Mapping</a:t>
            </a:r>
          </a:p>
          <a:p>
            <a:pPr algn="ctr" eaLnBrk="0" hangingPunct="0">
              <a:defRPr/>
            </a:pPr>
            <a:r>
              <a:rPr lang="en-US" sz="1400" dirty="0">
                <a:effectLst>
                  <a:outerShdw blurRad="38100" dist="38100" dir="2700000" algn="tl">
                    <a:srgbClr val="FFFFFF"/>
                  </a:outerShdw>
                </a:effectLst>
                <a:latin typeface="Arial Narrow" pitchFamily="34" charset="0"/>
              </a:rPr>
              <a:t>Referencing</a:t>
            </a:r>
          </a:p>
          <a:p>
            <a:pPr algn="ctr" eaLnBrk="0" hangingPunct="0">
              <a:defRPr/>
            </a:pPr>
            <a:r>
              <a:rPr lang="en-US" sz="1400" dirty="0">
                <a:effectLst>
                  <a:outerShdw blurRad="38100" dist="38100" dir="2700000" algn="tl">
                    <a:srgbClr val="FFFFFF"/>
                  </a:outerShdw>
                </a:effectLst>
                <a:latin typeface="Arial Narrow" pitchFamily="34" charset="0"/>
              </a:rPr>
              <a:t>Authoring</a:t>
            </a:r>
          </a:p>
          <a:p>
            <a:pPr algn="ctr" eaLnBrk="0" hangingPunct="0">
              <a:defRPr/>
            </a:pPr>
            <a:r>
              <a:rPr lang="en-US" sz="1400" dirty="0">
                <a:effectLst>
                  <a:outerShdw blurRad="38100" dist="38100" dir="2700000" algn="tl">
                    <a:srgbClr val="FFFFFF"/>
                  </a:outerShdw>
                </a:effectLst>
                <a:latin typeface="Arial Narrow" pitchFamily="34" charset="0"/>
              </a:rPr>
              <a:t>License </a:t>
            </a:r>
            <a:r>
              <a:rPr lang="en-US" sz="1400" dirty="0" err="1">
                <a:effectLst>
                  <a:outerShdw blurRad="38100" dist="38100" dir="2700000" algn="tl">
                    <a:srgbClr val="FFFFFF"/>
                  </a:outerShdw>
                </a:effectLst>
                <a:latin typeface="Arial Narrow" pitchFamily="34" charset="0"/>
              </a:rPr>
              <a:t>Mgt</a:t>
            </a:r>
            <a:endParaRPr lang="en-US" sz="1400" dirty="0">
              <a:effectLst>
                <a:outerShdw blurRad="38100" dist="38100" dir="2700000" algn="tl">
                  <a:srgbClr val="FFFFFF"/>
                </a:outerShdw>
              </a:effectLst>
              <a:latin typeface="Arial Narrow" pitchFamily="34" charset="0"/>
            </a:endParaRPr>
          </a:p>
          <a:p>
            <a:pPr algn="ctr" eaLnBrk="0" hangingPunct="0">
              <a:defRPr/>
            </a:pPr>
            <a:r>
              <a:rPr lang="en-US" sz="1400" dirty="0">
                <a:effectLst>
                  <a:outerShdw blurRad="38100" dist="38100" dir="2700000" algn="tl">
                    <a:srgbClr val="FFFFFF"/>
                  </a:outerShdw>
                </a:effectLst>
                <a:latin typeface="Arial Narrow" pitchFamily="34" charset="0"/>
              </a:rPr>
              <a:t>Version </a:t>
            </a:r>
            <a:r>
              <a:rPr lang="en-US" sz="1400" dirty="0" err="1">
                <a:effectLst>
                  <a:outerShdw blurRad="38100" dist="38100" dir="2700000" algn="tl">
                    <a:srgbClr val="FFFFFF"/>
                  </a:outerShdw>
                </a:effectLst>
                <a:latin typeface="Arial Narrow" pitchFamily="34" charset="0"/>
              </a:rPr>
              <a:t>Mgt</a:t>
            </a:r>
            <a:endParaRPr lang="en-US" sz="1400" dirty="0">
              <a:effectLst>
                <a:outerShdw blurRad="38100" dist="38100" dir="2700000" algn="tl">
                  <a:srgbClr val="FFFFFF"/>
                </a:outerShdw>
              </a:effectLst>
              <a:latin typeface="Arial Narrow" pitchFamily="34" charset="0"/>
            </a:endParaRPr>
          </a:p>
          <a:p>
            <a:pPr algn="ctr" eaLnBrk="0" hangingPunct="0">
              <a:defRPr/>
            </a:pPr>
            <a:r>
              <a:rPr lang="en-US" sz="1400" dirty="0">
                <a:effectLst>
                  <a:outerShdw blurRad="38100" dist="38100" dir="2700000" algn="tl">
                    <a:srgbClr val="FFFFFF"/>
                  </a:outerShdw>
                </a:effectLst>
                <a:latin typeface="Arial Narrow" pitchFamily="34" charset="0"/>
              </a:rPr>
              <a:t>Deployment</a:t>
            </a:r>
          </a:p>
        </p:txBody>
      </p:sp>
      <p:sp>
        <p:nvSpPr>
          <p:cNvPr id="13327" name="Rectangle 17"/>
          <p:cNvSpPr>
            <a:spLocks noChangeArrowheads="1"/>
          </p:cNvSpPr>
          <p:nvPr/>
        </p:nvSpPr>
        <p:spPr bwMode="auto">
          <a:xfrm>
            <a:off x="2471738" y="1582738"/>
            <a:ext cx="7485062" cy="533400"/>
          </a:xfrm>
          <a:prstGeom prst="rect">
            <a:avLst/>
          </a:prstGeom>
          <a:solidFill>
            <a:schemeClr val="accent2">
              <a:lumMod val="75000"/>
            </a:schemeClr>
          </a:solidFill>
          <a:ln w="9525">
            <a:solidFill>
              <a:schemeClr val="tx1"/>
            </a:solidFill>
            <a:miter lim="800000"/>
            <a:headEnd/>
            <a:tailEnd/>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2430994" name="Text Box 18"/>
          <p:cNvSpPr txBox="1">
            <a:spLocks noChangeArrowheads="1"/>
          </p:cNvSpPr>
          <p:nvPr/>
        </p:nvSpPr>
        <p:spPr bwMode="auto">
          <a:xfrm>
            <a:off x="2590801" y="1697038"/>
            <a:ext cx="506413"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dirty="0">
                <a:latin typeface="Arial Narrow" pitchFamily="34" charset="0"/>
              </a:rPr>
              <a:t>DRG</a:t>
            </a:r>
          </a:p>
        </p:txBody>
      </p:sp>
      <p:sp>
        <p:nvSpPr>
          <p:cNvPr id="2430995" name="Text Box 19"/>
          <p:cNvSpPr txBox="1">
            <a:spLocks noChangeArrowheads="1"/>
          </p:cNvSpPr>
          <p:nvPr/>
        </p:nvSpPr>
        <p:spPr bwMode="auto">
          <a:xfrm>
            <a:off x="3156716" y="1697038"/>
            <a:ext cx="474662"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CPT</a:t>
            </a:r>
          </a:p>
        </p:txBody>
      </p:sp>
      <p:sp>
        <p:nvSpPr>
          <p:cNvPr id="2430996" name="Text Box 20"/>
          <p:cNvSpPr txBox="1">
            <a:spLocks noChangeArrowheads="1"/>
          </p:cNvSpPr>
          <p:nvPr/>
        </p:nvSpPr>
        <p:spPr bwMode="auto">
          <a:xfrm>
            <a:off x="3690882" y="1697038"/>
            <a:ext cx="434975"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ICD</a:t>
            </a:r>
          </a:p>
        </p:txBody>
      </p:sp>
      <p:sp>
        <p:nvSpPr>
          <p:cNvPr id="2430997" name="Text Box 21"/>
          <p:cNvSpPr txBox="1">
            <a:spLocks noChangeArrowheads="1"/>
          </p:cNvSpPr>
          <p:nvPr/>
        </p:nvSpPr>
        <p:spPr bwMode="auto">
          <a:xfrm>
            <a:off x="4185360" y="1695551"/>
            <a:ext cx="652743" cy="307777"/>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dirty="0">
                <a:latin typeface="Arial Narrow" pitchFamily="34" charset="0"/>
              </a:rPr>
              <a:t>Motive</a:t>
            </a:r>
          </a:p>
        </p:txBody>
      </p:sp>
      <p:sp>
        <p:nvSpPr>
          <p:cNvPr id="2430998" name="Text Box 22"/>
          <p:cNvSpPr txBox="1">
            <a:spLocks noChangeArrowheads="1"/>
          </p:cNvSpPr>
          <p:nvPr/>
        </p:nvSpPr>
        <p:spPr bwMode="auto">
          <a:xfrm>
            <a:off x="6475524" y="1697038"/>
            <a:ext cx="587375"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NDDF</a:t>
            </a:r>
          </a:p>
        </p:txBody>
      </p:sp>
      <p:sp>
        <p:nvSpPr>
          <p:cNvPr id="2430999" name="Text Box 23"/>
          <p:cNvSpPr txBox="1">
            <a:spLocks noChangeArrowheads="1"/>
          </p:cNvSpPr>
          <p:nvPr/>
        </p:nvSpPr>
        <p:spPr bwMode="auto">
          <a:xfrm>
            <a:off x="5593696" y="1697038"/>
            <a:ext cx="822325"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SNOMED</a:t>
            </a:r>
          </a:p>
        </p:txBody>
      </p:sp>
      <p:sp>
        <p:nvSpPr>
          <p:cNvPr id="2431000" name="Text Box 24"/>
          <p:cNvSpPr txBox="1">
            <a:spLocks noChangeArrowheads="1"/>
          </p:cNvSpPr>
          <p:nvPr/>
        </p:nvSpPr>
        <p:spPr bwMode="auto">
          <a:xfrm>
            <a:off x="4897606" y="1697038"/>
            <a:ext cx="636587"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LOINC</a:t>
            </a:r>
          </a:p>
        </p:txBody>
      </p:sp>
      <p:sp>
        <p:nvSpPr>
          <p:cNvPr id="2431001" name="Text Box 25"/>
          <p:cNvSpPr txBox="1">
            <a:spLocks noChangeArrowheads="1"/>
          </p:cNvSpPr>
          <p:nvPr/>
        </p:nvSpPr>
        <p:spPr bwMode="auto">
          <a:xfrm>
            <a:off x="7932792" y="1697038"/>
            <a:ext cx="523875"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Zynx</a:t>
            </a:r>
          </a:p>
        </p:txBody>
      </p:sp>
      <p:sp>
        <p:nvSpPr>
          <p:cNvPr id="2431002" name="Text Box 26"/>
          <p:cNvSpPr txBox="1">
            <a:spLocks noChangeArrowheads="1"/>
          </p:cNvSpPr>
          <p:nvPr/>
        </p:nvSpPr>
        <p:spPr bwMode="auto">
          <a:xfrm>
            <a:off x="8516169" y="1697038"/>
            <a:ext cx="882650" cy="304800"/>
          </a:xfrm>
          <a:prstGeom prst="rect">
            <a:avLst/>
          </a:prstGeom>
          <a:solidFill>
            <a:schemeClr val="bg2">
              <a:lumMod val="40000"/>
              <a:lumOff val="60000"/>
            </a:schemeClr>
          </a:solidFill>
          <a:ln>
            <a:noFill/>
          </a:ln>
          <a:effectLst/>
          <a:extLst/>
        </p:spPr>
        <p:txBody>
          <a:bodyPr>
            <a:spAutoFit/>
          </a:bodyPr>
          <a:lstStyle/>
          <a:p>
            <a:pPr eaLnBrk="0" hangingPunct="0">
              <a:defRPr/>
            </a:pPr>
            <a:r>
              <a:rPr lang="en-US" sz="1400" b="1" dirty="0" err="1">
                <a:latin typeface="Arial Narrow" pitchFamily="34" charset="0"/>
              </a:rPr>
              <a:t>Medcin</a:t>
            </a:r>
            <a:endParaRPr lang="en-US" sz="1400" b="1" dirty="0">
              <a:latin typeface="Arial Narrow" pitchFamily="34" charset="0"/>
            </a:endParaRPr>
          </a:p>
        </p:txBody>
      </p:sp>
      <p:sp>
        <p:nvSpPr>
          <p:cNvPr id="2431003" name="Text Box 27"/>
          <p:cNvSpPr txBox="1">
            <a:spLocks noChangeArrowheads="1"/>
          </p:cNvSpPr>
          <p:nvPr/>
        </p:nvSpPr>
        <p:spPr bwMode="auto">
          <a:xfrm>
            <a:off x="7122402" y="1697038"/>
            <a:ext cx="750887"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RxNorm</a:t>
            </a:r>
          </a:p>
        </p:txBody>
      </p:sp>
      <p:sp>
        <p:nvSpPr>
          <p:cNvPr id="2431004" name="Text Box 28"/>
          <p:cNvSpPr txBox="1">
            <a:spLocks noChangeArrowheads="1"/>
          </p:cNvSpPr>
          <p:nvPr/>
        </p:nvSpPr>
        <p:spPr bwMode="auto">
          <a:xfrm>
            <a:off x="9458325" y="1697038"/>
            <a:ext cx="452438" cy="304800"/>
          </a:xfrm>
          <a:prstGeom prst="rect">
            <a:avLst/>
          </a:prstGeom>
          <a:solidFill>
            <a:schemeClr val="bg2">
              <a:lumMod val="40000"/>
              <a:lumOff val="60000"/>
            </a:schemeClr>
          </a:solidFill>
          <a:ln>
            <a:noFill/>
          </a:ln>
          <a:effectLst/>
          <a:extLst/>
        </p:spPr>
        <p:txBody>
          <a:bodyPr wrap="none">
            <a:spAutoFit/>
          </a:bodyPr>
          <a:lstStyle/>
          <a:p>
            <a:pPr eaLnBrk="0" hangingPunct="0">
              <a:defRPr/>
            </a:pPr>
            <a:r>
              <a:rPr lang="en-US" sz="1400" b="1">
                <a:latin typeface="Arial Narrow" pitchFamily="34" charset="0"/>
              </a:rPr>
              <a:t>Etc.</a:t>
            </a:r>
          </a:p>
        </p:txBody>
      </p:sp>
      <p:sp>
        <p:nvSpPr>
          <p:cNvPr id="13339" name="Line 29"/>
          <p:cNvSpPr>
            <a:spLocks noChangeShapeType="1"/>
          </p:cNvSpPr>
          <p:nvPr/>
        </p:nvSpPr>
        <p:spPr bwMode="auto">
          <a:xfrm flipH="1" flipV="1">
            <a:off x="7413626" y="3155950"/>
            <a:ext cx="612775" cy="40798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41" name="Rectangle 32"/>
          <p:cNvSpPr>
            <a:spLocks noChangeArrowheads="1"/>
          </p:cNvSpPr>
          <p:nvPr/>
        </p:nvSpPr>
        <p:spPr bwMode="auto">
          <a:xfrm>
            <a:off x="2616200" y="5826126"/>
            <a:ext cx="800100" cy="354013"/>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a:p>
        </p:txBody>
      </p:sp>
      <p:sp>
        <p:nvSpPr>
          <p:cNvPr id="13342" name="Rectangle 33"/>
          <p:cNvSpPr>
            <a:spLocks noChangeArrowheads="1"/>
          </p:cNvSpPr>
          <p:nvPr/>
        </p:nvSpPr>
        <p:spPr bwMode="auto">
          <a:xfrm>
            <a:off x="9616595" y="4776788"/>
            <a:ext cx="750887" cy="357188"/>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800" b="1" dirty="0">
                <a:solidFill>
                  <a:schemeClr val="bg1"/>
                </a:solidFill>
                <a:latin typeface="Arial Narrow" pitchFamily="34" charset="0"/>
              </a:rPr>
              <a:t>SC</a:t>
            </a:r>
          </a:p>
        </p:txBody>
      </p:sp>
      <p:sp>
        <p:nvSpPr>
          <p:cNvPr id="2431010" name="Text Box 34"/>
          <p:cNvSpPr txBox="1">
            <a:spLocks noChangeArrowheads="1"/>
          </p:cNvSpPr>
          <p:nvPr/>
        </p:nvSpPr>
        <p:spPr bwMode="auto">
          <a:xfrm>
            <a:off x="2690680" y="5824538"/>
            <a:ext cx="651140" cy="338554"/>
          </a:xfrm>
          <a:prstGeom prst="rect">
            <a:avLst/>
          </a:prstGeom>
          <a:solidFill>
            <a:schemeClr val="accent6">
              <a:lumMod val="50000"/>
            </a:schemeClr>
          </a:solidFill>
          <a:ln>
            <a:noFill/>
          </a:ln>
          <a:effectLst/>
          <a:extLst/>
        </p:spPr>
        <p:txBody>
          <a:bodyPr wrap="none">
            <a:spAutoFit/>
          </a:bodyPr>
          <a:lstStyle/>
          <a:p>
            <a:pPr eaLnBrk="0" hangingPunct="0">
              <a:defRPr/>
            </a:pPr>
            <a:r>
              <a:rPr lang="en-US" sz="1600" b="1" dirty="0">
                <a:solidFill>
                  <a:schemeClr val="bg1"/>
                </a:solidFill>
                <a:latin typeface="Arial Narrow" pitchFamily="34" charset="0"/>
              </a:rPr>
              <a:t>App 1</a:t>
            </a:r>
          </a:p>
        </p:txBody>
      </p:sp>
      <p:sp>
        <p:nvSpPr>
          <p:cNvPr id="2431011" name="Text Box 35"/>
          <p:cNvSpPr txBox="1">
            <a:spLocks noChangeArrowheads="1"/>
          </p:cNvSpPr>
          <p:nvPr/>
        </p:nvSpPr>
        <p:spPr bwMode="auto">
          <a:xfrm>
            <a:off x="3581401" y="5835650"/>
            <a:ext cx="604653" cy="338554"/>
          </a:xfrm>
          <a:prstGeom prst="rect">
            <a:avLst/>
          </a:prstGeom>
          <a:solidFill>
            <a:schemeClr val="accent6">
              <a:lumMod val="50000"/>
            </a:schemeClr>
          </a:solidFill>
          <a:ln>
            <a:noFill/>
          </a:ln>
          <a:effectLst/>
          <a:extLst/>
        </p:spPr>
        <p:txBody>
          <a:bodyPr wrap="none">
            <a:spAutoFit/>
          </a:bodyPr>
          <a:lstStyle/>
          <a:p>
            <a:pPr eaLnBrk="0" hangingPunct="0">
              <a:defRPr/>
            </a:pPr>
            <a:r>
              <a:rPr lang="en-US" sz="1600" b="1" dirty="0">
                <a:solidFill>
                  <a:schemeClr val="bg1"/>
                </a:solidFill>
                <a:latin typeface="Arial Narrow" pitchFamily="34" charset="0"/>
              </a:rPr>
              <a:t>App2</a:t>
            </a:r>
          </a:p>
        </p:txBody>
      </p:sp>
      <p:sp>
        <p:nvSpPr>
          <p:cNvPr id="2431012" name="Text Box 36"/>
          <p:cNvSpPr txBox="1">
            <a:spLocks noChangeArrowheads="1"/>
          </p:cNvSpPr>
          <p:nvPr/>
        </p:nvSpPr>
        <p:spPr bwMode="auto">
          <a:xfrm>
            <a:off x="4345874" y="5835650"/>
            <a:ext cx="604653" cy="338554"/>
          </a:xfrm>
          <a:prstGeom prst="rect">
            <a:avLst/>
          </a:prstGeom>
          <a:solidFill>
            <a:schemeClr val="accent6">
              <a:lumMod val="50000"/>
            </a:schemeClr>
          </a:solidFill>
          <a:ln>
            <a:noFill/>
          </a:ln>
          <a:effectLst/>
          <a:extLst/>
        </p:spPr>
        <p:txBody>
          <a:bodyPr wrap="none">
            <a:spAutoFit/>
          </a:bodyPr>
          <a:lstStyle/>
          <a:p>
            <a:pPr eaLnBrk="0" hangingPunct="0">
              <a:defRPr/>
            </a:pPr>
            <a:r>
              <a:rPr lang="en-US" sz="1600" b="1" dirty="0">
                <a:solidFill>
                  <a:schemeClr val="bg1"/>
                </a:solidFill>
                <a:latin typeface="Arial Narrow" pitchFamily="34" charset="0"/>
              </a:rPr>
              <a:t>App3</a:t>
            </a:r>
          </a:p>
        </p:txBody>
      </p:sp>
      <p:sp>
        <p:nvSpPr>
          <p:cNvPr id="13346" name="Line 37"/>
          <p:cNvSpPr>
            <a:spLocks noChangeShapeType="1"/>
          </p:cNvSpPr>
          <p:nvPr/>
        </p:nvSpPr>
        <p:spPr bwMode="auto">
          <a:xfrm>
            <a:off x="3073400" y="4884739"/>
            <a:ext cx="2336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Line 39"/>
          <p:cNvSpPr>
            <a:spLocks noChangeShapeType="1"/>
          </p:cNvSpPr>
          <p:nvPr/>
        </p:nvSpPr>
        <p:spPr bwMode="auto">
          <a:xfrm>
            <a:off x="3073400" y="4900614"/>
            <a:ext cx="0" cy="8985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Line 40"/>
          <p:cNvSpPr>
            <a:spLocks noChangeShapeType="1"/>
          </p:cNvSpPr>
          <p:nvPr/>
        </p:nvSpPr>
        <p:spPr bwMode="auto">
          <a:xfrm>
            <a:off x="3835400" y="4900613"/>
            <a:ext cx="0" cy="914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Line 41"/>
          <p:cNvSpPr>
            <a:spLocks noChangeShapeType="1"/>
          </p:cNvSpPr>
          <p:nvPr/>
        </p:nvSpPr>
        <p:spPr bwMode="auto">
          <a:xfrm>
            <a:off x="4648200" y="4884738"/>
            <a:ext cx="0" cy="914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022" name="Text Box 46"/>
          <p:cNvSpPr txBox="1">
            <a:spLocks noChangeArrowheads="1"/>
          </p:cNvSpPr>
          <p:nvPr/>
        </p:nvSpPr>
        <p:spPr bwMode="auto">
          <a:xfrm>
            <a:off x="5042882" y="5819704"/>
            <a:ext cx="352982" cy="338554"/>
          </a:xfrm>
          <a:prstGeom prst="rect">
            <a:avLst/>
          </a:prstGeom>
          <a:solidFill>
            <a:schemeClr val="accent6">
              <a:lumMod val="50000"/>
            </a:schemeClr>
          </a:solidFill>
          <a:ln>
            <a:noFill/>
          </a:ln>
          <a:effectLst/>
          <a:extLst/>
        </p:spPr>
        <p:txBody>
          <a:bodyPr wrap="none">
            <a:spAutoFit/>
          </a:bodyPr>
          <a:lstStyle/>
          <a:p>
            <a:pPr eaLnBrk="0" hangingPunct="0">
              <a:defRPr/>
            </a:pPr>
            <a:r>
              <a:rPr lang="en-US" sz="1600" b="1" dirty="0">
                <a:solidFill>
                  <a:schemeClr val="bg1"/>
                </a:solidFill>
                <a:latin typeface="Arial Narrow" pitchFamily="34" charset="0"/>
              </a:rPr>
              <a:t>…</a:t>
            </a:r>
          </a:p>
        </p:txBody>
      </p:sp>
      <p:sp>
        <p:nvSpPr>
          <p:cNvPr id="2431023" name="Text Box 47"/>
          <p:cNvSpPr txBox="1">
            <a:spLocks noChangeArrowheads="1"/>
          </p:cNvSpPr>
          <p:nvPr/>
        </p:nvSpPr>
        <p:spPr bwMode="auto">
          <a:xfrm>
            <a:off x="8648700" y="58753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endParaRPr lang="en-US" sz="1400" b="1">
              <a:latin typeface="Arial Narrow" pitchFamily="34" charset="0"/>
            </a:endParaRPr>
          </a:p>
        </p:txBody>
      </p:sp>
      <p:sp>
        <p:nvSpPr>
          <p:cNvPr id="2431025" name="Rectangle 49"/>
          <p:cNvSpPr>
            <a:spLocks noChangeArrowheads="1"/>
          </p:cNvSpPr>
          <p:nvPr/>
        </p:nvSpPr>
        <p:spPr bwMode="auto">
          <a:xfrm>
            <a:off x="7315200" y="58753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endParaRPr lang="en-US" sz="1400" b="1">
              <a:latin typeface="Arial Narrow" pitchFamily="34" charset="0"/>
            </a:endParaRPr>
          </a:p>
        </p:txBody>
      </p:sp>
      <p:sp>
        <p:nvSpPr>
          <p:cNvPr id="13359" name="Line 51"/>
          <p:cNvSpPr>
            <a:spLocks noChangeShapeType="1"/>
          </p:cNvSpPr>
          <p:nvPr/>
        </p:nvSpPr>
        <p:spPr bwMode="auto">
          <a:xfrm>
            <a:off x="5410200" y="4884738"/>
            <a:ext cx="0" cy="914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029" name="Text Box 53"/>
          <p:cNvSpPr txBox="1">
            <a:spLocks noChangeArrowheads="1"/>
          </p:cNvSpPr>
          <p:nvPr/>
        </p:nvSpPr>
        <p:spPr bwMode="auto">
          <a:xfrm>
            <a:off x="2990352" y="5158582"/>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b="1" dirty="0">
                <a:solidFill>
                  <a:schemeClr val="accent1"/>
                </a:solidFill>
                <a:latin typeface="Arial Narrow" pitchFamily="34" charset="0"/>
              </a:rPr>
              <a:t>Master Files and Catalogs</a:t>
            </a:r>
          </a:p>
        </p:txBody>
      </p:sp>
      <p:sp>
        <p:nvSpPr>
          <p:cNvPr id="2431030" name="Text Box 54"/>
          <p:cNvSpPr txBox="1">
            <a:spLocks noChangeArrowheads="1"/>
          </p:cNvSpPr>
          <p:nvPr/>
        </p:nvSpPr>
        <p:spPr bwMode="auto">
          <a:xfrm>
            <a:off x="7208839" y="4776788"/>
            <a:ext cx="1727199" cy="349250"/>
          </a:xfrm>
          <a:prstGeom prst="rect">
            <a:avLst/>
          </a:prstGeom>
          <a:solidFill>
            <a:srgbClr val="8EADC0"/>
          </a:solidFill>
          <a:ln w="12700">
            <a:solidFill>
              <a:schemeClr val="tx1"/>
            </a:solidFill>
            <a:miter lim="800000"/>
            <a:headEnd type="none" w="sm" len="sm"/>
            <a:tailEnd type="none" w="sm" len="sm"/>
          </a:ln>
          <a:effectLst/>
          <a:extLst/>
        </p:spPr>
        <p:txBody>
          <a:bodyPr wrap="square">
            <a:spAutoFit/>
          </a:bodyPr>
          <a:lstStyle/>
          <a:p>
            <a:pPr algn="ctr" eaLnBrk="0" hangingPunct="0">
              <a:defRPr/>
            </a:pPr>
            <a:r>
              <a:rPr lang="en-US" sz="1600" b="1" dirty="0">
                <a:latin typeface="Arial Narrow" pitchFamily="34" charset="0"/>
              </a:rPr>
              <a:t>Runtime Content</a:t>
            </a:r>
          </a:p>
        </p:txBody>
      </p:sp>
      <p:sp>
        <p:nvSpPr>
          <p:cNvPr id="2431032" name="Text Box 56"/>
          <p:cNvSpPr txBox="1">
            <a:spLocks noChangeArrowheads="1"/>
          </p:cNvSpPr>
          <p:nvPr/>
        </p:nvSpPr>
        <p:spPr bwMode="auto">
          <a:xfrm>
            <a:off x="4504978" y="4010819"/>
            <a:ext cx="2865437" cy="379412"/>
          </a:xfrm>
          <a:prstGeom prst="rect">
            <a:avLst/>
          </a:prstGeom>
          <a:solidFill>
            <a:srgbClr val="8EADC0"/>
          </a:solidFill>
          <a:ln w="12700">
            <a:solidFill>
              <a:schemeClr val="tx1"/>
            </a:solidFill>
            <a:miter lim="800000"/>
            <a:headEnd type="none" w="sm" len="sm"/>
            <a:tailEnd type="none" w="sm" len="sm"/>
          </a:ln>
          <a:effectLst/>
          <a:extLst/>
        </p:spPr>
        <p:txBody>
          <a:bodyPr>
            <a:spAutoFit/>
          </a:bodyPr>
          <a:lstStyle/>
          <a:p>
            <a:pPr algn="ctr" eaLnBrk="0" hangingPunct="0">
              <a:defRPr/>
            </a:pPr>
            <a:r>
              <a:rPr lang="en-US" b="1" dirty="0">
                <a:latin typeface="Arial Narrow" pitchFamily="34" charset="0"/>
              </a:rPr>
              <a:t>Customer Model</a:t>
            </a:r>
          </a:p>
        </p:txBody>
      </p:sp>
      <p:sp>
        <p:nvSpPr>
          <p:cNvPr id="13364" name="Line 57"/>
          <p:cNvSpPr>
            <a:spLocks noChangeShapeType="1"/>
          </p:cNvSpPr>
          <p:nvPr/>
        </p:nvSpPr>
        <p:spPr bwMode="auto">
          <a:xfrm>
            <a:off x="5969000" y="3335338"/>
            <a:ext cx="0" cy="6858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034" name="Text Box 58"/>
          <p:cNvSpPr txBox="1">
            <a:spLocks noChangeArrowheads="1"/>
          </p:cNvSpPr>
          <p:nvPr/>
        </p:nvSpPr>
        <p:spPr bwMode="auto">
          <a:xfrm>
            <a:off x="2874179" y="4070351"/>
            <a:ext cx="11993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defRPr/>
            </a:pPr>
            <a:r>
              <a:rPr lang="en-US" sz="1500" b="1" dirty="0">
                <a:latin typeface="Arial Narrow" pitchFamily="34" charset="0"/>
              </a:rPr>
              <a:t>Modification /</a:t>
            </a:r>
          </a:p>
          <a:p>
            <a:pPr algn="ctr" eaLnBrk="0" hangingPunct="0">
              <a:lnSpc>
                <a:spcPct val="80000"/>
              </a:lnSpc>
              <a:defRPr/>
            </a:pPr>
            <a:r>
              <a:rPr lang="en-US" sz="1500" b="1" dirty="0">
                <a:latin typeface="Arial Narrow" pitchFamily="34" charset="0"/>
              </a:rPr>
              <a:t>Extensions</a:t>
            </a:r>
          </a:p>
        </p:txBody>
      </p:sp>
      <p:sp>
        <p:nvSpPr>
          <p:cNvPr id="13366" name="Line 60"/>
          <p:cNvSpPr>
            <a:spLocks noChangeShapeType="1"/>
          </p:cNvSpPr>
          <p:nvPr/>
        </p:nvSpPr>
        <p:spPr bwMode="auto">
          <a:xfrm flipH="1">
            <a:off x="7370414" y="3563939"/>
            <a:ext cx="655986" cy="63658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71" name="Line 77"/>
          <p:cNvSpPr>
            <a:spLocks noChangeShapeType="1"/>
          </p:cNvSpPr>
          <p:nvPr/>
        </p:nvSpPr>
        <p:spPr bwMode="auto">
          <a:xfrm>
            <a:off x="6267450" y="4390231"/>
            <a:ext cx="0" cy="14890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3372" name="Line 78"/>
          <p:cNvSpPr>
            <a:spLocks noChangeShapeType="1"/>
          </p:cNvSpPr>
          <p:nvPr/>
        </p:nvSpPr>
        <p:spPr bwMode="auto">
          <a:xfrm>
            <a:off x="6904039" y="4937055"/>
            <a:ext cx="3047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cxnSp>
        <p:nvCxnSpPr>
          <p:cNvPr id="7" name="Straight Arrow Connector 6"/>
          <p:cNvCxnSpPr/>
          <p:nvPr/>
        </p:nvCxnSpPr>
        <p:spPr bwMode="auto">
          <a:xfrm>
            <a:off x="4834391" y="4390232"/>
            <a:ext cx="0" cy="49450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a:endCxn id="2430986" idx="0"/>
          </p:cNvCxnSpPr>
          <p:nvPr/>
        </p:nvCxnSpPr>
        <p:spPr bwMode="auto">
          <a:xfrm flipH="1">
            <a:off x="6001545" y="2116139"/>
            <a:ext cx="2381" cy="8524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ectangle 33"/>
          <p:cNvSpPr>
            <a:spLocks noChangeArrowheads="1"/>
          </p:cNvSpPr>
          <p:nvPr/>
        </p:nvSpPr>
        <p:spPr bwMode="auto">
          <a:xfrm>
            <a:off x="9616595" y="5222144"/>
            <a:ext cx="750887" cy="357188"/>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800" b="1" dirty="0">
                <a:solidFill>
                  <a:schemeClr val="bg1"/>
                </a:solidFill>
                <a:latin typeface="Arial Narrow" pitchFamily="34" charset="0"/>
              </a:rPr>
              <a:t>CXL</a:t>
            </a:r>
          </a:p>
        </p:txBody>
      </p:sp>
      <p:sp>
        <p:nvSpPr>
          <p:cNvPr id="72" name="Rectangle 33"/>
          <p:cNvSpPr>
            <a:spLocks noChangeArrowheads="1"/>
          </p:cNvSpPr>
          <p:nvPr/>
        </p:nvSpPr>
        <p:spPr bwMode="auto">
          <a:xfrm>
            <a:off x="9616595" y="5696744"/>
            <a:ext cx="750887" cy="357188"/>
          </a:xfrm>
          <a:prstGeom prst="rect">
            <a:avLst/>
          </a:prstGeom>
          <a:solidFill>
            <a:schemeClr val="accent6">
              <a:lumMod val="50000"/>
            </a:schemeClr>
          </a:solidFill>
          <a:ln w="12700">
            <a:solidFill>
              <a:schemeClr val="tx1"/>
            </a:solidFill>
            <a:prstDash val="dash"/>
            <a:miter lim="800000"/>
            <a:headEnd type="none" w="sm" len="sm"/>
            <a:tailEnd type="none" w="sm" len="sm"/>
          </a:ln>
          <a:effectLs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800" b="1" dirty="0">
                <a:solidFill>
                  <a:schemeClr val="bg1"/>
                </a:solidFill>
                <a:latin typeface="Arial Narrow" pitchFamily="34" charset="0"/>
              </a:rPr>
              <a:t>…</a:t>
            </a:r>
          </a:p>
        </p:txBody>
      </p:sp>
      <p:sp>
        <p:nvSpPr>
          <p:cNvPr id="73" name="Text Box 54"/>
          <p:cNvSpPr txBox="1">
            <a:spLocks noChangeArrowheads="1"/>
          </p:cNvSpPr>
          <p:nvPr/>
        </p:nvSpPr>
        <p:spPr bwMode="auto">
          <a:xfrm>
            <a:off x="7208840" y="5230082"/>
            <a:ext cx="1727199" cy="349250"/>
          </a:xfrm>
          <a:prstGeom prst="rect">
            <a:avLst/>
          </a:prstGeom>
          <a:solidFill>
            <a:srgbClr val="8EADC0"/>
          </a:solidFill>
          <a:ln w="12700">
            <a:solidFill>
              <a:schemeClr val="tx1"/>
            </a:solidFill>
            <a:miter lim="800000"/>
            <a:headEnd type="none" w="sm" len="sm"/>
            <a:tailEnd type="none" w="sm" len="sm"/>
          </a:ln>
          <a:effectLst/>
          <a:extLst/>
        </p:spPr>
        <p:txBody>
          <a:bodyPr wrap="square">
            <a:spAutoFit/>
          </a:bodyPr>
          <a:lstStyle/>
          <a:p>
            <a:pPr algn="ctr" eaLnBrk="0" hangingPunct="0">
              <a:defRPr/>
            </a:pPr>
            <a:r>
              <a:rPr lang="en-US" sz="1600" b="1" dirty="0">
                <a:latin typeface="Arial Narrow" pitchFamily="34" charset="0"/>
              </a:rPr>
              <a:t>Runtime Content</a:t>
            </a:r>
          </a:p>
        </p:txBody>
      </p:sp>
      <p:sp>
        <p:nvSpPr>
          <p:cNvPr id="74" name="Text Box 54"/>
          <p:cNvSpPr txBox="1">
            <a:spLocks noChangeArrowheads="1"/>
          </p:cNvSpPr>
          <p:nvPr/>
        </p:nvSpPr>
        <p:spPr bwMode="auto">
          <a:xfrm>
            <a:off x="7196140" y="5704682"/>
            <a:ext cx="1727199" cy="349250"/>
          </a:xfrm>
          <a:prstGeom prst="rect">
            <a:avLst/>
          </a:prstGeom>
          <a:solidFill>
            <a:srgbClr val="8EADC0"/>
          </a:solidFill>
          <a:ln w="12700">
            <a:solidFill>
              <a:schemeClr val="tx1"/>
            </a:solidFill>
            <a:miter lim="800000"/>
            <a:headEnd type="none" w="sm" len="sm"/>
            <a:tailEnd type="none" w="sm" len="sm"/>
          </a:ln>
          <a:effectLst/>
          <a:extLst/>
        </p:spPr>
        <p:txBody>
          <a:bodyPr wrap="square">
            <a:spAutoFit/>
          </a:bodyPr>
          <a:lstStyle/>
          <a:p>
            <a:pPr algn="ctr" eaLnBrk="0" hangingPunct="0">
              <a:defRPr/>
            </a:pPr>
            <a:r>
              <a:rPr lang="en-US" sz="1600" b="1" dirty="0">
                <a:latin typeface="Arial Narrow" pitchFamily="34" charset="0"/>
              </a:rPr>
              <a:t>Runtime Content</a:t>
            </a:r>
          </a:p>
        </p:txBody>
      </p:sp>
      <p:sp>
        <p:nvSpPr>
          <p:cNvPr id="75" name="Line 78"/>
          <p:cNvSpPr>
            <a:spLocks noChangeShapeType="1"/>
          </p:cNvSpPr>
          <p:nvPr/>
        </p:nvSpPr>
        <p:spPr bwMode="auto">
          <a:xfrm>
            <a:off x="6599239" y="5404707"/>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76" name="Line 78"/>
          <p:cNvSpPr>
            <a:spLocks noChangeShapeType="1"/>
          </p:cNvSpPr>
          <p:nvPr/>
        </p:nvSpPr>
        <p:spPr bwMode="auto">
          <a:xfrm>
            <a:off x="6267451" y="5877323"/>
            <a:ext cx="941389" cy="19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0" name="Line 78"/>
          <p:cNvSpPr>
            <a:spLocks noChangeShapeType="1"/>
          </p:cNvSpPr>
          <p:nvPr/>
        </p:nvSpPr>
        <p:spPr bwMode="auto">
          <a:xfrm>
            <a:off x="8936038" y="4959129"/>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1" name="Line 78"/>
          <p:cNvSpPr>
            <a:spLocks noChangeShapeType="1"/>
          </p:cNvSpPr>
          <p:nvPr/>
        </p:nvSpPr>
        <p:spPr bwMode="auto">
          <a:xfrm>
            <a:off x="8936038" y="5404707"/>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2" name="Line 78"/>
          <p:cNvSpPr>
            <a:spLocks noChangeShapeType="1"/>
          </p:cNvSpPr>
          <p:nvPr/>
        </p:nvSpPr>
        <p:spPr bwMode="auto">
          <a:xfrm>
            <a:off x="8906669" y="5879307"/>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3" name="Line 77"/>
          <p:cNvSpPr>
            <a:spLocks noChangeShapeType="1"/>
          </p:cNvSpPr>
          <p:nvPr/>
        </p:nvSpPr>
        <p:spPr bwMode="auto">
          <a:xfrm flipH="1">
            <a:off x="6902789" y="4390232"/>
            <a:ext cx="1250" cy="5579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4" name="Line 77"/>
          <p:cNvSpPr>
            <a:spLocks noChangeShapeType="1"/>
          </p:cNvSpPr>
          <p:nvPr/>
        </p:nvSpPr>
        <p:spPr bwMode="auto">
          <a:xfrm>
            <a:off x="6599044" y="4388278"/>
            <a:ext cx="0" cy="9929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85" name="Text Box 58"/>
          <p:cNvSpPr txBox="1">
            <a:spLocks noChangeArrowheads="1"/>
          </p:cNvSpPr>
          <p:nvPr/>
        </p:nvSpPr>
        <p:spPr bwMode="auto">
          <a:xfrm>
            <a:off x="2973687" y="2976950"/>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defRPr/>
            </a:pPr>
            <a:r>
              <a:rPr lang="en-US" sz="1500" b="1" dirty="0">
                <a:effectLst>
                  <a:outerShdw blurRad="38100" dist="38100" dir="2700000" algn="tl">
                    <a:srgbClr val="FFFFFF"/>
                  </a:outerShdw>
                </a:effectLst>
                <a:latin typeface="Arial Narrow" pitchFamily="34" charset="0"/>
              </a:rPr>
              <a:t>Mixing /</a:t>
            </a:r>
          </a:p>
          <a:p>
            <a:pPr algn="ctr" eaLnBrk="0" hangingPunct="0">
              <a:lnSpc>
                <a:spcPct val="80000"/>
              </a:lnSpc>
              <a:defRPr/>
            </a:pPr>
            <a:r>
              <a:rPr lang="en-US" sz="1500" b="1" dirty="0">
                <a:effectLst>
                  <a:outerShdw blurRad="38100" dist="38100" dir="2700000" algn="tl">
                    <a:srgbClr val="FFFFFF"/>
                  </a:outerShdw>
                </a:effectLst>
                <a:latin typeface="Arial Narrow" pitchFamily="34" charset="0"/>
              </a:rPr>
              <a:t>Alignment</a:t>
            </a:r>
          </a:p>
        </p:txBody>
      </p:sp>
    </p:spTree>
    <p:extLst>
      <p:ext uri="{BB962C8B-B14F-4D97-AF65-F5344CB8AC3E}">
        <p14:creationId xmlns:p14="http://schemas.microsoft.com/office/powerpoint/2010/main" val="8068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1749426" y="5715000"/>
            <a:ext cx="1334744" cy="6987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200" dirty="0"/>
              <a:t>LOINC</a:t>
            </a:r>
          </a:p>
        </p:txBody>
      </p:sp>
      <p:sp>
        <p:nvSpPr>
          <p:cNvPr id="106" name="Rectangle 105"/>
          <p:cNvSpPr/>
          <p:nvPr/>
        </p:nvSpPr>
        <p:spPr>
          <a:xfrm>
            <a:off x="2102197" y="4251951"/>
            <a:ext cx="520005" cy="15427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200" dirty="0"/>
              <a:t>ICD</a:t>
            </a:r>
          </a:p>
        </p:txBody>
      </p:sp>
      <p:sp>
        <p:nvSpPr>
          <p:cNvPr id="50" name="Rectangle 49"/>
          <p:cNvSpPr/>
          <p:nvPr/>
        </p:nvSpPr>
        <p:spPr>
          <a:xfrm>
            <a:off x="7924781" y="1783098"/>
            <a:ext cx="2285975" cy="429763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4929003" y="2331734"/>
            <a:ext cx="1554463" cy="1280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CMW</a:t>
            </a:r>
          </a:p>
          <a:p>
            <a:pPr algn="ctr"/>
            <a:r>
              <a:rPr lang="en-US" dirty="0"/>
              <a:t>Services</a:t>
            </a:r>
          </a:p>
        </p:txBody>
      </p:sp>
      <p:sp>
        <p:nvSpPr>
          <p:cNvPr id="6" name="Rectangle 5"/>
          <p:cNvSpPr/>
          <p:nvPr/>
        </p:nvSpPr>
        <p:spPr>
          <a:xfrm rot="5400000">
            <a:off x="6571675" y="2334964"/>
            <a:ext cx="594355" cy="5878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Pub API</a:t>
            </a:r>
          </a:p>
        </p:txBody>
      </p:sp>
      <p:sp>
        <p:nvSpPr>
          <p:cNvPr id="7" name="Rectangle 6"/>
          <p:cNvSpPr/>
          <p:nvPr/>
        </p:nvSpPr>
        <p:spPr>
          <a:xfrm rot="5400000">
            <a:off x="4224725" y="2175353"/>
            <a:ext cx="731510" cy="494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Version Ctl API</a:t>
            </a:r>
          </a:p>
        </p:txBody>
      </p:sp>
      <p:sp>
        <p:nvSpPr>
          <p:cNvPr id="8" name="Rectangle 7"/>
          <p:cNvSpPr/>
          <p:nvPr/>
        </p:nvSpPr>
        <p:spPr>
          <a:xfrm>
            <a:off x="5072014" y="1965977"/>
            <a:ext cx="1339942" cy="2743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CRUD API</a:t>
            </a:r>
          </a:p>
        </p:txBody>
      </p:sp>
      <p:sp>
        <p:nvSpPr>
          <p:cNvPr id="10" name="Flowchart: Card 9"/>
          <p:cNvSpPr/>
          <p:nvPr/>
        </p:nvSpPr>
        <p:spPr>
          <a:xfrm>
            <a:off x="4471809" y="4526269"/>
            <a:ext cx="1005829" cy="1554463"/>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eNORM</a:t>
            </a:r>
            <a:endParaRPr lang="en-US" sz="1400" dirty="0"/>
          </a:p>
          <a:p>
            <a:pPr algn="ctr"/>
            <a:r>
              <a:rPr lang="en-US" sz="1400" dirty="0"/>
              <a:t>Models</a:t>
            </a:r>
          </a:p>
        </p:txBody>
      </p:sp>
      <p:sp>
        <p:nvSpPr>
          <p:cNvPr id="11" name="Flowchart: Card 10"/>
          <p:cNvSpPr/>
          <p:nvPr/>
        </p:nvSpPr>
        <p:spPr>
          <a:xfrm>
            <a:off x="5571308" y="4548570"/>
            <a:ext cx="824253" cy="89208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sNORM</a:t>
            </a:r>
            <a:endParaRPr lang="en-US" sz="1400" dirty="0"/>
          </a:p>
          <a:p>
            <a:pPr algn="ctr"/>
            <a:r>
              <a:rPr lang="en-US" sz="1400" dirty="0"/>
              <a:t>Model</a:t>
            </a:r>
          </a:p>
        </p:txBody>
      </p:sp>
      <p:sp>
        <p:nvSpPr>
          <p:cNvPr id="31" name="Flowchart: Card 30"/>
          <p:cNvSpPr/>
          <p:nvPr/>
        </p:nvSpPr>
        <p:spPr>
          <a:xfrm>
            <a:off x="6644635" y="4526269"/>
            <a:ext cx="274317" cy="18287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extBox 31"/>
          <p:cNvSpPr txBox="1"/>
          <p:nvPr/>
        </p:nvSpPr>
        <p:spPr>
          <a:xfrm>
            <a:off x="6572675" y="4709146"/>
            <a:ext cx="745717" cy="523220"/>
          </a:xfrm>
          <a:prstGeom prst="rect">
            <a:avLst/>
          </a:prstGeom>
          <a:noFill/>
        </p:spPr>
        <p:txBody>
          <a:bodyPr wrap="none" rtlCol="0">
            <a:spAutoFit/>
          </a:bodyPr>
          <a:lstStyle/>
          <a:p>
            <a:r>
              <a:rPr lang="en-US" sz="1400" dirty="0" err="1"/>
              <a:t>cNORM</a:t>
            </a:r>
            <a:endParaRPr lang="en-US" sz="1400" dirty="0"/>
          </a:p>
          <a:p>
            <a:r>
              <a:rPr lang="en-US" sz="1400" dirty="0"/>
              <a:t>Model</a:t>
            </a:r>
          </a:p>
        </p:txBody>
      </p:sp>
      <p:cxnSp>
        <p:nvCxnSpPr>
          <p:cNvPr id="34" name="Straight Connector 33"/>
          <p:cNvCxnSpPr>
            <a:stCxn id="10" idx="0"/>
            <a:endCxn id="49" idx="2"/>
          </p:cNvCxnSpPr>
          <p:nvPr/>
        </p:nvCxnSpPr>
        <p:spPr>
          <a:xfrm flipV="1">
            <a:off x="4974723" y="4083182"/>
            <a:ext cx="726984" cy="443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9" idx="2"/>
            <a:endCxn id="11" idx="0"/>
          </p:cNvCxnSpPr>
          <p:nvPr/>
        </p:nvCxnSpPr>
        <p:spPr>
          <a:xfrm>
            <a:off x="5701708" y="4083183"/>
            <a:ext cx="281727" cy="46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9" idx="2"/>
          </p:cNvCxnSpPr>
          <p:nvPr/>
        </p:nvCxnSpPr>
        <p:spPr>
          <a:xfrm>
            <a:off x="5701708" y="4083183"/>
            <a:ext cx="1009313" cy="466855"/>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29004" y="411513"/>
            <a:ext cx="1554463" cy="9143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IDE</a:t>
            </a:r>
          </a:p>
        </p:txBody>
      </p:sp>
      <p:sp>
        <p:nvSpPr>
          <p:cNvPr id="40" name="Rectangle 39"/>
          <p:cNvSpPr/>
          <p:nvPr/>
        </p:nvSpPr>
        <p:spPr>
          <a:xfrm>
            <a:off x="2209800" y="1417343"/>
            <a:ext cx="1066800" cy="12115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Version</a:t>
            </a:r>
          </a:p>
          <a:p>
            <a:pPr algn="ctr"/>
            <a:r>
              <a:rPr lang="en-US" sz="1400" dirty="0"/>
              <a:t>Content</a:t>
            </a:r>
          </a:p>
          <a:p>
            <a:pPr algn="ctr"/>
            <a:r>
              <a:rPr lang="en-US" sz="1400" dirty="0"/>
              <a:t>Server</a:t>
            </a:r>
          </a:p>
        </p:txBody>
      </p:sp>
      <p:cxnSp>
        <p:nvCxnSpPr>
          <p:cNvPr id="44" name="Straight Connector 43"/>
          <p:cNvCxnSpPr>
            <a:endCxn id="8" idx="0"/>
          </p:cNvCxnSpPr>
          <p:nvPr/>
        </p:nvCxnSpPr>
        <p:spPr>
          <a:xfrm>
            <a:off x="5724111" y="1645940"/>
            <a:ext cx="17875" cy="320037"/>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081404" y="563913"/>
            <a:ext cx="1554463" cy="9143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IDE</a:t>
            </a:r>
          </a:p>
        </p:txBody>
      </p:sp>
      <p:sp>
        <p:nvSpPr>
          <p:cNvPr id="46" name="Rectangle 45"/>
          <p:cNvSpPr/>
          <p:nvPr/>
        </p:nvSpPr>
        <p:spPr>
          <a:xfrm>
            <a:off x="5233804" y="716313"/>
            <a:ext cx="1554463" cy="9143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IDE</a:t>
            </a:r>
          </a:p>
        </p:txBody>
      </p:sp>
      <p:sp>
        <p:nvSpPr>
          <p:cNvPr id="47" name="Rectangle 46"/>
          <p:cNvSpPr/>
          <p:nvPr/>
        </p:nvSpPr>
        <p:spPr>
          <a:xfrm>
            <a:off x="8290537" y="2331732"/>
            <a:ext cx="1554463" cy="365756"/>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SC Prod</a:t>
            </a:r>
          </a:p>
        </p:txBody>
      </p:sp>
      <p:sp>
        <p:nvSpPr>
          <p:cNvPr id="51" name="TextBox 50"/>
          <p:cNvSpPr txBox="1"/>
          <p:nvPr/>
        </p:nvSpPr>
        <p:spPr>
          <a:xfrm>
            <a:off x="8199098" y="1874538"/>
            <a:ext cx="1871025" cy="307777"/>
          </a:xfrm>
          <a:prstGeom prst="rect">
            <a:avLst/>
          </a:prstGeom>
          <a:noFill/>
        </p:spPr>
        <p:txBody>
          <a:bodyPr wrap="none" rtlCol="0">
            <a:spAutoFit/>
          </a:bodyPr>
          <a:lstStyle/>
          <a:p>
            <a:r>
              <a:rPr lang="en-US" sz="1400" dirty="0"/>
              <a:t>Customer Environment</a:t>
            </a:r>
          </a:p>
        </p:txBody>
      </p:sp>
      <p:sp>
        <p:nvSpPr>
          <p:cNvPr id="52" name="Rectangle 51"/>
          <p:cNvSpPr/>
          <p:nvPr/>
        </p:nvSpPr>
        <p:spPr>
          <a:xfrm>
            <a:off x="8290537" y="2788927"/>
            <a:ext cx="1554463" cy="365756"/>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SC Test</a:t>
            </a:r>
          </a:p>
        </p:txBody>
      </p:sp>
      <p:sp>
        <p:nvSpPr>
          <p:cNvPr id="53" name="Rectangle 52"/>
          <p:cNvSpPr/>
          <p:nvPr/>
        </p:nvSpPr>
        <p:spPr>
          <a:xfrm>
            <a:off x="8290537" y="3246122"/>
            <a:ext cx="1554463" cy="365756"/>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SC Train</a:t>
            </a:r>
          </a:p>
        </p:txBody>
      </p:sp>
      <p:sp>
        <p:nvSpPr>
          <p:cNvPr id="74" name="TextBox 73"/>
          <p:cNvSpPr txBox="1"/>
          <p:nvPr/>
        </p:nvSpPr>
        <p:spPr>
          <a:xfrm>
            <a:off x="1981245" y="320074"/>
            <a:ext cx="2493440" cy="923330"/>
          </a:xfrm>
          <a:prstGeom prst="rect">
            <a:avLst/>
          </a:prstGeom>
          <a:noFill/>
        </p:spPr>
        <p:txBody>
          <a:bodyPr wrap="none" rtlCol="0">
            <a:spAutoFit/>
          </a:bodyPr>
          <a:lstStyle/>
          <a:p>
            <a:r>
              <a:rPr lang="en-US" dirty="0"/>
              <a:t>CMW = A System </a:t>
            </a:r>
          </a:p>
          <a:p>
            <a:r>
              <a:rPr lang="en-US" dirty="0"/>
              <a:t>of Content Management</a:t>
            </a:r>
          </a:p>
          <a:p>
            <a:r>
              <a:rPr lang="en-US" dirty="0"/>
              <a:t>Tools</a:t>
            </a:r>
          </a:p>
        </p:txBody>
      </p:sp>
      <p:sp>
        <p:nvSpPr>
          <p:cNvPr id="2" name="Rectangle 1"/>
          <p:cNvSpPr/>
          <p:nvPr/>
        </p:nvSpPr>
        <p:spPr>
          <a:xfrm>
            <a:off x="4175781" y="4251951"/>
            <a:ext cx="3291804" cy="201165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Rectangle 53"/>
          <p:cNvSpPr/>
          <p:nvPr/>
        </p:nvSpPr>
        <p:spPr>
          <a:xfrm>
            <a:off x="8290537" y="3886195"/>
            <a:ext cx="1554463" cy="365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SF Test</a:t>
            </a:r>
          </a:p>
        </p:txBody>
      </p:sp>
      <p:sp>
        <p:nvSpPr>
          <p:cNvPr id="56" name="Rectangle 55"/>
          <p:cNvSpPr/>
          <p:nvPr/>
        </p:nvSpPr>
        <p:spPr>
          <a:xfrm>
            <a:off x="8290537" y="4343390"/>
            <a:ext cx="1554463" cy="365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SF Train</a:t>
            </a:r>
          </a:p>
        </p:txBody>
      </p:sp>
      <p:sp>
        <p:nvSpPr>
          <p:cNvPr id="58" name="Rectangle 57"/>
          <p:cNvSpPr/>
          <p:nvPr/>
        </p:nvSpPr>
        <p:spPr>
          <a:xfrm>
            <a:off x="8290537" y="4983463"/>
            <a:ext cx="1554463" cy="365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App3 Test</a:t>
            </a:r>
          </a:p>
        </p:txBody>
      </p:sp>
      <p:sp>
        <p:nvSpPr>
          <p:cNvPr id="60" name="Rectangle 59"/>
          <p:cNvSpPr/>
          <p:nvPr/>
        </p:nvSpPr>
        <p:spPr>
          <a:xfrm>
            <a:off x="8290537" y="5440658"/>
            <a:ext cx="1554463" cy="365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App3 Train</a:t>
            </a:r>
          </a:p>
        </p:txBody>
      </p:sp>
      <p:sp>
        <p:nvSpPr>
          <p:cNvPr id="37" name="Rectangle 36"/>
          <p:cNvSpPr/>
          <p:nvPr/>
        </p:nvSpPr>
        <p:spPr>
          <a:xfrm>
            <a:off x="2362200" y="4554508"/>
            <a:ext cx="1029944"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err="1"/>
              <a:t>Medcin</a:t>
            </a:r>
            <a:endParaRPr lang="en-US" sz="1200" dirty="0"/>
          </a:p>
        </p:txBody>
      </p:sp>
      <p:sp>
        <p:nvSpPr>
          <p:cNvPr id="41" name="Rectangle 40"/>
          <p:cNvSpPr/>
          <p:nvPr/>
        </p:nvSpPr>
        <p:spPr>
          <a:xfrm>
            <a:off x="3776478" y="3684832"/>
            <a:ext cx="829810" cy="494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eNORM</a:t>
            </a:r>
            <a:endParaRPr lang="en-US" sz="1200" dirty="0"/>
          </a:p>
          <a:p>
            <a:pPr algn="ctr"/>
            <a:r>
              <a:rPr lang="en-US" sz="1200" dirty="0"/>
              <a:t>Load API</a:t>
            </a:r>
          </a:p>
        </p:txBody>
      </p:sp>
      <p:sp>
        <p:nvSpPr>
          <p:cNvPr id="49" name="Rectangle 48"/>
          <p:cNvSpPr/>
          <p:nvPr/>
        </p:nvSpPr>
        <p:spPr>
          <a:xfrm>
            <a:off x="4951377" y="3698940"/>
            <a:ext cx="1500660" cy="3842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sNORM</a:t>
            </a:r>
            <a:r>
              <a:rPr lang="en-US" sz="1200" dirty="0"/>
              <a:t> / </a:t>
            </a:r>
            <a:r>
              <a:rPr lang="en-US" sz="1200" dirty="0" err="1"/>
              <a:t>cNORM</a:t>
            </a:r>
            <a:r>
              <a:rPr lang="en-US" sz="1200" dirty="0"/>
              <a:t> Create API</a:t>
            </a:r>
          </a:p>
        </p:txBody>
      </p:sp>
      <p:sp>
        <p:nvSpPr>
          <p:cNvPr id="61" name="Rectangle 60"/>
          <p:cNvSpPr/>
          <p:nvPr/>
        </p:nvSpPr>
        <p:spPr>
          <a:xfrm>
            <a:off x="1976352" y="4741888"/>
            <a:ext cx="1334744" cy="6987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200" dirty="0"/>
              <a:t>SNOMED</a:t>
            </a:r>
          </a:p>
        </p:txBody>
      </p:sp>
      <p:sp>
        <p:nvSpPr>
          <p:cNvPr id="62" name="Rectangle 61"/>
          <p:cNvSpPr/>
          <p:nvPr/>
        </p:nvSpPr>
        <p:spPr>
          <a:xfrm>
            <a:off x="2416798" y="4859308"/>
            <a:ext cx="1280146" cy="15544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External</a:t>
            </a:r>
          </a:p>
          <a:p>
            <a:pPr algn="ctr"/>
            <a:r>
              <a:rPr lang="en-US" sz="1200" dirty="0"/>
              <a:t>Content</a:t>
            </a:r>
          </a:p>
        </p:txBody>
      </p:sp>
      <p:sp>
        <p:nvSpPr>
          <p:cNvPr id="68" name="Rectangle 67"/>
          <p:cNvSpPr/>
          <p:nvPr/>
        </p:nvSpPr>
        <p:spPr>
          <a:xfrm rot="5400000">
            <a:off x="6506810" y="3089333"/>
            <a:ext cx="731513" cy="5878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Legacy</a:t>
            </a:r>
          </a:p>
          <a:p>
            <a:pPr algn="ctr"/>
            <a:r>
              <a:rPr lang="en-US" sz="1200" dirty="0"/>
              <a:t>extract</a:t>
            </a:r>
          </a:p>
          <a:p>
            <a:pPr algn="ctr"/>
            <a:r>
              <a:rPr lang="en-US" sz="1200" dirty="0"/>
              <a:t>API</a:t>
            </a:r>
          </a:p>
        </p:txBody>
      </p:sp>
      <p:sp>
        <p:nvSpPr>
          <p:cNvPr id="94" name="Rectangle 93"/>
          <p:cNvSpPr/>
          <p:nvPr/>
        </p:nvSpPr>
        <p:spPr>
          <a:xfrm>
            <a:off x="6243160" y="1371600"/>
            <a:ext cx="767240" cy="411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Preview</a:t>
            </a:r>
          </a:p>
        </p:txBody>
      </p:sp>
      <p:sp>
        <p:nvSpPr>
          <p:cNvPr id="96" name="Right Arrow 95"/>
          <p:cNvSpPr/>
          <p:nvPr/>
        </p:nvSpPr>
        <p:spPr bwMode="auto">
          <a:xfrm>
            <a:off x="7170216" y="2434603"/>
            <a:ext cx="780374" cy="7668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97" name="Left Arrow 96"/>
          <p:cNvSpPr/>
          <p:nvPr/>
        </p:nvSpPr>
        <p:spPr bwMode="auto">
          <a:xfrm>
            <a:off x="7166513" y="3241288"/>
            <a:ext cx="758267" cy="76688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98" name="Rectangle 97"/>
          <p:cNvSpPr/>
          <p:nvPr/>
        </p:nvSpPr>
        <p:spPr>
          <a:xfrm>
            <a:off x="4786959" y="1371600"/>
            <a:ext cx="851841" cy="411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Reporting</a:t>
            </a:r>
          </a:p>
        </p:txBody>
      </p:sp>
      <p:sp>
        <p:nvSpPr>
          <p:cNvPr id="99" name="Rectangle 98"/>
          <p:cNvSpPr/>
          <p:nvPr/>
        </p:nvSpPr>
        <p:spPr>
          <a:xfrm>
            <a:off x="6395560" y="914401"/>
            <a:ext cx="767240" cy="411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Preview</a:t>
            </a:r>
          </a:p>
        </p:txBody>
      </p:sp>
      <p:sp>
        <p:nvSpPr>
          <p:cNvPr id="100" name="Rectangle 99"/>
          <p:cNvSpPr/>
          <p:nvPr/>
        </p:nvSpPr>
        <p:spPr>
          <a:xfrm>
            <a:off x="4606288" y="758289"/>
            <a:ext cx="767240" cy="411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Editor</a:t>
            </a:r>
          </a:p>
        </p:txBody>
      </p:sp>
      <p:sp>
        <p:nvSpPr>
          <p:cNvPr id="101" name="Rectangle 100"/>
          <p:cNvSpPr/>
          <p:nvPr/>
        </p:nvSpPr>
        <p:spPr>
          <a:xfrm>
            <a:off x="5094017" y="417861"/>
            <a:ext cx="767240" cy="411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Editor</a:t>
            </a:r>
          </a:p>
        </p:txBody>
      </p:sp>
      <p:sp>
        <p:nvSpPr>
          <p:cNvPr id="131" name="Rectangle 130"/>
          <p:cNvSpPr/>
          <p:nvPr/>
        </p:nvSpPr>
        <p:spPr>
          <a:xfrm rot="5400000">
            <a:off x="4235502" y="2903142"/>
            <a:ext cx="709957" cy="494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DeployAPI</a:t>
            </a:r>
            <a:endParaRPr lang="en-US" sz="1200" dirty="0"/>
          </a:p>
        </p:txBody>
      </p:sp>
      <p:sp>
        <p:nvSpPr>
          <p:cNvPr id="133" name="Rectangle 132"/>
          <p:cNvSpPr/>
          <p:nvPr/>
        </p:nvSpPr>
        <p:spPr>
          <a:xfrm>
            <a:off x="2244296" y="2720347"/>
            <a:ext cx="1032304" cy="12115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Content </a:t>
            </a:r>
          </a:p>
          <a:p>
            <a:pPr algn="ctr"/>
            <a:r>
              <a:rPr lang="en-US" sz="1400" dirty="0"/>
              <a:t>Packages</a:t>
            </a:r>
          </a:p>
        </p:txBody>
      </p:sp>
      <p:sp>
        <p:nvSpPr>
          <p:cNvPr id="135" name="Left-Right Arrow 134"/>
          <p:cNvSpPr/>
          <p:nvPr/>
        </p:nvSpPr>
        <p:spPr bwMode="auto">
          <a:xfrm>
            <a:off x="3311095" y="2994660"/>
            <a:ext cx="1028601" cy="76688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62" name="Left-Right Arrow 161"/>
          <p:cNvSpPr/>
          <p:nvPr/>
        </p:nvSpPr>
        <p:spPr bwMode="auto">
          <a:xfrm>
            <a:off x="3276600" y="2163354"/>
            <a:ext cx="1066798" cy="76688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64" name="Right Arrow 163"/>
          <p:cNvSpPr/>
          <p:nvPr/>
        </p:nvSpPr>
        <p:spPr bwMode="auto">
          <a:xfrm rot="19675229">
            <a:off x="3298788" y="3982809"/>
            <a:ext cx="591592" cy="7668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65" name="Rectangle 164"/>
          <p:cNvSpPr/>
          <p:nvPr/>
        </p:nvSpPr>
        <p:spPr>
          <a:xfrm>
            <a:off x="6574904" y="3804340"/>
            <a:ext cx="829810" cy="494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Licence</a:t>
            </a:r>
            <a:r>
              <a:rPr lang="en-US" sz="1200" dirty="0"/>
              <a:t> </a:t>
            </a:r>
            <a:r>
              <a:rPr lang="en-US" sz="1200" dirty="0" err="1"/>
              <a:t>Mgt</a:t>
            </a:r>
            <a:r>
              <a:rPr lang="en-US" sz="1200" dirty="0"/>
              <a:t> API</a:t>
            </a:r>
          </a:p>
        </p:txBody>
      </p:sp>
    </p:spTree>
    <p:extLst>
      <p:ext uri="{BB962C8B-B14F-4D97-AF65-F5344CB8AC3E}">
        <p14:creationId xmlns:p14="http://schemas.microsoft.com/office/powerpoint/2010/main" val="292017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en-US" altLang="en-US" dirty="0" smtClean="0"/>
              <a:t>CMW </a:t>
            </a:r>
            <a:r>
              <a:rPr lang="en-US" altLang="en-US" dirty="0"/>
              <a:t>Data Base </a:t>
            </a:r>
          </a:p>
        </p:txBody>
      </p:sp>
      <p:pic>
        <p:nvPicPr>
          <p:cNvPr id="803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466851"/>
            <a:ext cx="56896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3846" name="AutoShape 6"/>
          <p:cNvSpPr>
            <a:spLocks noChangeArrowheads="1"/>
          </p:cNvSpPr>
          <p:nvPr/>
        </p:nvSpPr>
        <p:spPr bwMode="auto">
          <a:xfrm>
            <a:off x="3287714" y="4365625"/>
            <a:ext cx="1438275" cy="863600"/>
          </a:xfrm>
          <a:prstGeom prst="wedgeEllipseCallout">
            <a:avLst>
              <a:gd name="adj1" fmla="val 90727"/>
              <a:gd name="adj2" fmla="val -161764"/>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altLang="en-US" sz="1200"/>
              <a:t>Index of keywords</a:t>
            </a:r>
          </a:p>
        </p:txBody>
      </p:sp>
      <p:sp>
        <p:nvSpPr>
          <p:cNvPr id="803847" name="AutoShape 7"/>
          <p:cNvSpPr>
            <a:spLocks noChangeArrowheads="1"/>
          </p:cNvSpPr>
          <p:nvPr/>
        </p:nvSpPr>
        <p:spPr bwMode="auto">
          <a:xfrm>
            <a:off x="5448301" y="1557338"/>
            <a:ext cx="1438275" cy="863600"/>
          </a:xfrm>
          <a:prstGeom prst="wedgeEllipseCallout">
            <a:avLst>
              <a:gd name="adj1" fmla="val 83333"/>
              <a:gd name="adj2" fmla="val -45773"/>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altLang="en-US" sz="1200" dirty="0"/>
              <a:t>Index of relationships</a:t>
            </a:r>
          </a:p>
        </p:txBody>
      </p:sp>
      <p:sp>
        <p:nvSpPr>
          <p:cNvPr id="803848" name="AutoShape 8"/>
          <p:cNvSpPr>
            <a:spLocks noChangeArrowheads="1"/>
          </p:cNvSpPr>
          <p:nvPr/>
        </p:nvSpPr>
        <p:spPr bwMode="auto">
          <a:xfrm>
            <a:off x="1631951" y="2205039"/>
            <a:ext cx="1584325" cy="865187"/>
          </a:xfrm>
          <a:prstGeom prst="wedgeEllipseCallout">
            <a:avLst>
              <a:gd name="adj1" fmla="val 48597"/>
              <a:gd name="adj2" fmla="val -121375"/>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altLang="en-US" sz="1200"/>
              <a:t>Holds Concept Definitions and Instances</a:t>
            </a:r>
          </a:p>
        </p:txBody>
      </p:sp>
      <p:sp>
        <p:nvSpPr>
          <p:cNvPr id="3" name="TextBox 2"/>
          <p:cNvSpPr txBox="1"/>
          <p:nvPr/>
        </p:nvSpPr>
        <p:spPr>
          <a:xfrm>
            <a:off x="7315201" y="1466850"/>
            <a:ext cx="1589087" cy="369332"/>
          </a:xfrm>
          <a:prstGeom prst="rect">
            <a:avLst/>
          </a:prstGeom>
          <a:solidFill>
            <a:schemeClr val="bg1"/>
          </a:solidFill>
          <a:ln>
            <a:solidFill>
              <a:srgbClr val="FFC000"/>
            </a:solidFill>
          </a:ln>
        </p:spPr>
        <p:txBody>
          <a:bodyPr wrap="square" rtlCol="0">
            <a:spAutoFit/>
          </a:bodyPr>
          <a:lstStyle/>
          <a:p>
            <a:r>
              <a:rPr lang="en-US" dirty="0"/>
              <a:t>Edge</a:t>
            </a:r>
          </a:p>
        </p:txBody>
      </p:sp>
      <p:sp>
        <p:nvSpPr>
          <p:cNvPr id="9" name="TextBox 8"/>
          <p:cNvSpPr txBox="1"/>
          <p:nvPr/>
        </p:nvSpPr>
        <p:spPr>
          <a:xfrm>
            <a:off x="3216276" y="1468539"/>
            <a:ext cx="1629331" cy="369332"/>
          </a:xfrm>
          <a:prstGeom prst="rect">
            <a:avLst/>
          </a:prstGeom>
          <a:solidFill>
            <a:schemeClr val="bg1"/>
          </a:solidFill>
          <a:ln>
            <a:solidFill>
              <a:srgbClr val="FFC000"/>
            </a:solidFill>
          </a:ln>
        </p:spPr>
        <p:txBody>
          <a:bodyPr wrap="square" rtlCol="0">
            <a:spAutoFit/>
          </a:bodyPr>
          <a:lstStyle/>
          <a:p>
            <a:r>
              <a:rPr lang="en-US" dirty="0"/>
              <a:t>Vertex</a:t>
            </a:r>
          </a:p>
        </p:txBody>
      </p:sp>
      <p:sp>
        <p:nvSpPr>
          <p:cNvPr id="10" name="TextBox 9"/>
          <p:cNvSpPr txBox="1"/>
          <p:nvPr/>
        </p:nvSpPr>
        <p:spPr>
          <a:xfrm>
            <a:off x="5334001" y="3276600"/>
            <a:ext cx="1523313" cy="369332"/>
          </a:xfrm>
          <a:prstGeom prst="rect">
            <a:avLst/>
          </a:prstGeom>
          <a:solidFill>
            <a:schemeClr val="bg1"/>
          </a:solidFill>
          <a:ln>
            <a:solidFill>
              <a:srgbClr val="FFC000"/>
            </a:solidFill>
          </a:ln>
        </p:spPr>
        <p:txBody>
          <a:bodyPr wrap="square" rtlCol="0">
            <a:spAutoFit/>
          </a:bodyPr>
          <a:lstStyle/>
          <a:p>
            <a:r>
              <a:rPr lang="en-US" dirty="0"/>
              <a:t>SOLR</a:t>
            </a:r>
          </a:p>
        </p:txBody>
      </p:sp>
      <p:sp>
        <p:nvSpPr>
          <p:cNvPr id="4" name="TextBox 3"/>
          <p:cNvSpPr txBox="1"/>
          <p:nvPr/>
        </p:nvSpPr>
        <p:spPr>
          <a:xfrm>
            <a:off x="4191001" y="685800"/>
            <a:ext cx="1976437" cy="369332"/>
          </a:xfrm>
          <a:prstGeom prst="rect">
            <a:avLst/>
          </a:prstGeom>
          <a:solidFill>
            <a:schemeClr val="bg1"/>
          </a:solidFill>
          <a:ln>
            <a:solidFill>
              <a:srgbClr val="FFC000"/>
            </a:solidFill>
          </a:ln>
        </p:spPr>
        <p:txBody>
          <a:bodyPr wrap="square" rtlCol="0">
            <a:spAutoFit/>
          </a:bodyPr>
          <a:lstStyle/>
          <a:p>
            <a:r>
              <a:rPr lang="en-US" dirty="0"/>
              <a:t>A Large Graph</a:t>
            </a:r>
          </a:p>
        </p:txBody>
      </p:sp>
    </p:spTree>
    <p:extLst>
      <p:ext uri="{BB962C8B-B14F-4D97-AF65-F5344CB8AC3E}">
        <p14:creationId xmlns:p14="http://schemas.microsoft.com/office/powerpoint/2010/main" val="97126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52425"/>
            <a:ext cx="9107349" cy="608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09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dirty="0" smtClean="0"/>
              <a:t>Building Blocks: Types, </a:t>
            </a:r>
            <a:r>
              <a:rPr lang="en-US" altLang="en-US" dirty="0" smtClean="0"/>
              <a:t>Composition (Example)</a:t>
            </a:r>
            <a:endParaRPr lang="en-US" altLang="en-US" dirty="0"/>
          </a:p>
        </p:txBody>
      </p:sp>
      <p:sp>
        <p:nvSpPr>
          <p:cNvPr id="113667" name="AutoShape 3"/>
          <p:cNvSpPr>
            <a:spLocks noChangeArrowheads="1"/>
          </p:cNvSpPr>
          <p:nvPr/>
        </p:nvSpPr>
        <p:spPr bwMode="auto">
          <a:xfrm>
            <a:off x="24638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effectLst>
                  <a:outerShdw blurRad="38100" dist="38100" dir="2700000" algn="tl">
                    <a:srgbClr val="FFFFFF"/>
                  </a:outerShdw>
                </a:effectLst>
              </a:rPr>
              <a:t>    </a:t>
            </a:r>
            <a:r>
              <a:rPr lang="en-US" altLang="en-US" sz="1400" b="1">
                <a:effectLst>
                  <a:outerShdw blurRad="38100" dist="38100" dir="2700000" algn="tl">
                    <a:srgbClr val="FFFFFF"/>
                  </a:outerShdw>
                </a:effectLst>
              </a:rPr>
              <a:t>Value</a:t>
            </a:r>
          </a:p>
        </p:txBody>
      </p:sp>
      <p:sp>
        <p:nvSpPr>
          <p:cNvPr id="113668" name="AutoShape 4"/>
          <p:cNvSpPr>
            <a:spLocks noChangeArrowheads="1"/>
          </p:cNvSpPr>
          <p:nvPr/>
        </p:nvSpPr>
        <p:spPr bwMode="auto">
          <a:xfrm>
            <a:off x="37084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effectLst>
                  <a:outerShdw blurRad="38100" dist="38100" dir="2700000" algn="tl">
                    <a:srgbClr val="FFFFFF"/>
                  </a:outerShdw>
                </a:effectLst>
              </a:rPr>
              <a:t>      </a:t>
            </a:r>
            <a:r>
              <a:rPr lang="en-US" altLang="en-US" sz="1400" b="1">
                <a:effectLst>
                  <a:outerShdw blurRad="38100" dist="38100" dir="2700000" algn="tl">
                    <a:srgbClr val="FFFFFF"/>
                  </a:outerShdw>
                </a:effectLst>
              </a:rPr>
              <a:t>Value Set</a:t>
            </a:r>
          </a:p>
        </p:txBody>
      </p:sp>
      <p:sp>
        <p:nvSpPr>
          <p:cNvPr id="113669" name="AutoShape 5"/>
          <p:cNvSpPr>
            <a:spLocks noChangeArrowheads="1"/>
          </p:cNvSpPr>
          <p:nvPr/>
        </p:nvSpPr>
        <p:spPr bwMode="auto">
          <a:xfrm>
            <a:off x="49657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dirty="0">
                <a:effectLst>
                  <a:outerShdw blurRad="38100" dist="38100" dir="2700000" algn="tl">
                    <a:srgbClr val="FFFFFF"/>
                  </a:outerShdw>
                </a:effectLst>
              </a:rPr>
              <a:t>       </a:t>
            </a:r>
            <a:r>
              <a:rPr lang="en-US" altLang="en-US" sz="1400" b="1" dirty="0">
                <a:effectLst>
                  <a:outerShdw blurRad="38100" dist="38100" dir="2700000" algn="tl">
                    <a:srgbClr val="FFFFFF"/>
                  </a:outerShdw>
                </a:effectLst>
              </a:rPr>
              <a:t>Observation</a:t>
            </a:r>
          </a:p>
          <a:p>
            <a:pPr algn="ctr"/>
            <a:r>
              <a:rPr lang="en-US" altLang="en-US" sz="1400" b="1" dirty="0">
                <a:effectLst>
                  <a:outerShdw blurRad="38100" dist="38100" dir="2700000" algn="tl">
                    <a:srgbClr val="FFFFFF"/>
                  </a:outerShdw>
                </a:effectLst>
              </a:rPr>
              <a:t>      Parameter</a:t>
            </a:r>
          </a:p>
        </p:txBody>
      </p:sp>
      <p:sp>
        <p:nvSpPr>
          <p:cNvPr id="113670" name="AutoShape 6"/>
          <p:cNvSpPr>
            <a:spLocks noChangeArrowheads="1"/>
          </p:cNvSpPr>
          <p:nvPr/>
        </p:nvSpPr>
        <p:spPr bwMode="auto">
          <a:xfrm>
            <a:off x="62230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dirty="0">
                <a:effectLst>
                  <a:outerShdw blurRad="38100" dist="38100" dir="2700000" algn="tl">
                    <a:srgbClr val="FFFFFF"/>
                  </a:outerShdw>
                </a:effectLst>
              </a:rPr>
              <a:t>     </a:t>
            </a:r>
            <a:r>
              <a:rPr lang="en-US" altLang="en-US" sz="1400" b="1" dirty="0">
                <a:effectLst>
                  <a:outerShdw blurRad="38100" dist="38100" dir="2700000" algn="tl">
                    <a:srgbClr val="FFFFFF"/>
                  </a:outerShdw>
                </a:effectLst>
              </a:rPr>
              <a:t>Sets</a:t>
            </a:r>
          </a:p>
        </p:txBody>
      </p:sp>
      <p:sp>
        <p:nvSpPr>
          <p:cNvPr id="113671" name="AutoShape 7"/>
          <p:cNvSpPr>
            <a:spLocks noChangeArrowheads="1"/>
          </p:cNvSpPr>
          <p:nvPr/>
        </p:nvSpPr>
        <p:spPr bwMode="auto">
          <a:xfrm>
            <a:off x="74676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effectLst>
                  <a:outerShdw blurRad="38100" dist="38100" dir="2700000" algn="tl">
                    <a:srgbClr val="FFFFFF"/>
                  </a:outerShdw>
                </a:effectLst>
              </a:rPr>
              <a:t>     </a:t>
            </a:r>
            <a:r>
              <a:rPr lang="en-US" altLang="en-US" sz="1400" b="1">
                <a:effectLst>
                  <a:outerShdw blurRad="38100" dist="38100" dir="2700000" algn="tl">
                    <a:srgbClr val="FFFFFF"/>
                  </a:outerShdw>
                </a:effectLst>
              </a:rPr>
              <a:t>Section</a:t>
            </a:r>
          </a:p>
          <a:p>
            <a:pPr algn="ctr"/>
            <a:r>
              <a:rPr lang="en-US" altLang="en-US" sz="1400" b="1">
                <a:effectLst>
                  <a:outerShdw blurRad="38100" dist="38100" dir="2700000" algn="tl">
                    <a:srgbClr val="FFFFFF"/>
                  </a:outerShdw>
                </a:effectLst>
              </a:rPr>
              <a:t>     Template</a:t>
            </a:r>
          </a:p>
        </p:txBody>
      </p:sp>
      <p:sp>
        <p:nvSpPr>
          <p:cNvPr id="113672" name="AutoShape 8"/>
          <p:cNvSpPr>
            <a:spLocks noChangeArrowheads="1"/>
          </p:cNvSpPr>
          <p:nvPr/>
        </p:nvSpPr>
        <p:spPr bwMode="auto">
          <a:xfrm>
            <a:off x="8724900" y="2133600"/>
            <a:ext cx="1460500" cy="889000"/>
          </a:xfrm>
          <a:prstGeom prst="chevron">
            <a:avLst>
              <a:gd name="adj" fmla="val 41071"/>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effectLst>
                  <a:outerShdw blurRad="38100" dist="38100" dir="2700000" algn="tl">
                    <a:srgbClr val="FFFFFF"/>
                  </a:outerShdw>
                </a:effectLst>
              </a:rPr>
              <a:t>        </a:t>
            </a:r>
            <a:r>
              <a:rPr lang="en-US" altLang="en-US" sz="1400" b="1">
                <a:effectLst>
                  <a:outerShdw blurRad="38100" dist="38100" dir="2700000" algn="tl">
                    <a:srgbClr val="FFFFFF"/>
                  </a:outerShdw>
                </a:effectLst>
              </a:rPr>
              <a:t>Document</a:t>
            </a:r>
          </a:p>
          <a:p>
            <a:pPr algn="ctr"/>
            <a:r>
              <a:rPr lang="en-US" altLang="en-US" sz="1400" b="1">
                <a:effectLst>
                  <a:outerShdw blurRad="38100" dist="38100" dir="2700000" algn="tl">
                    <a:srgbClr val="FFFFFF"/>
                  </a:outerShdw>
                </a:effectLst>
              </a:rPr>
              <a:t>      Template</a:t>
            </a:r>
          </a:p>
        </p:txBody>
      </p:sp>
      <p:sp>
        <p:nvSpPr>
          <p:cNvPr id="113673" name="Text Box 9"/>
          <p:cNvSpPr txBox="1">
            <a:spLocks noChangeArrowheads="1"/>
          </p:cNvSpPr>
          <p:nvPr/>
        </p:nvSpPr>
        <p:spPr bwMode="auto">
          <a:xfrm>
            <a:off x="2857501" y="3228975"/>
            <a:ext cx="5979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a:t>Answer</a:t>
            </a:r>
          </a:p>
        </p:txBody>
      </p:sp>
      <p:sp>
        <p:nvSpPr>
          <p:cNvPr id="113674" name="Text Box 10"/>
          <p:cNvSpPr txBox="1">
            <a:spLocks noChangeArrowheads="1"/>
          </p:cNvSpPr>
          <p:nvPr/>
        </p:nvSpPr>
        <p:spPr bwMode="auto">
          <a:xfrm>
            <a:off x="3860801" y="3228975"/>
            <a:ext cx="8672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a:t>Answer list</a:t>
            </a:r>
          </a:p>
        </p:txBody>
      </p:sp>
      <p:sp>
        <p:nvSpPr>
          <p:cNvPr id="113675" name="Text Box 11"/>
          <p:cNvSpPr txBox="1">
            <a:spLocks noChangeArrowheads="1"/>
          </p:cNvSpPr>
          <p:nvPr/>
        </p:nvSpPr>
        <p:spPr bwMode="auto">
          <a:xfrm>
            <a:off x="5207001" y="3228975"/>
            <a:ext cx="7165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dirty="0"/>
              <a:t>Question</a:t>
            </a:r>
          </a:p>
        </p:txBody>
      </p:sp>
      <p:sp>
        <p:nvSpPr>
          <p:cNvPr id="113676" name="Text Box 12"/>
          <p:cNvSpPr txBox="1">
            <a:spLocks noChangeArrowheads="1"/>
          </p:cNvSpPr>
          <p:nvPr/>
        </p:nvSpPr>
        <p:spPr bwMode="auto">
          <a:xfrm>
            <a:off x="6540501" y="3228975"/>
            <a:ext cx="6171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a:t>Context</a:t>
            </a:r>
          </a:p>
        </p:txBody>
      </p:sp>
      <p:sp>
        <p:nvSpPr>
          <p:cNvPr id="113677" name="Text Box 13"/>
          <p:cNvSpPr txBox="1">
            <a:spLocks noChangeArrowheads="1"/>
          </p:cNvSpPr>
          <p:nvPr/>
        </p:nvSpPr>
        <p:spPr bwMode="auto">
          <a:xfrm>
            <a:off x="2933701" y="3860801"/>
            <a:ext cx="56425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a:t>Left</a:t>
            </a:r>
          </a:p>
          <a:p>
            <a:r>
              <a:rPr lang="en-US" altLang="en-US"/>
              <a:t>Right</a:t>
            </a:r>
          </a:p>
          <a:p>
            <a:r>
              <a:rPr lang="en-US" altLang="en-US"/>
              <a:t>Arm</a:t>
            </a:r>
          </a:p>
          <a:p>
            <a:r>
              <a:rPr lang="en-US" altLang="en-US"/>
              <a:t>Leg</a:t>
            </a:r>
          </a:p>
          <a:p>
            <a:r>
              <a:rPr lang="en-US" altLang="en-US"/>
              <a:t>Pain</a:t>
            </a:r>
          </a:p>
          <a:p>
            <a:r>
              <a:rPr lang="en-US" altLang="en-US"/>
              <a:t>Injury</a:t>
            </a:r>
          </a:p>
        </p:txBody>
      </p:sp>
      <p:sp>
        <p:nvSpPr>
          <p:cNvPr id="113678" name="Text Box 14"/>
          <p:cNvSpPr txBox="1">
            <a:spLocks noChangeArrowheads="1"/>
          </p:cNvSpPr>
          <p:nvPr/>
        </p:nvSpPr>
        <p:spPr bwMode="auto">
          <a:xfrm>
            <a:off x="3810000" y="3860801"/>
            <a:ext cx="1308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a:t>(Left, Right)</a:t>
            </a:r>
          </a:p>
          <a:p>
            <a:r>
              <a:rPr lang="en-US" altLang="en-US"/>
              <a:t>(Arm, Leg)</a:t>
            </a:r>
          </a:p>
          <a:p>
            <a:r>
              <a:rPr lang="en-US" altLang="en-US"/>
              <a:t>(Pain, Injury)</a:t>
            </a:r>
          </a:p>
        </p:txBody>
      </p:sp>
      <p:sp>
        <p:nvSpPr>
          <p:cNvPr id="113679" name="Text Box 15"/>
          <p:cNvSpPr txBox="1">
            <a:spLocks noChangeArrowheads="1"/>
          </p:cNvSpPr>
          <p:nvPr/>
        </p:nvSpPr>
        <p:spPr bwMode="auto">
          <a:xfrm>
            <a:off x="5130800" y="3860800"/>
            <a:ext cx="11028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a:t>Complaint:</a:t>
            </a:r>
          </a:p>
          <a:p>
            <a:r>
              <a:rPr lang="en-US" altLang="en-US"/>
              <a:t>Location:</a:t>
            </a:r>
          </a:p>
          <a:p>
            <a:r>
              <a:rPr lang="en-US" altLang="en-US"/>
              <a:t>Laterality:</a:t>
            </a:r>
          </a:p>
          <a:p>
            <a:endParaRPr lang="en-US" altLang="en-US"/>
          </a:p>
        </p:txBody>
      </p:sp>
      <p:sp>
        <p:nvSpPr>
          <p:cNvPr id="113680" name="Text Box 16"/>
          <p:cNvSpPr txBox="1">
            <a:spLocks noChangeArrowheads="1"/>
          </p:cNvSpPr>
          <p:nvPr/>
        </p:nvSpPr>
        <p:spPr bwMode="auto">
          <a:xfrm>
            <a:off x="6210300" y="3860801"/>
            <a:ext cx="1974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a:t>Complaint: Pain</a:t>
            </a:r>
          </a:p>
          <a:p>
            <a:r>
              <a:rPr lang="en-US" altLang="en-US"/>
              <a:t>   - Location: Arm</a:t>
            </a:r>
          </a:p>
          <a:p>
            <a:r>
              <a:rPr lang="en-US" altLang="en-US"/>
              <a:t>      - Laterality: Left</a:t>
            </a:r>
          </a:p>
        </p:txBody>
      </p:sp>
      <p:sp>
        <p:nvSpPr>
          <p:cNvPr id="113681" name="Text Box 17"/>
          <p:cNvSpPr txBox="1">
            <a:spLocks noChangeArrowheads="1"/>
          </p:cNvSpPr>
          <p:nvPr/>
        </p:nvSpPr>
        <p:spPr bwMode="auto">
          <a:xfrm>
            <a:off x="7480300" y="3228975"/>
            <a:ext cx="13224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a:t>Layout / Filtering</a:t>
            </a:r>
          </a:p>
        </p:txBody>
      </p:sp>
      <p:sp>
        <p:nvSpPr>
          <p:cNvPr id="113682" name="Text Box 18"/>
          <p:cNvSpPr txBox="1">
            <a:spLocks noChangeArrowheads="1"/>
          </p:cNvSpPr>
          <p:nvPr/>
        </p:nvSpPr>
        <p:spPr bwMode="auto">
          <a:xfrm>
            <a:off x="9004301" y="3228975"/>
            <a:ext cx="7774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a:t>Assembly</a:t>
            </a:r>
          </a:p>
        </p:txBody>
      </p:sp>
      <p:sp>
        <p:nvSpPr>
          <p:cNvPr id="113683" name="Text Box 19"/>
          <p:cNvSpPr txBox="1">
            <a:spLocks noChangeArrowheads="1"/>
          </p:cNvSpPr>
          <p:nvPr/>
        </p:nvSpPr>
        <p:spPr bwMode="auto">
          <a:xfrm>
            <a:off x="1981200" y="3860800"/>
            <a:ext cx="730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Examples:</a:t>
            </a:r>
          </a:p>
        </p:txBody>
      </p:sp>
    </p:spTree>
    <p:extLst>
      <p:ext uri="{BB962C8B-B14F-4D97-AF65-F5344CB8AC3E}">
        <p14:creationId xmlns:p14="http://schemas.microsoft.com/office/powerpoint/2010/main" val="251874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dirty="0" smtClean="0"/>
              <a:t>Types</a:t>
            </a:r>
            <a:endParaRPr lang="en-US" altLang="en-US" dirty="0"/>
          </a:p>
        </p:txBody>
      </p:sp>
      <p:sp>
        <p:nvSpPr>
          <p:cNvPr id="95235" name="Rectangle 3"/>
          <p:cNvSpPr>
            <a:spLocks noGrp="1" noChangeArrowheads="1"/>
          </p:cNvSpPr>
          <p:nvPr>
            <p:ph type="body" idx="1"/>
          </p:nvPr>
        </p:nvSpPr>
        <p:spPr>
          <a:xfrm>
            <a:off x="414338" y="1280160"/>
            <a:ext cx="3081337" cy="4609652"/>
          </a:xfrm>
        </p:spPr>
        <p:txBody>
          <a:bodyPr>
            <a:normAutofit fontScale="77500" lnSpcReduction="20000"/>
          </a:bodyPr>
          <a:lstStyle/>
          <a:p>
            <a:r>
              <a:rPr lang="en-US" altLang="en-US" dirty="0" err="1" smtClean="0"/>
              <a:t>Metamodel</a:t>
            </a:r>
            <a:r>
              <a:rPr lang="en-US" altLang="en-US" dirty="0" smtClean="0"/>
              <a:t> defined</a:t>
            </a:r>
          </a:p>
          <a:p>
            <a:r>
              <a:rPr lang="en-US" altLang="en-US" dirty="0" smtClean="0"/>
              <a:t>Much like the old frame based Protégé</a:t>
            </a:r>
          </a:p>
          <a:p>
            <a:r>
              <a:rPr lang="en-US" altLang="en-US" dirty="0" smtClean="0"/>
              <a:t>Types dictate which attributes allowed / required</a:t>
            </a:r>
          </a:p>
          <a:p>
            <a:r>
              <a:rPr lang="en-US" altLang="en-US" dirty="0" smtClean="0"/>
              <a:t>Type Hierarchy</a:t>
            </a:r>
          </a:p>
          <a:p>
            <a:pPr lvl="1"/>
            <a:r>
              <a:rPr lang="en-US" altLang="en-US" dirty="0" smtClean="0"/>
              <a:t>E.g. All things </a:t>
            </a:r>
            <a:r>
              <a:rPr lang="en-US" altLang="en-US" dirty="0" smtClean="0"/>
              <a:t>have names</a:t>
            </a:r>
          </a:p>
          <a:p>
            <a:r>
              <a:rPr lang="en-US" altLang="en-US" dirty="0" smtClean="0"/>
              <a:t>First use case was Documentation, but </a:t>
            </a:r>
            <a:r>
              <a:rPr lang="en-US" altLang="en-US" dirty="0" err="1" smtClean="0"/>
              <a:t>metamodel</a:t>
            </a:r>
            <a:r>
              <a:rPr lang="en-US" altLang="en-US" dirty="0" smtClean="0"/>
              <a:t> </a:t>
            </a:r>
            <a:r>
              <a:rPr lang="en-US" altLang="en-US" dirty="0" smtClean="0"/>
              <a:t>makes this agnostic of content types</a:t>
            </a:r>
            <a:endParaRPr lang="en-US" altLang="en-US" dirty="0"/>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138583"/>
            <a:ext cx="869632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3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ltLang="en-US"/>
          </a:p>
        </p:txBody>
      </p:sp>
      <p:sp>
        <p:nvSpPr>
          <p:cNvPr id="117763" name="Rectangle 3"/>
          <p:cNvSpPr>
            <a:spLocks noGrp="1" noChangeArrowheads="1"/>
          </p:cNvSpPr>
          <p:nvPr>
            <p:ph type="body" idx="1"/>
          </p:nvPr>
        </p:nvSpPr>
        <p:spPr/>
        <p:txBody>
          <a:bodyPr/>
          <a:lstStyle/>
          <a:p>
            <a:endParaRPr lang="en-US" altLang="en-US"/>
          </a:p>
        </p:txBody>
      </p:sp>
      <p:pic>
        <p:nvPicPr>
          <p:cNvPr id="1177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564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7" name="AutoShape 7"/>
          <p:cNvSpPr>
            <a:spLocks/>
          </p:cNvSpPr>
          <p:nvPr/>
        </p:nvSpPr>
        <p:spPr bwMode="auto">
          <a:xfrm>
            <a:off x="2362200" y="1371600"/>
            <a:ext cx="914400" cy="457200"/>
          </a:xfrm>
          <a:prstGeom prst="borderCallout3">
            <a:avLst>
              <a:gd name="adj1" fmla="val 37500"/>
              <a:gd name="adj2" fmla="val 108333"/>
              <a:gd name="adj3" fmla="val 37500"/>
              <a:gd name="adj4" fmla="val 142537"/>
              <a:gd name="adj5" fmla="val 111218"/>
              <a:gd name="adj6" fmla="val 146383"/>
              <a:gd name="adj7" fmla="val 195192"/>
              <a:gd name="adj8" fmla="val 128205"/>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400" dirty="0"/>
              <a:t>“Show More”</a:t>
            </a:r>
          </a:p>
        </p:txBody>
      </p:sp>
      <p:sp>
        <p:nvSpPr>
          <p:cNvPr id="117769" name="AutoShape 9"/>
          <p:cNvSpPr>
            <a:spLocks/>
          </p:cNvSpPr>
          <p:nvPr/>
        </p:nvSpPr>
        <p:spPr bwMode="auto">
          <a:xfrm>
            <a:off x="6248400" y="1447800"/>
            <a:ext cx="2133600" cy="533400"/>
          </a:xfrm>
          <a:prstGeom prst="borderCallout3">
            <a:avLst>
              <a:gd name="adj1" fmla="val 21431"/>
              <a:gd name="adj2" fmla="val -3569"/>
              <a:gd name="adj3" fmla="val 21431"/>
              <a:gd name="adj4" fmla="val -40106"/>
              <a:gd name="adj5" fmla="val 113690"/>
              <a:gd name="adj6" fmla="val -40106"/>
              <a:gd name="adj7" fmla="val 178569"/>
              <a:gd name="adj8" fmla="val -31102"/>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“Time Is Required”=True</a:t>
            </a:r>
          </a:p>
          <a:p>
            <a:pPr algn="ctr"/>
            <a:r>
              <a:rPr lang="en-US" altLang="en-US" sz="1200" dirty="0"/>
              <a:t>Timestamp Enabled=True</a:t>
            </a:r>
          </a:p>
        </p:txBody>
      </p:sp>
      <p:sp>
        <p:nvSpPr>
          <p:cNvPr id="117770" name="AutoShape 10"/>
          <p:cNvSpPr>
            <a:spLocks/>
          </p:cNvSpPr>
          <p:nvPr/>
        </p:nvSpPr>
        <p:spPr bwMode="auto">
          <a:xfrm flipH="1">
            <a:off x="7469189" y="2132014"/>
            <a:ext cx="1747837" cy="230187"/>
          </a:xfrm>
          <a:prstGeom prst="borderCallout3">
            <a:avLst>
              <a:gd name="adj1" fmla="val 49653"/>
              <a:gd name="adj2" fmla="val 104356"/>
              <a:gd name="adj3" fmla="val 49653"/>
              <a:gd name="adj4" fmla="val 164301"/>
              <a:gd name="adj5" fmla="val 162755"/>
              <a:gd name="adj6" fmla="val 164301"/>
              <a:gd name="adj7" fmla="val 296551"/>
              <a:gd name="adj8" fmla="val 162486"/>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Selection Type=multiple</a:t>
            </a:r>
          </a:p>
        </p:txBody>
      </p:sp>
      <p:sp>
        <p:nvSpPr>
          <p:cNvPr id="117771" name="AutoShape 11"/>
          <p:cNvSpPr>
            <a:spLocks/>
          </p:cNvSpPr>
          <p:nvPr/>
        </p:nvSpPr>
        <p:spPr bwMode="auto">
          <a:xfrm flipH="1">
            <a:off x="6181725" y="3189288"/>
            <a:ext cx="1747838" cy="228600"/>
          </a:xfrm>
          <a:prstGeom prst="borderCallout3">
            <a:avLst>
              <a:gd name="adj1" fmla="val 50000"/>
              <a:gd name="adj2" fmla="val 104356"/>
              <a:gd name="adj3" fmla="val 50000"/>
              <a:gd name="adj4" fmla="val 168662"/>
              <a:gd name="adj5" fmla="val 6944"/>
              <a:gd name="adj6" fmla="val 168662"/>
              <a:gd name="adj7" fmla="val -45139"/>
              <a:gd name="adj8" fmla="val 148319"/>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Selection Type=Single</a:t>
            </a:r>
          </a:p>
        </p:txBody>
      </p:sp>
      <p:sp>
        <p:nvSpPr>
          <p:cNvPr id="117772" name="AutoShape 12"/>
          <p:cNvSpPr>
            <a:spLocks/>
          </p:cNvSpPr>
          <p:nvPr/>
        </p:nvSpPr>
        <p:spPr bwMode="auto">
          <a:xfrm flipH="1">
            <a:off x="2211389" y="5334000"/>
            <a:ext cx="1747837" cy="228600"/>
          </a:xfrm>
          <a:prstGeom prst="borderCallout3">
            <a:avLst>
              <a:gd name="adj1" fmla="val 50000"/>
              <a:gd name="adj2" fmla="val -4361"/>
              <a:gd name="adj3" fmla="val 50000"/>
              <a:gd name="adj4" fmla="val -110718"/>
              <a:gd name="adj5" fmla="val 132639"/>
              <a:gd name="adj6" fmla="val -110718"/>
              <a:gd name="adj7" fmla="val 231944"/>
              <a:gd name="adj8" fmla="val -105722"/>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Allow Negation</a:t>
            </a:r>
          </a:p>
        </p:txBody>
      </p:sp>
      <p:sp>
        <p:nvSpPr>
          <p:cNvPr id="117773" name="AutoShape 13"/>
          <p:cNvSpPr>
            <a:spLocks/>
          </p:cNvSpPr>
          <p:nvPr/>
        </p:nvSpPr>
        <p:spPr bwMode="auto">
          <a:xfrm flipH="1">
            <a:off x="4498975" y="4800600"/>
            <a:ext cx="1747838" cy="228600"/>
          </a:xfrm>
          <a:prstGeom prst="borderCallout3">
            <a:avLst>
              <a:gd name="adj1" fmla="val 50000"/>
              <a:gd name="adj2" fmla="val -4361"/>
              <a:gd name="adj3" fmla="val 50000"/>
              <a:gd name="adj4" fmla="val -5634"/>
              <a:gd name="adj5" fmla="val 131250"/>
              <a:gd name="adj6" fmla="val -5634"/>
              <a:gd name="adj7" fmla="val 229167"/>
              <a:gd name="adj8" fmla="val 18435"/>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400" dirty="0"/>
              <a:t>Don’t Allow Negation</a:t>
            </a:r>
          </a:p>
        </p:txBody>
      </p:sp>
      <p:sp>
        <p:nvSpPr>
          <p:cNvPr id="117774" name="AutoShape 14"/>
          <p:cNvSpPr>
            <a:spLocks/>
          </p:cNvSpPr>
          <p:nvPr/>
        </p:nvSpPr>
        <p:spPr bwMode="auto">
          <a:xfrm flipH="1">
            <a:off x="7088189" y="5029200"/>
            <a:ext cx="1747837" cy="228600"/>
          </a:xfrm>
          <a:prstGeom prst="borderCallout3">
            <a:avLst>
              <a:gd name="adj1" fmla="val 50000"/>
              <a:gd name="adj2" fmla="val -4361"/>
              <a:gd name="adj3" fmla="val 50000"/>
              <a:gd name="adj4" fmla="val -13898"/>
              <a:gd name="adj5" fmla="val 108333"/>
              <a:gd name="adj6" fmla="val -13898"/>
              <a:gd name="adj7" fmla="val 227083"/>
              <a:gd name="adj8" fmla="val 109264"/>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Allow Free text</a:t>
            </a:r>
          </a:p>
        </p:txBody>
      </p:sp>
      <p:sp>
        <p:nvSpPr>
          <p:cNvPr id="117775" name="AutoShape 15"/>
          <p:cNvSpPr>
            <a:spLocks/>
          </p:cNvSpPr>
          <p:nvPr/>
        </p:nvSpPr>
        <p:spPr bwMode="auto">
          <a:xfrm flipH="1">
            <a:off x="6858000" y="4572000"/>
            <a:ext cx="1747838" cy="228600"/>
          </a:xfrm>
          <a:prstGeom prst="borderCallout3">
            <a:avLst>
              <a:gd name="adj1" fmla="val 50000"/>
              <a:gd name="adj2" fmla="val -4361"/>
              <a:gd name="adj3" fmla="val 50000"/>
              <a:gd name="adj4" fmla="val -13898"/>
              <a:gd name="adj5" fmla="val 108333"/>
              <a:gd name="adj6" fmla="val -13898"/>
              <a:gd name="adj7" fmla="val 227083"/>
              <a:gd name="adj8" fmla="val 109264"/>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1200" dirty="0"/>
              <a:t>Don’t Allow Free text</a:t>
            </a:r>
          </a:p>
        </p:txBody>
      </p:sp>
    </p:spTree>
    <p:extLst>
      <p:ext uri="{BB962C8B-B14F-4D97-AF65-F5344CB8AC3E}">
        <p14:creationId xmlns:p14="http://schemas.microsoft.com/office/powerpoint/2010/main" val="198644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t>Referencing</a:t>
            </a:r>
            <a:endParaRPr lang="en-US" altLang="en-US" dirty="0"/>
          </a:p>
        </p:txBody>
      </p:sp>
      <p:sp>
        <p:nvSpPr>
          <p:cNvPr id="96259" name="Rectangle 3"/>
          <p:cNvSpPr>
            <a:spLocks noGrp="1" noChangeArrowheads="1"/>
          </p:cNvSpPr>
          <p:nvPr>
            <p:ph type="body" idx="1"/>
          </p:nvPr>
        </p:nvSpPr>
        <p:spPr>
          <a:xfrm>
            <a:off x="190411" y="1186767"/>
            <a:ext cx="3045892" cy="4609652"/>
          </a:xfrm>
        </p:spPr>
        <p:txBody>
          <a:bodyPr/>
          <a:lstStyle/>
          <a:p>
            <a:r>
              <a:rPr lang="en-US" altLang="en-US" dirty="0" smtClean="0"/>
              <a:t>In composites, there is a context of reference.</a:t>
            </a:r>
          </a:p>
          <a:p>
            <a:r>
              <a:rPr lang="en-US" altLang="en-US" dirty="0" smtClean="0"/>
              <a:t>Concepts may be constrained</a:t>
            </a:r>
          </a:p>
          <a:p>
            <a:pPr lvl="1"/>
            <a:r>
              <a:rPr lang="en-US" altLang="en-US" dirty="0" smtClean="0"/>
              <a:t>Omit</a:t>
            </a:r>
          </a:p>
          <a:p>
            <a:pPr lvl="1"/>
            <a:r>
              <a:rPr lang="en-US" altLang="en-US" dirty="0" smtClean="0"/>
              <a:t>Change Default</a:t>
            </a:r>
          </a:p>
          <a:p>
            <a:pPr lvl="1"/>
            <a:r>
              <a:rPr lang="en-US" altLang="en-US" dirty="0" smtClean="0"/>
              <a:t>Subset</a:t>
            </a:r>
          </a:p>
          <a:p>
            <a:r>
              <a:rPr lang="en-US" altLang="en-US" dirty="0" smtClean="0"/>
              <a:t>Most loops disallowed</a:t>
            </a:r>
          </a:p>
          <a:p>
            <a:pPr lvl="1"/>
            <a:endParaRPr lang="en-US" altLang="en-US" dirty="0" smtClean="0"/>
          </a:p>
          <a:p>
            <a:endParaRPr lang="en-US" altLang="en-US" dirty="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248" y="211548"/>
            <a:ext cx="8727583" cy="67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1" name="Line 5"/>
          <p:cNvSpPr>
            <a:spLocks noChangeShapeType="1"/>
          </p:cNvSpPr>
          <p:nvPr/>
        </p:nvSpPr>
        <p:spPr bwMode="auto">
          <a:xfrm flipH="1">
            <a:off x="8098020" y="2871377"/>
            <a:ext cx="436379" cy="3810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96262" name="Line 6"/>
          <p:cNvSpPr>
            <a:spLocks noChangeShapeType="1"/>
          </p:cNvSpPr>
          <p:nvPr/>
        </p:nvSpPr>
        <p:spPr bwMode="auto">
          <a:xfrm>
            <a:off x="8856550" y="4395377"/>
            <a:ext cx="363649" cy="9144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96263" name="Line 7"/>
          <p:cNvSpPr>
            <a:spLocks noChangeShapeType="1"/>
          </p:cNvSpPr>
          <p:nvPr/>
        </p:nvSpPr>
        <p:spPr bwMode="auto">
          <a:xfrm flipH="1">
            <a:off x="7183620" y="4395377"/>
            <a:ext cx="436379" cy="3810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96264" name="Text Box 8"/>
          <p:cNvSpPr txBox="1">
            <a:spLocks noChangeArrowheads="1"/>
          </p:cNvSpPr>
          <p:nvPr/>
        </p:nvSpPr>
        <p:spPr bwMode="auto">
          <a:xfrm>
            <a:off x="8721268" y="2722152"/>
            <a:ext cx="2319483" cy="769441"/>
          </a:xfrm>
          <a:prstGeom prst="rect">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600" dirty="0"/>
              <a:t>As a concept is referenced</a:t>
            </a:r>
          </a:p>
          <a:p>
            <a:r>
              <a:rPr lang="en-US" altLang="en-US" sz="1600" dirty="0" err="1"/>
              <a:t>Eg</a:t>
            </a:r>
            <a:r>
              <a:rPr lang="en-US" altLang="en-US" sz="1600" dirty="0"/>
              <a:t>. Referring Provide</a:t>
            </a:r>
            <a:r>
              <a:rPr lang="en-US" altLang="en-US" dirty="0"/>
              <a:t>r</a:t>
            </a:r>
          </a:p>
        </p:txBody>
      </p:sp>
      <p:sp>
        <p:nvSpPr>
          <p:cNvPr id="96265" name="Text Box 9"/>
          <p:cNvSpPr txBox="1">
            <a:spLocks noChangeArrowheads="1"/>
          </p:cNvSpPr>
          <p:nvPr/>
        </p:nvSpPr>
        <p:spPr bwMode="auto">
          <a:xfrm>
            <a:off x="7820094" y="3938178"/>
            <a:ext cx="4193737" cy="1231106"/>
          </a:xfrm>
          <a:prstGeom prst="rect">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600" dirty="0"/>
              <a:t>Some Attributes of the referenced concept</a:t>
            </a:r>
          </a:p>
          <a:p>
            <a:r>
              <a:rPr lang="en-US" altLang="en-US" sz="1600" dirty="0"/>
              <a:t>can be </a:t>
            </a:r>
            <a:r>
              <a:rPr lang="en-US" altLang="en-US" sz="1600" dirty="0" err="1"/>
              <a:t>overriden</a:t>
            </a:r>
            <a:r>
              <a:rPr lang="en-US" altLang="en-US" sz="1600" dirty="0"/>
              <a:t> with “fields” </a:t>
            </a:r>
          </a:p>
          <a:p>
            <a:r>
              <a:rPr lang="en-US" altLang="en-US" sz="1600" dirty="0"/>
              <a:t>These are part of the referring concept </a:t>
            </a:r>
          </a:p>
          <a:p>
            <a:r>
              <a:rPr lang="en-US" altLang="en-US" sz="1600" dirty="0"/>
              <a:t>(</a:t>
            </a:r>
            <a:r>
              <a:rPr lang="en-US" altLang="en-US" sz="1600" dirty="0" err="1"/>
              <a:t>eg</a:t>
            </a:r>
            <a:r>
              <a:rPr lang="en-US" altLang="en-US" sz="1600" dirty="0"/>
              <a:t> “Arrival From” as it uses “Referring Provider”</a:t>
            </a:r>
          </a:p>
        </p:txBody>
      </p:sp>
      <p:sp>
        <p:nvSpPr>
          <p:cNvPr id="96266" name="Text Box 10"/>
          <p:cNvSpPr txBox="1">
            <a:spLocks noChangeArrowheads="1"/>
          </p:cNvSpPr>
          <p:nvPr/>
        </p:nvSpPr>
        <p:spPr bwMode="auto">
          <a:xfrm>
            <a:off x="7301748" y="1499778"/>
            <a:ext cx="4509251" cy="738664"/>
          </a:xfrm>
          <a:prstGeom prst="rect">
            <a:avLst/>
          </a:prstGeom>
          <a:solidFill>
            <a:schemeClr val="bg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600" dirty="0"/>
              <a:t>Some Attributes are more complicated, and refer to</a:t>
            </a:r>
          </a:p>
          <a:p>
            <a:r>
              <a:rPr lang="en-US" altLang="en-US" sz="1600" dirty="0"/>
              <a:t>Other building blocks.</a:t>
            </a:r>
          </a:p>
        </p:txBody>
      </p:sp>
      <p:sp>
        <p:nvSpPr>
          <p:cNvPr id="96267" name="Line 11"/>
          <p:cNvSpPr>
            <a:spLocks noChangeShapeType="1"/>
          </p:cNvSpPr>
          <p:nvPr/>
        </p:nvSpPr>
        <p:spPr bwMode="auto">
          <a:xfrm flipH="1">
            <a:off x="6432030" y="1652177"/>
            <a:ext cx="654569" cy="3048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extLst>
      <p:ext uri="{BB962C8B-B14F-4D97-AF65-F5344CB8AC3E}">
        <p14:creationId xmlns:p14="http://schemas.microsoft.com/office/powerpoint/2010/main" val="38303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Client Overrides define changes to the Cerner Model </a:t>
            </a:r>
            <a:br>
              <a:rPr lang="en-US" dirty="0" smtClean="0"/>
            </a:br>
            <a:r>
              <a:rPr lang="en-US" dirty="0" smtClean="0"/>
              <a:t>and how to accept updates</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37" y="1337377"/>
            <a:ext cx="6784866" cy="509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489214"/>
            <a:ext cx="1905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bwMode="auto">
          <a:xfrm>
            <a:off x="7086600" y="2592218"/>
            <a:ext cx="3429000" cy="3557897"/>
          </a:xfrm>
          <a:prstGeom prst="borderCallout1">
            <a:avLst>
              <a:gd name="adj1" fmla="val 21118"/>
              <a:gd name="adj2" fmla="val 933"/>
              <a:gd name="adj3" fmla="val 68274"/>
              <a:gd name="adj4" fmla="val -34211"/>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9728" tIns="54864" rIns="109728" bIns="54864" numCol="1" rtlCol="0" anchor="t" anchorCtr="0" compatLnSpc="1">
            <a:prstTxWarp prst="textNoShape">
              <a:avLst/>
            </a:prstTxWarp>
            <a:spAutoFit/>
          </a:bodyPr>
          <a:lstStyle/>
          <a:p>
            <a:pPr marL="285750" indent="-285750" fontAlgn="base">
              <a:spcBef>
                <a:spcPct val="0"/>
              </a:spcBef>
              <a:spcAft>
                <a:spcPct val="0"/>
              </a:spcAft>
              <a:buFont typeface="Arial" panose="020B0604020202020204" pitchFamily="34" charset="0"/>
              <a:buChar char="•"/>
            </a:pPr>
            <a:r>
              <a:rPr lang="en-US" sz="1600" b="1" dirty="0">
                <a:latin typeface="Arial" charset="0"/>
                <a:ea typeface="ＭＳ Ｐゴシック" pitchFamily="34" charset="-128"/>
              </a:rPr>
              <a:t>Inherit</a:t>
            </a:r>
            <a:r>
              <a:rPr lang="en-US" sz="1600" dirty="0">
                <a:latin typeface="Arial" charset="0"/>
                <a:ea typeface="ＭＳ Ｐゴシック" pitchFamily="34" charset="-128"/>
              </a:rPr>
              <a:t> - in this use context, apply the default setting of the base concept.  </a:t>
            </a:r>
          </a:p>
          <a:p>
            <a:pPr marL="285750" indent="-285750" fontAlgn="base">
              <a:spcBef>
                <a:spcPct val="0"/>
              </a:spcBef>
              <a:spcAft>
                <a:spcPct val="0"/>
              </a:spcAft>
              <a:buFont typeface="Arial" panose="020B0604020202020204" pitchFamily="34" charset="0"/>
              <a:buChar char="•"/>
            </a:pPr>
            <a:r>
              <a:rPr lang="en-US" sz="1600" b="1" dirty="0">
                <a:latin typeface="Arial" charset="0"/>
                <a:ea typeface="ＭＳ Ｐゴシック" pitchFamily="34" charset="-128"/>
              </a:rPr>
              <a:t>Blocked</a:t>
            </a:r>
            <a:r>
              <a:rPr lang="en-US" sz="1600" dirty="0">
                <a:latin typeface="Arial" charset="0"/>
                <a:ea typeface="ＭＳ Ｐゴシック" pitchFamily="34" charset="-128"/>
              </a:rPr>
              <a:t> – In this use context this value should be used instead of the default.</a:t>
            </a:r>
          </a:p>
          <a:p>
            <a:pPr marL="285750" indent="-285750" fontAlgn="base">
              <a:spcBef>
                <a:spcPct val="0"/>
              </a:spcBef>
              <a:spcAft>
                <a:spcPct val="0"/>
              </a:spcAft>
              <a:buFont typeface="Arial" panose="020B0604020202020204" pitchFamily="34" charset="0"/>
              <a:buChar char="•"/>
            </a:pPr>
            <a:r>
              <a:rPr lang="en-US" sz="1600" b="1" dirty="0">
                <a:latin typeface="Arial" charset="0"/>
                <a:ea typeface="ＭＳ Ｐゴシック" pitchFamily="34" charset="-128"/>
              </a:rPr>
              <a:t>Adapted Inherit </a:t>
            </a:r>
            <a:r>
              <a:rPr lang="en-US" sz="1600" dirty="0">
                <a:latin typeface="Arial" charset="0"/>
                <a:ea typeface="ＭＳ Ｐゴシック" pitchFamily="34" charset="-128"/>
              </a:rPr>
              <a:t>– Inheriting a customer change of the  base concept, but next model update, OK to accept any Siemens model Block for this use context</a:t>
            </a:r>
          </a:p>
          <a:p>
            <a:pPr marL="285750" indent="-285750" fontAlgn="base">
              <a:spcBef>
                <a:spcPct val="0"/>
              </a:spcBef>
              <a:spcAft>
                <a:spcPct val="0"/>
              </a:spcAft>
              <a:buFont typeface="Arial" panose="020B0604020202020204" pitchFamily="34" charset="0"/>
              <a:buChar char="•"/>
            </a:pPr>
            <a:r>
              <a:rPr lang="en-US" sz="1600" b="1" dirty="0">
                <a:latin typeface="Arial" charset="0"/>
                <a:ea typeface="ＭＳ Ｐゴシック" pitchFamily="34" charset="-128"/>
              </a:rPr>
              <a:t>Adapted Blocked </a:t>
            </a:r>
            <a:r>
              <a:rPr lang="en-US" sz="1600" dirty="0">
                <a:latin typeface="Arial" charset="0"/>
                <a:ea typeface="ＭＳ Ｐゴシック" pitchFamily="34" charset="-128"/>
              </a:rPr>
              <a:t>– Ignore future model updates of this attribute. </a:t>
            </a:r>
          </a:p>
        </p:txBody>
      </p:sp>
    </p:spTree>
    <p:extLst>
      <p:ext uri="{BB962C8B-B14F-4D97-AF65-F5344CB8AC3E}">
        <p14:creationId xmlns:p14="http://schemas.microsoft.com/office/powerpoint/2010/main" val="174721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Content </a:t>
            </a:r>
            <a:r>
              <a:rPr lang="en-US" dirty="0" smtClean="0">
                <a:hlinkClick r:id="rId2" action="ppaction://hlinksldjump"/>
              </a:rPr>
              <a:t>Problems</a:t>
            </a:r>
            <a:endParaRPr lang="en-US" dirty="0" smtClean="0"/>
          </a:p>
          <a:p>
            <a:r>
              <a:rPr lang="en-US" dirty="0" smtClean="0">
                <a:hlinkClick r:id="rId3" action="ppaction://hlinksldjump"/>
              </a:rPr>
              <a:t>Tooling Overview</a:t>
            </a:r>
            <a:endParaRPr lang="en-US" dirty="0" smtClean="0"/>
          </a:p>
          <a:p>
            <a:r>
              <a:rPr lang="en-US" dirty="0" smtClean="0">
                <a:hlinkClick r:id="rId4" action="ppaction://hlinksldjump"/>
              </a:rPr>
              <a:t>NORM</a:t>
            </a:r>
            <a:endParaRPr lang="en-US" dirty="0" smtClean="0"/>
          </a:p>
          <a:p>
            <a:r>
              <a:rPr lang="en-US" dirty="0" smtClean="0">
                <a:hlinkClick r:id="rId5" action="ppaction://hlinksldjump"/>
              </a:rPr>
              <a:t>Content Maintenance Process</a:t>
            </a:r>
            <a:endParaRPr lang="en-US" dirty="0" smtClean="0"/>
          </a:p>
          <a:p>
            <a:r>
              <a:rPr lang="en-US" dirty="0" smtClean="0">
                <a:hlinkClick r:id="rId6" action="ppaction://hlinksldjump"/>
              </a:rPr>
              <a:t>Content Structure</a:t>
            </a:r>
            <a:endParaRPr lang="en-US" dirty="0"/>
          </a:p>
          <a:p>
            <a:r>
              <a:rPr lang="en-US" dirty="0" smtClean="0">
                <a:hlinkClick r:id="rId7" action="ppaction://hlinksldjump"/>
              </a:rPr>
              <a:t>Use </a:t>
            </a:r>
            <a:r>
              <a:rPr lang="en-US" dirty="0" smtClean="0">
                <a:hlinkClick r:id="rId7" action="ppaction://hlinksldjump"/>
              </a:rPr>
              <a:t>Cases </a:t>
            </a:r>
            <a:endParaRPr lang="en-US" dirty="0" smtClean="0"/>
          </a:p>
        </p:txBody>
      </p:sp>
    </p:spTree>
    <p:extLst>
      <p:ext uri="{BB962C8B-B14F-4D97-AF65-F5344CB8AC3E}">
        <p14:creationId xmlns:p14="http://schemas.microsoft.com/office/powerpoint/2010/main" val="295328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
            </a:r>
            <a:br>
              <a:rPr lang="en-US" dirty="0" smtClean="0"/>
            </a:br>
            <a:endParaRPr lang="en-US" dirty="0"/>
          </a:p>
        </p:txBody>
      </p:sp>
      <p:sp>
        <p:nvSpPr>
          <p:cNvPr id="4" name="Text Placeholder 3"/>
          <p:cNvSpPr>
            <a:spLocks noGrp="1"/>
          </p:cNvSpPr>
          <p:nvPr>
            <p:ph type="body" idx="4294967295"/>
          </p:nvPr>
        </p:nvSpPr>
        <p:spPr>
          <a:xfrm>
            <a:off x="1003221" y="3835484"/>
            <a:ext cx="10017705" cy="1500187"/>
          </a:xfrm>
        </p:spPr>
        <p:txBody>
          <a:bodyPr/>
          <a:lstStyle/>
          <a:p>
            <a:pPr marL="0" indent="0" algn="ctr">
              <a:buNone/>
            </a:pPr>
            <a:r>
              <a:rPr lang="en-US" dirty="0" smtClean="0"/>
              <a:t>Normalized </a:t>
            </a:r>
            <a:r>
              <a:rPr lang="en-US" dirty="0" err="1" smtClean="0"/>
              <a:t>Ontologic</a:t>
            </a:r>
            <a:r>
              <a:rPr lang="en-US" dirty="0" smtClean="0"/>
              <a:t> Reference Model</a:t>
            </a:r>
            <a:endParaRPr lang="en-US" dirty="0"/>
          </a:p>
        </p:txBody>
      </p:sp>
    </p:spTree>
    <p:extLst>
      <p:ext uri="{BB962C8B-B14F-4D97-AF65-F5344CB8AC3E}">
        <p14:creationId xmlns:p14="http://schemas.microsoft.com/office/powerpoint/2010/main" val="24593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NORM</a:t>
            </a:r>
            <a:endParaRPr lang="en-US" dirty="0"/>
          </a:p>
        </p:txBody>
      </p:sp>
      <p:sp>
        <p:nvSpPr>
          <p:cNvPr id="3" name="Content Placeholder 2"/>
          <p:cNvSpPr>
            <a:spLocks noGrp="1"/>
          </p:cNvSpPr>
          <p:nvPr>
            <p:ph sz="half" idx="1"/>
          </p:nvPr>
        </p:nvSpPr>
        <p:spPr>
          <a:solidFill>
            <a:schemeClr val="accent2"/>
          </a:solidFill>
        </p:spPr>
        <p:txBody>
          <a:bodyPr>
            <a:normAutofit/>
          </a:bodyPr>
          <a:lstStyle/>
          <a:p>
            <a:r>
              <a:rPr lang="en-US" sz="2400" b="1" dirty="0" err="1"/>
              <a:t>c</a:t>
            </a:r>
            <a:r>
              <a:rPr lang="en-US" sz="2400" dirty="0" err="1"/>
              <a:t>NORM</a:t>
            </a:r>
            <a:endParaRPr lang="en-US" sz="2400" dirty="0"/>
          </a:p>
          <a:p>
            <a:pPr lvl="1"/>
            <a:r>
              <a:rPr lang="en-US" sz="2000" dirty="0"/>
              <a:t>Content that </a:t>
            </a:r>
            <a:r>
              <a:rPr lang="en-US" sz="2000" b="1" u="sng" dirty="0" smtClean="0"/>
              <a:t>Clients </a:t>
            </a:r>
            <a:r>
              <a:rPr lang="en-US" sz="2000" dirty="0" smtClean="0"/>
              <a:t>are </a:t>
            </a:r>
            <a:r>
              <a:rPr lang="en-US" sz="2000" dirty="0"/>
              <a:t>defining and maintaining</a:t>
            </a:r>
          </a:p>
          <a:p>
            <a:r>
              <a:rPr lang="en-US" sz="2400" b="1" dirty="0" err="1"/>
              <a:t>s</a:t>
            </a:r>
            <a:r>
              <a:rPr lang="en-US" sz="2400" dirty="0" err="1"/>
              <a:t>NORM</a:t>
            </a:r>
            <a:r>
              <a:rPr lang="en-US" sz="2400" dirty="0"/>
              <a:t> </a:t>
            </a:r>
          </a:p>
          <a:p>
            <a:pPr lvl="1"/>
            <a:r>
              <a:rPr lang="en-US" sz="2000" dirty="0"/>
              <a:t>Content that </a:t>
            </a:r>
            <a:r>
              <a:rPr lang="en-US" sz="2000" b="1" u="sng" dirty="0" smtClean="0"/>
              <a:t>Cerner </a:t>
            </a:r>
            <a:r>
              <a:rPr lang="en-US" sz="2000" dirty="0" smtClean="0"/>
              <a:t>HS </a:t>
            </a:r>
            <a:r>
              <a:rPr lang="en-US" sz="2000" dirty="0"/>
              <a:t>is actively defining and maintaining</a:t>
            </a:r>
          </a:p>
          <a:p>
            <a:pPr lvl="1"/>
            <a:r>
              <a:rPr lang="en-US" sz="2000" dirty="0"/>
              <a:t>Starting with </a:t>
            </a:r>
            <a:r>
              <a:rPr lang="en-US" sz="2000" dirty="0" err="1"/>
              <a:t>Soarian</a:t>
            </a:r>
            <a:r>
              <a:rPr lang="en-US" sz="2000" dirty="0"/>
              <a:t> </a:t>
            </a:r>
            <a:r>
              <a:rPr lang="en-US" sz="2000" dirty="0" err="1"/>
              <a:t>Clinicals</a:t>
            </a:r>
            <a:r>
              <a:rPr lang="en-US" sz="2000" dirty="0"/>
              <a:t> but not limited to it</a:t>
            </a:r>
          </a:p>
          <a:p>
            <a:r>
              <a:rPr lang="en-US" sz="2400" b="1" dirty="0" err="1"/>
              <a:t>e</a:t>
            </a:r>
            <a:r>
              <a:rPr lang="en-US" sz="2400" dirty="0" err="1"/>
              <a:t>NORM</a:t>
            </a:r>
            <a:endParaRPr lang="en-US" sz="2400" dirty="0"/>
          </a:p>
          <a:p>
            <a:pPr lvl="1"/>
            <a:r>
              <a:rPr lang="en-US" sz="2000" dirty="0"/>
              <a:t>Content that </a:t>
            </a:r>
            <a:r>
              <a:rPr lang="en-US" sz="2000" b="1" u="sng" dirty="0"/>
              <a:t>External Vendors </a:t>
            </a:r>
            <a:r>
              <a:rPr lang="en-US" sz="2000" dirty="0"/>
              <a:t>are defining and maintaining</a:t>
            </a:r>
          </a:p>
        </p:txBody>
      </p:sp>
      <p:graphicFrame>
        <p:nvGraphicFramePr>
          <p:cNvPr id="6" name="Content Placeholder 5"/>
          <p:cNvGraphicFramePr>
            <a:graphicFrameLocks noGrp="1"/>
          </p:cNvGraphicFramePr>
          <p:nvPr>
            <p:ph sz="half" idx="2"/>
            <p:extLst/>
          </p:nvPr>
        </p:nvGraphicFramePr>
        <p:xfrm>
          <a:off x="6242050" y="1412875"/>
          <a:ext cx="40274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bwMode="auto">
          <a:xfrm>
            <a:off x="7366000" y="30861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6959600" y="4368800"/>
            <a:ext cx="2120900" cy="12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lowchart: Connector 10"/>
          <p:cNvSpPr/>
          <p:nvPr/>
        </p:nvSpPr>
        <p:spPr bwMode="auto">
          <a:xfrm>
            <a:off x="7562850" y="2374901"/>
            <a:ext cx="306794" cy="542865"/>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2" name="Flowchart: Connector 11"/>
          <p:cNvSpPr/>
          <p:nvPr/>
        </p:nvSpPr>
        <p:spPr bwMode="auto">
          <a:xfrm>
            <a:off x="7194550" y="3352801"/>
            <a:ext cx="306794" cy="542865"/>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3" name="Flowchart: Connector 12"/>
          <p:cNvSpPr/>
          <p:nvPr/>
        </p:nvSpPr>
        <p:spPr bwMode="auto">
          <a:xfrm>
            <a:off x="7607300" y="3810001"/>
            <a:ext cx="306794" cy="542865"/>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4" name="Flowchart: Connector 13"/>
          <p:cNvSpPr/>
          <p:nvPr/>
        </p:nvSpPr>
        <p:spPr bwMode="auto">
          <a:xfrm>
            <a:off x="6959600" y="47498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5" name="Flowchart: Connector 14"/>
          <p:cNvSpPr/>
          <p:nvPr/>
        </p:nvSpPr>
        <p:spPr bwMode="auto">
          <a:xfrm>
            <a:off x="6711950" y="54356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6" name="Flowchart: Connector 15"/>
          <p:cNvSpPr/>
          <p:nvPr/>
        </p:nvSpPr>
        <p:spPr bwMode="auto">
          <a:xfrm>
            <a:off x="7543800" y="52197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7" name="Flowchart: Connector 16"/>
          <p:cNvSpPr/>
          <p:nvPr/>
        </p:nvSpPr>
        <p:spPr bwMode="auto">
          <a:xfrm>
            <a:off x="8356600" y="56642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9" name="Straight Connector 18"/>
          <p:cNvCxnSpPr>
            <a:stCxn id="11" idx="4"/>
            <a:endCxn id="12" idx="0"/>
          </p:cNvCxnSpPr>
          <p:nvPr/>
        </p:nvCxnSpPr>
        <p:spPr bwMode="auto">
          <a:xfrm flipH="1">
            <a:off x="7347947" y="2917766"/>
            <a:ext cx="368300" cy="435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2" idx="5"/>
            <a:endCxn id="13" idx="1"/>
          </p:cNvCxnSpPr>
          <p:nvPr/>
        </p:nvCxnSpPr>
        <p:spPr bwMode="auto">
          <a:xfrm>
            <a:off x="7456415" y="3816165"/>
            <a:ext cx="195814" cy="733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3" idx="3"/>
            <a:endCxn id="16" idx="0"/>
          </p:cNvCxnSpPr>
          <p:nvPr/>
        </p:nvCxnSpPr>
        <p:spPr bwMode="auto">
          <a:xfrm>
            <a:off x="7652229" y="4273364"/>
            <a:ext cx="44968" cy="946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endCxn id="14" idx="0"/>
          </p:cNvCxnSpPr>
          <p:nvPr/>
        </p:nvCxnSpPr>
        <p:spPr bwMode="auto">
          <a:xfrm flipH="1">
            <a:off x="7112998" y="3810000"/>
            <a:ext cx="310153" cy="939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stCxn id="14" idx="4"/>
          </p:cNvCxnSpPr>
          <p:nvPr/>
        </p:nvCxnSpPr>
        <p:spPr bwMode="auto">
          <a:xfrm flipH="1">
            <a:off x="6940551" y="5292666"/>
            <a:ext cx="172447" cy="1429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14" idx="5"/>
            <a:endCxn id="16" idx="1"/>
          </p:cNvCxnSpPr>
          <p:nvPr/>
        </p:nvCxnSpPr>
        <p:spPr bwMode="auto">
          <a:xfrm>
            <a:off x="7221465" y="5213165"/>
            <a:ext cx="367264" cy="860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16" idx="5"/>
            <a:endCxn id="17" idx="1"/>
          </p:cNvCxnSpPr>
          <p:nvPr/>
        </p:nvCxnSpPr>
        <p:spPr bwMode="auto">
          <a:xfrm>
            <a:off x="7805665" y="5683065"/>
            <a:ext cx="595864" cy="60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728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eNORM</a:t>
            </a:r>
            <a:endParaRPr lang="en-US" dirty="0"/>
          </a:p>
        </p:txBody>
      </p:sp>
      <p:sp>
        <p:nvSpPr>
          <p:cNvPr id="3" name="Content Placeholder 2"/>
          <p:cNvSpPr>
            <a:spLocks noGrp="1"/>
          </p:cNvSpPr>
          <p:nvPr>
            <p:ph sz="half" idx="1"/>
          </p:nvPr>
        </p:nvSpPr>
        <p:spPr>
          <a:xfrm>
            <a:off x="2063750" y="1412875"/>
            <a:ext cx="4052542" cy="4810125"/>
          </a:xfrm>
        </p:spPr>
        <p:txBody>
          <a:bodyPr/>
          <a:lstStyle/>
          <a:p>
            <a:r>
              <a:rPr lang="en-US" sz="2000" dirty="0"/>
              <a:t>In upload of external content, the structures may be altered in minor ways and some parts of content may be omitted.  However the original concept semantics and relationships remain.</a:t>
            </a:r>
          </a:p>
          <a:p>
            <a:r>
              <a:rPr lang="en-US" sz="2000" dirty="0"/>
              <a:t>Read only</a:t>
            </a:r>
          </a:p>
          <a:p>
            <a:r>
              <a:rPr lang="en-US" sz="2000" dirty="0"/>
              <a:t>Generally latest version.</a:t>
            </a:r>
          </a:p>
          <a:p>
            <a:r>
              <a:rPr lang="en-US" sz="2000" dirty="0" err="1"/>
              <a:t>sNORM</a:t>
            </a:r>
            <a:r>
              <a:rPr lang="en-US" sz="2000" dirty="0"/>
              <a:t> may be </a:t>
            </a:r>
            <a:r>
              <a:rPr lang="en-US" sz="2000" u="sng" dirty="0"/>
              <a:t>derived </a:t>
            </a:r>
          </a:p>
          <a:p>
            <a:pPr lvl="1"/>
            <a:r>
              <a:rPr lang="en-US" sz="1400" dirty="0"/>
              <a:t>“Derived” does NOT imply “</a:t>
            </a:r>
            <a:r>
              <a:rPr lang="en-US" sz="1400" dirty="0" err="1"/>
              <a:t>sameAs</a:t>
            </a:r>
            <a:r>
              <a:rPr lang="en-US" sz="1400" dirty="0"/>
              <a:t>”</a:t>
            </a:r>
          </a:p>
          <a:p>
            <a:pPr lvl="1"/>
            <a:r>
              <a:rPr lang="en-US" sz="1400" dirty="0" err="1"/>
              <a:t>Eg</a:t>
            </a:r>
            <a:r>
              <a:rPr lang="en-US" sz="1400" dirty="0"/>
              <a:t>. “</a:t>
            </a:r>
            <a:r>
              <a:rPr lang="en-US" sz="1400" dirty="0" err="1"/>
              <a:t>Medcin</a:t>
            </a:r>
            <a:r>
              <a:rPr lang="en-US" sz="1400" dirty="0"/>
              <a:t> Terms” are not just “values”.</a:t>
            </a:r>
          </a:p>
          <a:p>
            <a:pPr lvl="1"/>
            <a:r>
              <a:rPr lang="en-US" sz="1400" dirty="0" err="1"/>
              <a:t>MEDCIN:isa</a:t>
            </a:r>
            <a:r>
              <a:rPr lang="en-US" sz="1400" dirty="0"/>
              <a:t> is NOT a </a:t>
            </a:r>
            <a:r>
              <a:rPr lang="en-US" sz="1400" dirty="0" err="1"/>
              <a:t>SNOMED:isa</a:t>
            </a:r>
            <a:endParaRPr lang="en-US" sz="1400" dirty="0"/>
          </a:p>
        </p:txBody>
      </p:sp>
      <p:sp>
        <p:nvSpPr>
          <p:cNvPr id="4" name="Content Placeholder 3"/>
          <p:cNvSpPr>
            <a:spLocks noGrp="1"/>
          </p:cNvSpPr>
          <p:nvPr>
            <p:ph sz="half" idx="2"/>
          </p:nvPr>
        </p:nvSpPr>
        <p:spPr/>
        <p:txBody>
          <a:bodyPr/>
          <a:lstStyle/>
          <a:p>
            <a:endParaRPr lang="en-US" dirty="0"/>
          </a:p>
        </p:txBody>
      </p:sp>
      <p:graphicFrame>
        <p:nvGraphicFramePr>
          <p:cNvPr id="6" name="Content Placeholder 5"/>
          <p:cNvGraphicFramePr>
            <a:graphicFrameLocks/>
          </p:cNvGraphicFramePr>
          <p:nvPr>
            <p:extLst/>
          </p:nvPr>
        </p:nvGraphicFramePr>
        <p:xfrm>
          <a:off x="6242050" y="1412875"/>
          <a:ext cx="40274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bwMode="auto">
          <a:xfrm>
            <a:off x="7366000" y="30861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6959600" y="4368800"/>
            <a:ext cx="2120900" cy="12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lowchart: Connector 8"/>
          <p:cNvSpPr/>
          <p:nvPr/>
        </p:nvSpPr>
        <p:spPr bwMode="auto">
          <a:xfrm>
            <a:off x="7562850" y="2374901"/>
            <a:ext cx="306794" cy="542865"/>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0" name="Flowchart: Connector 9"/>
          <p:cNvSpPr/>
          <p:nvPr/>
        </p:nvSpPr>
        <p:spPr bwMode="auto">
          <a:xfrm>
            <a:off x="7194550" y="3352801"/>
            <a:ext cx="306794" cy="542865"/>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1" name="Flowchart: Connector 10"/>
          <p:cNvSpPr/>
          <p:nvPr/>
        </p:nvSpPr>
        <p:spPr bwMode="auto">
          <a:xfrm>
            <a:off x="7607300" y="3810001"/>
            <a:ext cx="306794" cy="542865"/>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2" name="Flowchart: Connector 11"/>
          <p:cNvSpPr/>
          <p:nvPr/>
        </p:nvSpPr>
        <p:spPr bwMode="auto">
          <a:xfrm>
            <a:off x="6959600" y="47498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3" name="Flowchart: Connector 12"/>
          <p:cNvSpPr/>
          <p:nvPr/>
        </p:nvSpPr>
        <p:spPr bwMode="auto">
          <a:xfrm>
            <a:off x="6711950" y="54356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4" name="Flowchart: Connector 13"/>
          <p:cNvSpPr/>
          <p:nvPr/>
        </p:nvSpPr>
        <p:spPr bwMode="auto">
          <a:xfrm>
            <a:off x="7543800" y="52197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5" name="Flowchart: Connector 14"/>
          <p:cNvSpPr/>
          <p:nvPr/>
        </p:nvSpPr>
        <p:spPr bwMode="auto">
          <a:xfrm>
            <a:off x="8356600" y="56642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6" name="Straight Connector 15"/>
          <p:cNvCxnSpPr>
            <a:stCxn id="9" idx="4"/>
            <a:endCxn id="10" idx="0"/>
          </p:cNvCxnSpPr>
          <p:nvPr/>
        </p:nvCxnSpPr>
        <p:spPr bwMode="auto">
          <a:xfrm flipH="1">
            <a:off x="7347947" y="2917766"/>
            <a:ext cx="368300" cy="435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0" idx="5"/>
            <a:endCxn id="11" idx="1"/>
          </p:cNvCxnSpPr>
          <p:nvPr/>
        </p:nvCxnSpPr>
        <p:spPr bwMode="auto">
          <a:xfrm>
            <a:off x="7456415" y="3816165"/>
            <a:ext cx="195814" cy="733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11" idx="3"/>
            <a:endCxn id="14" idx="0"/>
          </p:cNvCxnSpPr>
          <p:nvPr/>
        </p:nvCxnSpPr>
        <p:spPr bwMode="auto">
          <a:xfrm>
            <a:off x="7652229" y="4273364"/>
            <a:ext cx="44968" cy="946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endCxn id="12" idx="0"/>
          </p:cNvCxnSpPr>
          <p:nvPr/>
        </p:nvCxnSpPr>
        <p:spPr bwMode="auto">
          <a:xfrm flipH="1">
            <a:off x="7112998" y="3810000"/>
            <a:ext cx="310153" cy="939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12" idx="4"/>
          </p:cNvCxnSpPr>
          <p:nvPr/>
        </p:nvCxnSpPr>
        <p:spPr bwMode="auto">
          <a:xfrm flipH="1">
            <a:off x="6940551" y="5292666"/>
            <a:ext cx="172447" cy="1429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12" idx="5"/>
            <a:endCxn id="14" idx="1"/>
          </p:cNvCxnSpPr>
          <p:nvPr/>
        </p:nvCxnSpPr>
        <p:spPr bwMode="auto">
          <a:xfrm>
            <a:off x="7221465" y="5213165"/>
            <a:ext cx="367264" cy="860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stCxn id="14" idx="5"/>
            <a:endCxn id="15" idx="1"/>
          </p:cNvCxnSpPr>
          <p:nvPr/>
        </p:nvCxnSpPr>
        <p:spPr bwMode="auto">
          <a:xfrm>
            <a:off x="7805665" y="5683065"/>
            <a:ext cx="595864" cy="60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an 22"/>
          <p:cNvSpPr/>
          <p:nvPr/>
        </p:nvSpPr>
        <p:spPr bwMode="auto">
          <a:xfrm>
            <a:off x="5808465" y="2484298"/>
            <a:ext cx="541916" cy="868253"/>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t>ICD</a:t>
            </a:r>
          </a:p>
          <a:p>
            <a:pPr fontAlgn="base">
              <a:spcBef>
                <a:spcPct val="0"/>
              </a:spcBef>
              <a:spcAft>
                <a:spcPct val="0"/>
              </a:spcAft>
            </a:pPr>
            <a:endParaRPr lang="en-US" dirty="0">
              <a:latin typeface="Arial" charset="0"/>
              <a:ea typeface="ＭＳ Ｐゴシック" pitchFamily="34" charset="-128"/>
            </a:endParaRPr>
          </a:p>
        </p:txBody>
      </p:sp>
      <p:sp>
        <p:nvSpPr>
          <p:cNvPr id="41" name="Can 40"/>
          <p:cNvSpPr/>
          <p:nvPr/>
        </p:nvSpPr>
        <p:spPr bwMode="auto">
          <a:xfrm>
            <a:off x="5175648" y="3412098"/>
            <a:ext cx="1231207" cy="1054215"/>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SNOMED</a:t>
            </a:r>
          </a:p>
          <a:p>
            <a:pPr fontAlgn="base">
              <a:spcBef>
                <a:spcPct val="0"/>
              </a:spcBef>
              <a:spcAft>
                <a:spcPct val="0"/>
              </a:spcAft>
            </a:pPr>
            <a:endParaRPr lang="en-US" dirty="0">
              <a:latin typeface="Arial" charset="0"/>
              <a:ea typeface="ＭＳ Ｐゴシック" pitchFamily="34" charset="-128"/>
            </a:endParaRPr>
          </a:p>
        </p:txBody>
      </p:sp>
      <p:sp>
        <p:nvSpPr>
          <p:cNvPr id="42" name="Can 41"/>
          <p:cNvSpPr/>
          <p:nvPr/>
        </p:nvSpPr>
        <p:spPr bwMode="auto">
          <a:xfrm>
            <a:off x="5922093" y="4085946"/>
            <a:ext cx="679774" cy="919553"/>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FDB</a:t>
            </a:r>
          </a:p>
          <a:p>
            <a:pPr fontAlgn="base">
              <a:spcBef>
                <a:spcPct val="0"/>
              </a:spcBef>
              <a:spcAft>
                <a:spcPct val="0"/>
              </a:spcAft>
            </a:pPr>
            <a:endParaRPr lang="en-US" dirty="0">
              <a:latin typeface="Arial" charset="0"/>
              <a:ea typeface="ＭＳ Ｐゴシック" pitchFamily="34" charset="-128"/>
            </a:endParaRPr>
          </a:p>
        </p:txBody>
      </p:sp>
      <p:sp>
        <p:nvSpPr>
          <p:cNvPr id="43" name="Can 42"/>
          <p:cNvSpPr/>
          <p:nvPr/>
        </p:nvSpPr>
        <p:spPr bwMode="auto">
          <a:xfrm>
            <a:off x="5654577" y="4912799"/>
            <a:ext cx="923431" cy="613803"/>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LOINC</a:t>
            </a:r>
          </a:p>
        </p:txBody>
      </p:sp>
      <p:sp>
        <p:nvSpPr>
          <p:cNvPr id="49" name="Right Arrow 48"/>
          <p:cNvSpPr/>
          <p:nvPr/>
        </p:nvSpPr>
        <p:spPr bwMode="auto">
          <a:xfrm>
            <a:off x="5695654" y="5363603"/>
            <a:ext cx="1084912" cy="7668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t>Upload</a:t>
            </a:r>
            <a:endParaRPr lang="en-US" dirty="0">
              <a:latin typeface="Arial" charset="0"/>
              <a:ea typeface="ＭＳ Ｐゴシック" pitchFamily="34" charset="-128"/>
            </a:endParaRPr>
          </a:p>
        </p:txBody>
      </p:sp>
    </p:spTree>
    <p:extLst>
      <p:ext uri="{BB962C8B-B14F-4D97-AF65-F5344CB8AC3E}">
        <p14:creationId xmlns:p14="http://schemas.microsoft.com/office/powerpoint/2010/main" val="14071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 is </a:t>
            </a:r>
            <a:r>
              <a:rPr lang="en-US" u="sng" dirty="0" smtClean="0"/>
              <a:t>“Relationship </a:t>
            </a:r>
            <a:r>
              <a:rPr lang="en-US" dirty="0" smtClean="0"/>
              <a:t>Based” </a:t>
            </a:r>
            <a:endParaRPr lang="en-US" dirty="0"/>
          </a:p>
        </p:txBody>
      </p:sp>
      <p:sp>
        <p:nvSpPr>
          <p:cNvPr id="3" name="Content Placeholder 2"/>
          <p:cNvSpPr>
            <a:spLocks noGrp="1"/>
          </p:cNvSpPr>
          <p:nvPr>
            <p:ph sz="half" idx="1"/>
          </p:nvPr>
        </p:nvSpPr>
        <p:spPr/>
        <p:txBody>
          <a:bodyPr/>
          <a:lstStyle/>
          <a:p>
            <a:r>
              <a:rPr lang="en-US" dirty="0" smtClean="0"/>
              <a:t>UMLS</a:t>
            </a:r>
            <a:endParaRPr lang="en-US" dirty="0"/>
          </a:p>
        </p:txBody>
      </p:sp>
      <p:sp>
        <p:nvSpPr>
          <p:cNvPr id="4" name="Content Placeholder 3"/>
          <p:cNvSpPr>
            <a:spLocks noGrp="1"/>
          </p:cNvSpPr>
          <p:nvPr>
            <p:ph sz="half" idx="2"/>
          </p:nvPr>
        </p:nvSpPr>
        <p:spPr/>
        <p:txBody>
          <a:bodyPr/>
          <a:lstStyle/>
          <a:p>
            <a:r>
              <a:rPr lang="en-US" dirty="0" smtClean="0"/>
              <a:t>NORM</a:t>
            </a:r>
            <a:endParaRPr lang="en-US" dirty="0"/>
          </a:p>
        </p:txBody>
      </p:sp>
      <p:sp>
        <p:nvSpPr>
          <p:cNvPr id="5" name="Flowchart: Connector 4"/>
          <p:cNvSpPr/>
          <p:nvPr/>
        </p:nvSpPr>
        <p:spPr bwMode="auto">
          <a:xfrm>
            <a:off x="2971800" y="2209801"/>
            <a:ext cx="865726" cy="542865"/>
          </a:xfrm>
          <a:prstGeom prst="flowChartConnector">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CUI</a:t>
            </a:r>
          </a:p>
        </p:txBody>
      </p:sp>
      <p:sp>
        <p:nvSpPr>
          <p:cNvPr id="6" name="Flowchart: Connector 5"/>
          <p:cNvSpPr/>
          <p:nvPr/>
        </p:nvSpPr>
        <p:spPr bwMode="auto">
          <a:xfrm>
            <a:off x="2592149" y="3200401"/>
            <a:ext cx="811627" cy="542865"/>
          </a:xfrm>
          <a:prstGeom prst="flowChartConnector">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LUI</a:t>
            </a:r>
          </a:p>
        </p:txBody>
      </p:sp>
      <p:sp>
        <p:nvSpPr>
          <p:cNvPr id="7" name="Flowchart: Connector 6"/>
          <p:cNvSpPr/>
          <p:nvPr/>
        </p:nvSpPr>
        <p:spPr bwMode="auto">
          <a:xfrm>
            <a:off x="2369557" y="4038601"/>
            <a:ext cx="847693" cy="542865"/>
          </a:xfrm>
          <a:prstGeom prst="flowChartConnector">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SUI</a:t>
            </a:r>
          </a:p>
        </p:txBody>
      </p:sp>
      <p:sp>
        <p:nvSpPr>
          <p:cNvPr id="8" name="Flowchart: Connector 7"/>
          <p:cNvSpPr/>
          <p:nvPr/>
        </p:nvSpPr>
        <p:spPr bwMode="auto">
          <a:xfrm>
            <a:off x="1810438" y="4831273"/>
            <a:ext cx="115425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AUI.A</a:t>
            </a:r>
          </a:p>
        </p:txBody>
      </p:sp>
      <p:sp>
        <p:nvSpPr>
          <p:cNvPr id="9" name="Flowchart: Connector 8"/>
          <p:cNvSpPr/>
          <p:nvPr/>
        </p:nvSpPr>
        <p:spPr bwMode="auto">
          <a:xfrm>
            <a:off x="3566054" y="3214100"/>
            <a:ext cx="811627" cy="542865"/>
          </a:xfrm>
          <a:prstGeom prst="flowChartConnector">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LUI</a:t>
            </a:r>
          </a:p>
        </p:txBody>
      </p:sp>
      <p:sp>
        <p:nvSpPr>
          <p:cNvPr id="10" name="Flowchart: Connector 9"/>
          <p:cNvSpPr/>
          <p:nvPr/>
        </p:nvSpPr>
        <p:spPr bwMode="auto">
          <a:xfrm>
            <a:off x="3528001" y="4048019"/>
            <a:ext cx="847693" cy="542865"/>
          </a:xfrm>
          <a:prstGeom prst="flowChartConnector">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SUI</a:t>
            </a:r>
          </a:p>
        </p:txBody>
      </p:sp>
      <p:sp>
        <p:nvSpPr>
          <p:cNvPr id="11" name="Flowchart: Connector 10"/>
          <p:cNvSpPr/>
          <p:nvPr/>
        </p:nvSpPr>
        <p:spPr bwMode="auto">
          <a:xfrm>
            <a:off x="4434295" y="4019907"/>
            <a:ext cx="847693" cy="542865"/>
          </a:xfrm>
          <a:prstGeom prst="flowChartConnector">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SUI</a:t>
            </a:r>
          </a:p>
        </p:txBody>
      </p:sp>
      <p:sp>
        <p:nvSpPr>
          <p:cNvPr id="12" name="Flowchart: Connector 11"/>
          <p:cNvSpPr/>
          <p:nvPr/>
        </p:nvSpPr>
        <p:spPr bwMode="auto">
          <a:xfrm>
            <a:off x="2989833" y="4831274"/>
            <a:ext cx="115425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AUI.B</a:t>
            </a:r>
          </a:p>
        </p:txBody>
      </p:sp>
      <p:sp>
        <p:nvSpPr>
          <p:cNvPr id="13" name="Flowchart: Connector 12"/>
          <p:cNvSpPr/>
          <p:nvPr/>
        </p:nvSpPr>
        <p:spPr bwMode="auto">
          <a:xfrm>
            <a:off x="4135384" y="4909507"/>
            <a:ext cx="1172288"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AUI.C</a:t>
            </a:r>
          </a:p>
        </p:txBody>
      </p:sp>
      <p:sp>
        <p:nvSpPr>
          <p:cNvPr id="14" name="Flowchart: Connector 13"/>
          <p:cNvSpPr/>
          <p:nvPr/>
        </p:nvSpPr>
        <p:spPr bwMode="auto">
          <a:xfrm>
            <a:off x="5228512" y="4847109"/>
            <a:ext cx="1172288"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AUI.D</a:t>
            </a:r>
          </a:p>
        </p:txBody>
      </p:sp>
      <p:sp>
        <p:nvSpPr>
          <p:cNvPr id="15" name="Flowchart: Connector 14"/>
          <p:cNvSpPr/>
          <p:nvPr/>
        </p:nvSpPr>
        <p:spPr bwMode="auto">
          <a:xfrm>
            <a:off x="6019800" y="4048019"/>
            <a:ext cx="1821476"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ENORM.A</a:t>
            </a:r>
          </a:p>
        </p:txBody>
      </p:sp>
      <p:sp>
        <p:nvSpPr>
          <p:cNvPr id="16" name="Flowchart: Connector 15"/>
          <p:cNvSpPr/>
          <p:nvPr/>
        </p:nvSpPr>
        <p:spPr bwMode="auto">
          <a:xfrm>
            <a:off x="8898890" y="4345028"/>
            <a:ext cx="1821476"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ENORM.B</a:t>
            </a:r>
          </a:p>
        </p:txBody>
      </p:sp>
      <p:sp>
        <p:nvSpPr>
          <p:cNvPr id="17" name="Flowchart: Connector 16"/>
          <p:cNvSpPr/>
          <p:nvPr/>
        </p:nvSpPr>
        <p:spPr bwMode="auto">
          <a:xfrm>
            <a:off x="8047807" y="3240645"/>
            <a:ext cx="1839509"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ENORM.C</a:t>
            </a:r>
          </a:p>
        </p:txBody>
      </p:sp>
      <p:sp>
        <p:nvSpPr>
          <p:cNvPr id="18" name="Flowchart: Connector 17"/>
          <p:cNvSpPr/>
          <p:nvPr/>
        </p:nvSpPr>
        <p:spPr bwMode="auto">
          <a:xfrm>
            <a:off x="6430767" y="2209801"/>
            <a:ext cx="1514915" cy="542865"/>
          </a:xfrm>
          <a:prstGeom prst="flowChartConnector">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SNORM</a:t>
            </a:r>
          </a:p>
        </p:txBody>
      </p:sp>
      <p:cxnSp>
        <p:nvCxnSpPr>
          <p:cNvPr id="19" name="Straight Arrow Connector 18"/>
          <p:cNvCxnSpPr>
            <a:stCxn id="10" idx="0"/>
            <a:endCxn id="9" idx="4"/>
          </p:cNvCxnSpPr>
          <p:nvPr/>
        </p:nvCxnSpPr>
        <p:spPr bwMode="auto">
          <a:xfrm flipV="1">
            <a:off x="3951847" y="3756964"/>
            <a:ext cx="20020" cy="2910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1" idx="0"/>
            <a:endCxn id="9" idx="4"/>
          </p:cNvCxnSpPr>
          <p:nvPr/>
        </p:nvCxnSpPr>
        <p:spPr bwMode="auto">
          <a:xfrm flipH="1" flipV="1">
            <a:off x="3971867" y="3756964"/>
            <a:ext cx="886274" cy="2629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7" idx="0"/>
            <a:endCxn id="6" idx="4"/>
          </p:cNvCxnSpPr>
          <p:nvPr/>
        </p:nvCxnSpPr>
        <p:spPr bwMode="auto">
          <a:xfrm flipV="1">
            <a:off x="2793404" y="3743266"/>
            <a:ext cx="204559" cy="29533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6" idx="0"/>
            <a:endCxn id="5" idx="4"/>
          </p:cNvCxnSpPr>
          <p:nvPr/>
        </p:nvCxnSpPr>
        <p:spPr bwMode="auto">
          <a:xfrm flipV="1">
            <a:off x="2997963" y="2752666"/>
            <a:ext cx="406701" cy="44773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9" idx="0"/>
            <a:endCxn id="5" idx="4"/>
          </p:cNvCxnSpPr>
          <p:nvPr/>
        </p:nvCxnSpPr>
        <p:spPr bwMode="auto">
          <a:xfrm flipH="1" flipV="1">
            <a:off x="3404663" y="2752665"/>
            <a:ext cx="567204" cy="4614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8" idx="0"/>
            <a:endCxn id="7" idx="4"/>
          </p:cNvCxnSpPr>
          <p:nvPr/>
        </p:nvCxnSpPr>
        <p:spPr bwMode="auto">
          <a:xfrm flipV="1">
            <a:off x="2387565" y="4581466"/>
            <a:ext cx="405838" cy="24980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12" idx="0"/>
            <a:endCxn id="10" idx="4"/>
          </p:cNvCxnSpPr>
          <p:nvPr/>
        </p:nvCxnSpPr>
        <p:spPr bwMode="auto">
          <a:xfrm flipV="1">
            <a:off x="3566961" y="4590883"/>
            <a:ext cx="384887" cy="24039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13" idx="0"/>
            <a:endCxn id="10" idx="4"/>
          </p:cNvCxnSpPr>
          <p:nvPr/>
        </p:nvCxnSpPr>
        <p:spPr bwMode="auto">
          <a:xfrm flipH="1" flipV="1">
            <a:off x="3951848" y="4590884"/>
            <a:ext cx="769681" cy="3186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14" idx="0"/>
            <a:endCxn id="11" idx="4"/>
          </p:cNvCxnSpPr>
          <p:nvPr/>
        </p:nvCxnSpPr>
        <p:spPr bwMode="auto">
          <a:xfrm flipH="1" flipV="1">
            <a:off x="4858142" y="4562772"/>
            <a:ext cx="956515" cy="2843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lowchart: Connector 44"/>
          <p:cNvSpPr/>
          <p:nvPr/>
        </p:nvSpPr>
        <p:spPr bwMode="auto">
          <a:xfrm>
            <a:off x="7059382" y="4847109"/>
            <a:ext cx="1839509"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ENORM.D</a:t>
            </a:r>
          </a:p>
        </p:txBody>
      </p:sp>
      <p:cxnSp>
        <p:nvCxnSpPr>
          <p:cNvPr id="47" name="Straight Arrow Connector 46"/>
          <p:cNvCxnSpPr>
            <a:stCxn id="17" idx="3"/>
            <a:endCxn id="15" idx="0"/>
          </p:cNvCxnSpPr>
          <p:nvPr/>
        </p:nvCxnSpPr>
        <p:spPr bwMode="auto">
          <a:xfrm flipH="1">
            <a:off x="6930538" y="3704008"/>
            <a:ext cx="1386658" cy="3440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17" idx="4"/>
            <a:endCxn id="16" idx="0"/>
          </p:cNvCxnSpPr>
          <p:nvPr/>
        </p:nvCxnSpPr>
        <p:spPr bwMode="auto">
          <a:xfrm>
            <a:off x="8967562" y="3783509"/>
            <a:ext cx="842067" cy="56151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15" idx="4"/>
            <a:endCxn id="45" idx="0"/>
          </p:cNvCxnSpPr>
          <p:nvPr/>
        </p:nvCxnSpPr>
        <p:spPr bwMode="auto">
          <a:xfrm>
            <a:off x="6930538" y="4590884"/>
            <a:ext cx="1048598" cy="2562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18" idx="4"/>
            <a:endCxn id="15" idx="0"/>
          </p:cNvCxnSpPr>
          <p:nvPr/>
        </p:nvCxnSpPr>
        <p:spPr bwMode="auto">
          <a:xfrm flipH="1">
            <a:off x="6930538" y="2752666"/>
            <a:ext cx="257686" cy="12953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18" idx="4"/>
            <a:endCxn id="17" idx="1"/>
          </p:cNvCxnSpPr>
          <p:nvPr/>
        </p:nvCxnSpPr>
        <p:spPr bwMode="auto">
          <a:xfrm>
            <a:off x="7188224" y="2752665"/>
            <a:ext cx="1128972" cy="56748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1810438" y="5587599"/>
            <a:ext cx="451416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Semantics of all sources assumed the same</a:t>
            </a:r>
          </a:p>
          <a:p>
            <a:pPr marL="285750" indent="-285750">
              <a:buFont typeface="Arial" panose="020B0604020202020204" pitchFamily="34" charset="0"/>
              <a:buChar char="•"/>
            </a:pPr>
            <a:r>
              <a:rPr lang="en-US" sz="1600" dirty="0"/>
              <a:t>Always Generate a CUI</a:t>
            </a:r>
          </a:p>
          <a:p>
            <a:endParaRPr lang="en-US" sz="1600" dirty="0"/>
          </a:p>
        </p:txBody>
      </p:sp>
      <p:sp>
        <p:nvSpPr>
          <p:cNvPr id="65" name="TextBox 64"/>
          <p:cNvSpPr txBox="1"/>
          <p:nvPr/>
        </p:nvSpPr>
        <p:spPr>
          <a:xfrm>
            <a:off x="6489979" y="5557413"/>
            <a:ext cx="3351174"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t>Semantics NOT Assumed the same</a:t>
            </a:r>
          </a:p>
          <a:p>
            <a:pPr marL="285750" indent="-285750">
              <a:buFont typeface="Arial" panose="020B0604020202020204" pitchFamily="34" charset="0"/>
              <a:buChar char="•"/>
            </a:pPr>
            <a:r>
              <a:rPr lang="en-US" sz="1600" dirty="0"/>
              <a:t>Semantics defined by the Vendor</a:t>
            </a:r>
          </a:p>
          <a:p>
            <a:pPr marL="285750" indent="-285750">
              <a:buFont typeface="Arial" panose="020B0604020202020204" pitchFamily="34" charset="0"/>
              <a:buChar char="•"/>
            </a:pPr>
            <a:r>
              <a:rPr lang="en-US" sz="1600" dirty="0"/>
              <a:t>Generate SNORM, when use case</a:t>
            </a:r>
          </a:p>
          <a:p>
            <a:pPr marL="285750" indent="-285750">
              <a:buFont typeface="Arial" panose="020B0604020202020204" pitchFamily="34" charset="0"/>
              <a:buChar char="•"/>
            </a:pPr>
            <a:r>
              <a:rPr lang="en-US" sz="1600" dirty="0"/>
              <a:t>Follow links IFF use case trusts </a:t>
            </a:r>
            <a:r>
              <a:rPr lang="en-US" sz="1600" dirty="0" err="1"/>
              <a:t>rels</a:t>
            </a:r>
            <a:endParaRPr lang="en-US" sz="1600" dirty="0"/>
          </a:p>
        </p:txBody>
      </p:sp>
      <p:sp>
        <p:nvSpPr>
          <p:cNvPr id="66" name="TextBox 65"/>
          <p:cNvSpPr txBox="1"/>
          <p:nvPr/>
        </p:nvSpPr>
        <p:spPr>
          <a:xfrm>
            <a:off x="7417668" y="2791867"/>
            <a:ext cx="1810880" cy="307777"/>
          </a:xfrm>
          <a:prstGeom prst="rect">
            <a:avLst/>
          </a:prstGeom>
          <a:noFill/>
        </p:spPr>
        <p:txBody>
          <a:bodyPr wrap="none" rtlCol="0">
            <a:spAutoFit/>
          </a:bodyPr>
          <a:lstStyle/>
          <a:p>
            <a:r>
              <a:rPr lang="en-US" sz="1400" dirty="0" err="1"/>
              <a:t>SNORM:InterpretedAs</a:t>
            </a:r>
            <a:endParaRPr lang="en-US" sz="1400" dirty="0"/>
          </a:p>
        </p:txBody>
      </p:sp>
      <p:sp>
        <p:nvSpPr>
          <p:cNvPr id="67" name="TextBox 66"/>
          <p:cNvSpPr txBox="1"/>
          <p:nvPr/>
        </p:nvSpPr>
        <p:spPr>
          <a:xfrm>
            <a:off x="8842317" y="3828367"/>
            <a:ext cx="904415" cy="307777"/>
          </a:xfrm>
          <a:prstGeom prst="rect">
            <a:avLst/>
          </a:prstGeom>
          <a:noFill/>
        </p:spPr>
        <p:txBody>
          <a:bodyPr wrap="none" rtlCol="0">
            <a:spAutoFit/>
          </a:bodyPr>
          <a:lstStyle/>
          <a:p>
            <a:r>
              <a:rPr lang="en-US" sz="1400" dirty="0"/>
              <a:t>C:SameAs</a:t>
            </a:r>
          </a:p>
        </p:txBody>
      </p:sp>
      <p:cxnSp>
        <p:nvCxnSpPr>
          <p:cNvPr id="68" name="Straight Arrow Connector 67"/>
          <p:cNvCxnSpPr>
            <a:stCxn id="45" idx="0"/>
          </p:cNvCxnSpPr>
          <p:nvPr/>
        </p:nvCxnSpPr>
        <p:spPr bwMode="auto">
          <a:xfrm flipV="1">
            <a:off x="7979136" y="3743266"/>
            <a:ext cx="593636" cy="11038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5452692" y="3200401"/>
            <a:ext cx="1802929" cy="307777"/>
          </a:xfrm>
          <a:prstGeom prst="rect">
            <a:avLst/>
          </a:prstGeom>
          <a:noFill/>
        </p:spPr>
        <p:txBody>
          <a:bodyPr wrap="none" rtlCol="0">
            <a:spAutoFit/>
          </a:bodyPr>
          <a:lstStyle/>
          <a:p>
            <a:r>
              <a:rPr lang="en-US" sz="1400" dirty="0" err="1"/>
              <a:t>SNORM:RecognizedBy</a:t>
            </a:r>
            <a:endParaRPr lang="en-US" sz="1400" dirty="0"/>
          </a:p>
        </p:txBody>
      </p:sp>
      <p:sp>
        <p:nvSpPr>
          <p:cNvPr id="72" name="TextBox 71"/>
          <p:cNvSpPr txBox="1"/>
          <p:nvPr/>
        </p:nvSpPr>
        <p:spPr>
          <a:xfrm>
            <a:off x="7095599" y="3643298"/>
            <a:ext cx="904415" cy="307777"/>
          </a:xfrm>
          <a:prstGeom prst="rect">
            <a:avLst/>
          </a:prstGeom>
          <a:noFill/>
        </p:spPr>
        <p:txBody>
          <a:bodyPr wrap="none" rtlCol="0">
            <a:spAutoFit/>
          </a:bodyPr>
          <a:lstStyle/>
          <a:p>
            <a:r>
              <a:rPr lang="en-US" sz="1400" dirty="0"/>
              <a:t>C:SameAs</a:t>
            </a:r>
          </a:p>
        </p:txBody>
      </p:sp>
      <p:sp>
        <p:nvSpPr>
          <p:cNvPr id="73" name="TextBox 72"/>
          <p:cNvSpPr txBox="1"/>
          <p:nvPr/>
        </p:nvSpPr>
        <p:spPr>
          <a:xfrm>
            <a:off x="6832998" y="4521703"/>
            <a:ext cx="538930" cy="307777"/>
          </a:xfrm>
          <a:prstGeom prst="rect">
            <a:avLst/>
          </a:prstGeom>
          <a:noFill/>
        </p:spPr>
        <p:txBody>
          <a:bodyPr wrap="none" rtlCol="0">
            <a:spAutoFit/>
          </a:bodyPr>
          <a:lstStyle/>
          <a:p>
            <a:r>
              <a:rPr lang="en-US" sz="1400" dirty="0"/>
              <a:t>A:Isa</a:t>
            </a:r>
          </a:p>
        </p:txBody>
      </p:sp>
      <p:sp>
        <p:nvSpPr>
          <p:cNvPr id="76" name="TextBox 75"/>
          <p:cNvSpPr txBox="1"/>
          <p:nvPr/>
        </p:nvSpPr>
        <p:spPr>
          <a:xfrm>
            <a:off x="7890535" y="4170239"/>
            <a:ext cx="1040285" cy="307777"/>
          </a:xfrm>
          <a:prstGeom prst="rect">
            <a:avLst/>
          </a:prstGeom>
          <a:noFill/>
        </p:spPr>
        <p:txBody>
          <a:bodyPr wrap="none" rtlCol="0">
            <a:spAutoFit/>
          </a:bodyPr>
          <a:lstStyle/>
          <a:p>
            <a:r>
              <a:rPr lang="en-US" sz="1400" dirty="0"/>
              <a:t>D:Narrower</a:t>
            </a:r>
          </a:p>
        </p:txBody>
      </p:sp>
    </p:spTree>
    <p:extLst>
      <p:ext uri="{BB962C8B-B14F-4D97-AF65-F5344CB8AC3E}">
        <p14:creationId xmlns:p14="http://schemas.microsoft.com/office/powerpoint/2010/main" val="265006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sNORM</a:t>
            </a:r>
            <a:r>
              <a:rPr lang="en-US" dirty="0" smtClean="0"/>
              <a:t> references </a:t>
            </a:r>
            <a:r>
              <a:rPr lang="en-US" dirty="0" err="1" smtClean="0"/>
              <a:t>eNORM</a:t>
            </a:r>
            <a:endParaRPr lang="en-US" dirty="0"/>
          </a:p>
        </p:txBody>
      </p:sp>
      <p:sp>
        <p:nvSpPr>
          <p:cNvPr id="3" name="Content Placeholder 2"/>
          <p:cNvSpPr>
            <a:spLocks noGrp="1"/>
          </p:cNvSpPr>
          <p:nvPr>
            <p:ph sz="half" idx="1"/>
          </p:nvPr>
        </p:nvSpPr>
        <p:spPr>
          <a:xfrm>
            <a:off x="1892266" y="1333921"/>
            <a:ext cx="4025900" cy="4749800"/>
          </a:xfrm>
        </p:spPr>
        <p:txBody>
          <a:bodyPr/>
          <a:lstStyle/>
          <a:p>
            <a:r>
              <a:rPr lang="en-US" sz="2000" b="1" dirty="0" err="1"/>
              <a:t>sNORM</a:t>
            </a:r>
            <a:r>
              <a:rPr lang="en-US" sz="2000" b="1" dirty="0"/>
              <a:t> references </a:t>
            </a:r>
            <a:r>
              <a:rPr lang="en-US" sz="2000" b="1" dirty="0" err="1"/>
              <a:t>eNORM</a:t>
            </a:r>
            <a:r>
              <a:rPr lang="en-US" sz="2000" b="1" dirty="0"/>
              <a:t> thru relationships</a:t>
            </a:r>
          </a:p>
          <a:p>
            <a:pPr lvl="1"/>
            <a:r>
              <a:rPr lang="en-US" sz="1800" dirty="0" err="1"/>
              <a:t>sameAs</a:t>
            </a:r>
            <a:endParaRPr lang="en-US" sz="1800" dirty="0"/>
          </a:p>
          <a:p>
            <a:pPr lvl="1"/>
            <a:r>
              <a:rPr lang="en-US" sz="1800" dirty="0" err="1"/>
              <a:t>recognizedBy</a:t>
            </a:r>
            <a:endParaRPr lang="en-US" sz="1800" dirty="0"/>
          </a:p>
          <a:p>
            <a:pPr lvl="1"/>
            <a:r>
              <a:rPr lang="en-US" sz="1800" dirty="0" err="1"/>
              <a:t>interpretesTo</a:t>
            </a:r>
            <a:endParaRPr lang="en-US" sz="1800" dirty="0"/>
          </a:p>
          <a:p>
            <a:pPr lvl="1"/>
            <a:r>
              <a:rPr lang="en-US" sz="1800" dirty="0" err="1"/>
              <a:t>derivedFrom</a:t>
            </a:r>
            <a:endParaRPr lang="en-US" sz="1800" dirty="0"/>
          </a:p>
          <a:p>
            <a:pPr lvl="1"/>
            <a:r>
              <a:rPr lang="en-US" sz="1800" dirty="0"/>
              <a:t>…</a:t>
            </a:r>
          </a:p>
          <a:p>
            <a:r>
              <a:rPr lang="en-US" sz="2000" b="1" dirty="0" err="1"/>
              <a:t>eNORM</a:t>
            </a:r>
            <a:r>
              <a:rPr lang="en-US" sz="2000" b="1" dirty="0"/>
              <a:t> flavors may reference each other</a:t>
            </a:r>
          </a:p>
          <a:p>
            <a:pPr lvl="1"/>
            <a:r>
              <a:rPr lang="en-US" sz="1800" dirty="0" err="1"/>
              <a:t>Medcin:narrowerThan</a:t>
            </a:r>
            <a:endParaRPr lang="en-US" sz="1800" dirty="0"/>
          </a:p>
          <a:p>
            <a:pPr lvl="1"/>
            <a:r>
              <a:rPr lang="en-US" sz="1800" dirty="0" err="1"/>
              <a:t>RxNORM:hasIngredient</a:t>
            </a:r>
            <a:endParaRPr lang="en-US" sz="1800" dirty="0"/>
          </a:p>
          <a:p>
            <a:pPr lvl="1"/>
            <a:r>
              <a:rPr lang="en-US" sz="1800" dirty="0"/>
              <a:t>…</a:t>
            </a:r>
          </a:p>
        </p:txBody>
      </p:sp>
      <p:sp>
        <p:nvSpPr>
          <p:cNvPr id="8" name="Flowchart: Connector 7"/>
          <p:cNvSpPr/>
          <p:nvPr/>
        </p:nvSpPr>
        <p:spPr bwMode="auto">
          <a:xfrm>
            <a:off x="7281229" y="2193878"/>
            <a:ext cx="3186755" cy="456306"/>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snorm:hasAllowableValue</a:t>
            </a:r>
            <a:endParaRPr lang="en-US" sz="1400" dirty="0"/>
          </a:p>
        </p:txBody>
      </p:sp>
      <p:sp>
        <p:nvSpPr>
          <p:cNvPr id="9" name="Rectangle 8"/>
          <p:cNvSpPr/>
          <p:nvPr/>
        </p:nvSpPr>
        <p:spPr bwMode="auto">
          <a:xfrm>
            <a:off x="6179822" y="1590153"/>
            <a:ext cx="3040379" cy="32449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snorm:SmokingStatus</a:t>
            </a:r>
            <a:r>
              <a:rPr lang="en-US" sz="1400" dirty="0"/>
              <a:t>::OQE</a:t>
            </a:r>
            <a:endParaRPr lang="en-US" sz="1400" dirty="0">
              <a:latin typeface="Arial" charset="0"/>
              <a:ea typeface="ＭＳ Ｐゴシック" pitchFamily="34" charset="-128"/>
            </a:endParaRPr>
          </a:p>
        </p:txBody>
      </p:sp>
      <p:sp>
        <p:nvSpPr>
          <p:cNvPr id="10" name="Rectangle 9"/>
          <p:cNvSpPr/>
          <p:nvPr/>
        </p:nvSpPr>
        <p:spPr bwMode="auto">
          <a:xfrm>
            <a:off x="7984187" y="2885830"/>
            <a:ext cx="1780839" cy="53994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snorm:Current</a:t>
            </a:r>
            <a:r>
              <a:rPr lang="en-US" sz="1400" dirty="0"/>
              <a:t> Smoker::Val</a:t>
            </a:r>
          </a:p>
        </p:txBody>
      </p:sp>
      <p:sp>
        <p:nvSpPr>
          <p:cNvPr id="11" name="Rectangle 10"/>
          <p:cNvSpPr/>
          <p:nvPr/>
        </p:nvSpPr>
        <p:spPr bwMode="auto">
          <a:xfrm>
            <a:off x="8115232" y="6073253"/>
            <a:ext cx="2472311" cy="53994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SNOMED:Current</a:t>
            </a:r>
            <a:r>
              <a:rPr lang="en-US" sz="1400" dirty="0">
                <a:latin typeface="Arial" charset="0"/>
                <a:ea typeface="ＭＳ Ｐゴシック" pitchFamily="34" charset="-128"/>
              </a:rPr>
              <a:t> Smoker::Concept</a:t>
            </a:r>
          </a:p>
        </p:txBody>
      </p:sp>
      <p:sp>
        <p:nvSpPr>
          <p:cNvPr id="12" name="Rectangle 11"/>
          <p:cNvSpPr/>
          <p:nvPr/>
        </p:nvSpPr>
        <p:spPr bwMode="auto">
          <a:xfrm>
            <a:off x="8115233" y="4512265"/>
            <a:ext cx="2472311" cy="53994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medcin</a:t>
            </a:r>
            <a:r>
              <a:rPr lang="en-US" sz="1400" dirty="0"/>
              <a:t>: Current Smoker::Term</a:t>
            </a:r>
          </a:p>
        </p:txBody>
      </p:sp>
      <p:sp>
        <p:nvSpPr>
          <p:cNvPr id="13" name="Flowchart: Connector 12"/>
          <p:cNvSpPr/>
          <p:nvPr/>
        </p:nvSpPr>
        <p:spPr bwMode="auto">
          <a:xfrm>
            <a:off x="8481955" y="3639469"/>
            <a:ext cx="1986028" cy="456306"/>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snorm:sameAs</a:t>
            </a:r>
            <a:endParaRPr lang="en-US" sz="1400" dirty="0"/>
          </a:p>
        </p:txBody>
      </p:sp>
      <p:sp>
        <p:nvSpPr>
          <p:cNvPr id="14" name="Rectangle 13"/>
          <p:cNvSpPr/>
          <p:nvPr/>
        </p:nvSpPr>
        <p:spPr bwMode="auto">
          <a:xfrm>
            <a:off x="5037200" y="4393110"/>
            <a:ext cx="2472311" cy="539942"/>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LOINC:History</a:t>
            </a:r>
            <a:r>
              <a:rPr lang="en-US" sz="1400" dirty="0">
                <a:latin typeface="Arial" charset="0"/>
                <a:ea typeface="ＭＳ Ｐゴシック" pitchFamily="34" charset="-128"/>
              </a:rPr>
              <a:t> of Tobacco Use::Observable</a:t>
            </a:r>
          </a:p>
        </p:txBody>
      </p:sp>
      <p:sp>
        <p:nvSpPr>
          <p:cNvPr id="15" name="Flowchart: Connector 14"/>
          <p:cNvSpPr/>
          <p:nvPr/>
        </p:nvSpPr>
        <p:spPr bwMode="auto">
          <a:xfrm>
            <a:off x="8116880" y="5218472"/>
            <a:ext cx="2098734" cy="456306"/>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medcin:sameAs</a:t>
            </a:r>
            <a:endParaRPr lang="en-US" sz="1400" dirty="0"/>
          </a:p>
        </p:txBody>
      </p:sp>
      <p:cxnSp>
        <p:nvCxnSpPr>
          <p:cNvPr id="17" name="Straight Connector 16"/>
          <p:cNvCxnSpPr>
            <a:stCxn id="10" idx="2"/>
            <a:endCxn id="13" idx="0"/>
          </p:cNvCxnSpPr>
          <p:nvPr/>
        </p:nvCxnSpPr>
        <p:spPr bwMode="auto">
          <a:xfrm>
            <a:off x="8874607" y="3425773"/>
            <a:ext cx="600363" cy="2136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stCxn id="9" idx="2"/>
            <a:endCxn id="8" idx="1"/>
          </p:cNvCxnSpPr>
          <p:nvPr/>
        </p:nvCxnSpPr>
        <p:spPr bwMode="auto">
          <a:xfrm>
            <a:off x="7700011" y="1914652"/>
            <a:ext cx="47906" cy="3460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8" idx="4"/>
            <a:endCxn id="10" idx="0"/>
          </p:cNvCxnSpPr>
          <p:nvPr/>
        </p:nvCxnSpPr>
        <p:spPr bwMode="auto">
          <a:xfrm>
            <a:off x="8874606" y="2650184"/>
            <a:ext cx="0" cy="23564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9" idx="2"/>
            <a:endCxn id="31" idx="0"/>
          </p:cNvCxnSpPr>
          <p:nvPr/>
        </p:nvCxnSpPr>
        <p:spPr bwMode="auto">
          <a:xfrm flipH="1">
            <a:off x="6222361" y="1914652"/>
            <a:ext cx="1477651" cy="9711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3" idx="4"/>
            <a:endCxn id="12" idx="0"/>
          </p:cNvCxnSpPr>
          <p:nvPr/>
        </p:nvCxnSpPr>
        <p:spPr bwMode="auto">
          <a:xfrm flipH="1">
            <a:off x="9351389" y="4095775"/>
            <a:ext cx="123581" cy="41649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2" idx="2"/>
            <a:endCxn id="15" idx="0"/>
          </p:cNvCxnSpPr>
          <p:nvPr/>
        </p:nvCxnSpPr>
        <p:spPr bwMode="auto">
          <a:xfrm flipH="1">
            <a:off x="9166248" y="5052208"/>
            <a:ext cx="185141" cy="1662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5" idx="4"/>
            <a:endCxn id="11" idx="0"/>
          </p:cNvCxnSpPr>
          <p:nvPr/>
        </p:nvCxnSpPr>
        <p:spPr bwMode="auto">
          <a:xfrm>
            <a:off x="9166247" y="5674779"/>
            <a:ext cx="185140" cy="3984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lowchart: Connector 30"/>
          <p:cNvSpPr/>
          <p:nvPr/>
        </p:nvSpPr>
        <p:spPr bwMode="auto">
          <a:xfrm>
            <a:off x="5229346" y="2885830"/>
            <a:ext cx="1986028" cy="456306"/>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snorm:sameAs</a:t>
            </a:r>
            <a:endParaRPr lang="en-US" sz="1400" dirty="0"/>
          </a:p>
        </p:txBody>
      </p:sp>
      <p:cxnSp>
        <p:nvCxnSpPr>
          <p:cNvPr id="35" name="Straight Connector 34"/>
          <p:cNvCxnSpPr>
            <a:stCxn id="31" idx="4"/>
            <a:endCxn id="14" idx="0"/>
          </p:cNvCxnSpPr>
          <p:nvPr/>
        </p:nvCxnSpPr>
        <p:spPr bwMode="auto">
          <a:xfrm>
            <a:off x="6222361" y="3342136"/>
            <a:ext cx="50995" cy="105097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Flowchart: Connector 37"/>
          <p:cNvSpPr/>
          <p:nvPr/>
        </p:nvSpPr>
        <p:spPr bwMode="auto">
          <a:xfrm>
            <a:off x="6432036" y="3639469"/>
            <a:ext cx="1986028" cy="456306"/>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snorm:sameAs</a:t>
            </a:r>
            <a:endParaRPr lang="en-US" sz="1400" dirty="0"/>
          </a:p>
        </p:txBody>
      </p:sp>
      <p:cxnSp>
        <p:nvCxnSpPr>
          <p:cNvPr id="42" name="Straight Connector 41"/>
          <p:cNvCxnSpPr>
            <a:stCxn id="10" idx="2"/>
            <a:endCxn id="38" idx="0"/>
          </p:cNvCxnSpPr>
          <p:nvPr/>
        </p:nvCxnSpPr>
        <p:spPr bwMode="auto">
          <a:xfrm flipH="1">
            <a:off x="7425050" y="3425773"/>
            <a:ext cx="1449556" cy="2136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stCxn id="38" idx="4"/>
            <a:endCxn id="11" idx="0"/>
          </p:cNvCxnSpPr>
          <p:nvPr/>
        </p:nvCxnSpPr>
        <p:spPr bwMode="auto">
          <a:xfrm>
            <a:off x="7425051" y="4095775"/>
            <a:ext cx="1926337" cy="1977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Flowchart: Connector 55"/>
          <p:cNvSpPr/>
          <p:nvPr/>
        </p:nvSpPr>
        <p:spPr bwMode="auto">
          <a:xfrm>
            <a:off x="6179822" y="5254450"/>
            <a:ext cx="1900371" cy="456306"/>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medcin:parent</a:t>
            </a:r>
            <a:endParaRPr lang="en-US" sz="1400" dirty="0"/>
          </a:p>
        </p:txBody>
      </p:sp>
      <p:sp>
        <p:nvSpPr>
          <p:cNvPr id="57" name="Rectangle 56"/>
          <p:cNvSpPr/>
          <p:nvPr/>
        </p:nvSpPr>
        <p:spPr bwMode="auto">
          <a:xfrm>
            <a:off x="5348281" y="6084777"/>
            <a:ext cx="2472311" cy="324498"/>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medcin</a:t>
            </a:r>
            <a:r>
              <a:rPr lang="en-US" sz="1400" dirty="0"/>
              <a:t>: Tobacco Use::Term</a:t>
            </a:r>
          </a:p>
        </p:txBody>
      </p:sp>
      <p:cxnSp>
        <p:nvCxnSpPr>
          <p:cNvPr id="58" name="Straight Connector 57"/>
          <p:cNvCxnSpPr>
            <a:stCxn id="12" idx="2"/>
            <a:endCxn id="56" idx="0"/>
          </p:cNvCxnSpPr>
          <p:nvPr/>
        </p:nvCxnSpPr>
        <p:spPr bwMode="auto">
          <a:xfrm flipH="1">
            <a:off x="7130008" y="5052208"/>
            <a:ext cx="2221381" cy="2022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56" idx="4"/>
            <a:endCxn id="57" idx="0"/>
          </p:cNvCxnSpPr>
          <p:nvPr/>
        </p:nvCxnSpPr>
        <p:spPr bwMode="auto">
          <a:xfrm flipH="1">
            <a:off x="6584437" y="5710757"/>
            <a:ext cx="545571" cy="3740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Flowchart: Connector 65"/>
          <p:cNvSpPr/>
          <p:nvPr/>
        </p:nvSpPr>
        <p:spPr bwMode="auto">
          <a:xfrm>
            <a:off x="3647157" y="5446625"/>
            <a:ext cx="2626199" cy="456306"/>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medcin:broaderThan</a:t>
            </a:r>
            <a:endParaRPr lang="en-US" sz="1400" dirty="0"/>
          </a:p>
        </p:txBody>
      </p:sp>
      <p:cxnSp>
        <p:nvCxnSpPr>
          <p:cNvPr id="70" name="Straight Connector 69"/>
          <p:cNvCxnSpPr>
            <a:stCxn id="57" idx="0"/>
          </p:cNvCxnSpPr>
          <p:nvPr/>
        </p:nvCxnSpPr>
        <p:spPr bwMode="auto">
          <a:xfrm flipH="1" flipV="1">
            <a:off x="4838700" y="5897767"/>
            <a:ext cx="1745736" cy="1870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endCxn id="14" idx="2"/>
          </p:cNvCxnSpPr>
          <p:nvPr/>
        </p:nvCxnSpPr>
        <p:spPr bwMode="auto">
          <a:xfrm flipV="1">
            <a:off x="4960255" y="4933053"/>
            <a:ext cx="1313100" cy="51357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876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eNORM</a:t>
            </a:r>
            <a:r>
              <a:rPr lang="en-US" dirty="0" smtClean="0"/>
              <a:t> sub graphs supplement </a:t>
            </a:r>
            <a:r>
              <a:rPr lang="en-US" dirty="0" err="1" smtClean="0"/>
              <a:t>sNORM</a:t>
            </a:r>
            <a:endParaRPr lang="en-US" dirty="0"/>
          </a:p>
        </p:txBody>
      </p:sp>
      <p:sp>
        <p:nvSpPr>
          <p:cNvPr id="4" name="Slide Number Placeholder 3"/>
          <p:cNvSpPr>
            <a:spLocks noGrp="1"/>
          </p:cNvSpPr>
          <p:nvPr>
            <p:ph type="sldNum" sz="quarter" idx="10"/>
          </p:nvPr>
        </p:nvSpPr>
        <p:spPr/>
        <p:txBody>
          <a:bodyPr/>
          <a:lstStyle/>
          <a:p>
            <a:r>
              <a:rPr lang="en-US" smtClean="0"/>
              <a:t>Page </a:t>
            </a:r>
            <a:fld id="{E0849D8E-FB29-40ED-BD00-622EEE40B18E}" type="slidenum">
              <a:rPr lang="en-US" smtClean="0"/>
              <a:pPr/>
              <a:t>25</a:t>
            </a:fld>
            <a:endParaRPr lang="en-US"/>
          </a:p>
        </p:txBody>
      </p:sp>
      <p:pic>
        <p:nvPicPr>
          <p:cNvPr id="2050" name="Picture 2" descr="http://www.biomedcentral.com/content/figures/1472-6947-8-S1-S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23142"/>
            <a:ext cx="5715000" cy="4371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dldata.com/help/Order_Entry/rxnorm_atom_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84" y="1251284"/>
            <a:ext cx="4902116" cy="40671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838" y="1604211"/>
            <a:ext cx="4073489" cy="257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8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cNORM</a:t>
            </a:r>
            <a:r>
              <a:rPr lang="en-US" dirty="0" smtClean="0"/>
              <a:t> references </a:t>
            </a:r>
            <a:r>
              <a:rPr lang="en-US" dirty="0" err="1" smtClean="0"/>
              <a:t>sNORM</a:t>
            </a:r>
            <a:endParaRPr lang="en-US" dirty="0"/>
          </a:p>
        </p:txBody>
      </p:sp>
      <p:sp>
        <p:nvSpPr>
          <p:cNvPr id="3" name="Content Placeholder 2"/>
          <p:cNvSpPr>
            <a:spLocks noGrp="1"/>
          </p:cNvSpPr>
          <p:nvPr>
            <p:ph sz="half" idx="1"/>
          </p:nvPr>
        </p:nvSpPr>
        <p:spPr/>
        <p:txBody>
          <a:bodyPr/>
          <a:lstStyle/>
          <a:p>
            <a:r>
              <a:rPr lang="en-US" sz="2400" dirty="0"/>
              <a:t>Customers may define their own concepts and/or ‘override’ use of Siemens concepts </a:t>
            </a:r>
          </a:p>
        </p:txBody>
      </p:sp>
      <p:sp>
        <p:nvSpPr>
          <p:cNvPr id="7" name="Rectangle 6"/>
          <p:cNvSpPr/>
          <p:nvPr/>
        </p:nvSpPr>
        <p:spPr bwMode="auto">
          <a:xfrm>
            <a:off x="3815604" y="5168728"/>
            <a:ext cx="2576630" cy="32449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snorm:SmokingStatus</a:t>
            </a:r>
            <a:r>
              <a:rPr lang="en-US" sz="1400" dirty="0"/>
              <a:t>::OQE</a:t>
            </a:r>
            <a:endParaRPr lang="en-US" sz="1400" dirty="0">
              <a:latin typeface="Arial" charset="0"/>
              <a:ea typeface="ＭＳ Ｐゴシック" pitchFamily="34" charset="-128"/>
            </a:endParaRPr>
          </a:p>
        </p:txBody>
      </p:sp>
      <p:sp>
        <p:nvSpPr>
          <p:cNvPr id="8" name="Rectangle 7"/>
          <p:cNvSpPr/>
          <p:nvPr/>
        </p:nvSpPr>
        <p:spPr bwMode="auto">
          <a:xfrm>
            <a:off x="6720567" y="5705846"/>
            <a:ext cx="1780839" cy="53994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snorm:Current</a:t>
            </a:r>
            <a:r>
              <a:rPr lang="en-US" sz="1400" dirty="0"/>
              <a:t> Smoker::Val</a:t>
            </a:r>
          </a:p>
        </p:txBody>
      </p:sp>
      <p:cxnSp>
        <p:nvCxnSpPr>
          <p:cNvPr id="10" name="Straight Connector 9"/>
          <p:cNvCxnSpPr>
            <a:stCxn id="8" idx="2"/>
          </p:cNvCxnSpPr>
          <p:nvPr/>
        </p:nvCxnSpPr>
        <p:spPr bwMode="auto">
          <a:xfrm>
            <a:off x="7610986" y="6245789"/>
            <a:ext cx="89894" cy="14779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8" idx="2"/>
          </p:cNvCxnSpPr>
          <p:nvPr/>
        </p:nvCxnSpPr>
        <p:spPr bwMode="auto">
          <a:xfrm flipH="1">
            <a:off x="5650962" y="6245789"/>
            <a:ext cx="1960025" cy="14779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8501406" y="2895254"/>
            <a:ext cx="2011003" cy="53994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Cust</a:t>
            </a:r>
            <a:r>
              <a:rPr lang="en-US" sz="1400" dirty="0"/>
              <a:t>:”Smoking”::Val-Override</a:t>
            </a:r>
          </a:p>
        </p:txBody>
      </p:sp>
      <p:cxnSp>
        <p:nvCxnSpPr>
          <p:cNvPr id="23" name="Curved Connector 22"/>
          <p:cNvCxnSpPr>
            <a:stCxn id="18" idx="2"/>
            <a:endCxn id="8" idx="3"/>
          </p:cNvCxnSpPr>
          <p:nvPr/>
        </p:nvCxnSpPr>
        <p:spPr bwMode="auto">
          <a:xfrm rot="5400000">
            <a:off x="7733847" y="4202755"/>
            <a:ext cx="2540621" cy="1005502"/>
          </a:xfrm>
          <a:prstGeom prst="curvedConnector2">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bwMode="auto">
          <a:xfrm>
            <a:off x="6392234" y="1787673"/>
            <a:ext cx="3040379" cy="324498"/>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Cust:Outreach</a:t>
            </a:r>
            <a:r>
              <a:rPr lang="en-US" sz="1400" dirty="0">
                <a:latin typeface="Arial" charset="0"/>
                <a:ea typeface="ＭＳ Ｐゴシック" pitchFamily="34" charset="-128"/>
              </a:rPr>
              <a:t> Service</a:t>
            </a:r>
            <a:r>
              <a:rPr lang="en-US" sz="1400" dirty="0"/>
              <a:t>::OQE</a:t>
            </a:r>
            <a:endParaRPr lang="en-US" sz="1400" dirty="0">
              <a:latin typeface="Arial" charset="0"/>
              <a:ea typeface="ＭＳ Ｐゴシック" pitchFamily="34" charset="-128"/>
            </a:endParaRPr>
          </a:p>
        </p:txBody>
      </p:sp>
      <p:sp>
        <p:nvSpPr>
          <p:cNvPr id="26" name="Rectangle 25"/>
          <p:cNvSpPr/>
          <p:nvPr/>
        </p:nvSpPr>
        <p:spPr bwMode="auto">
          <a:xfrm>
            <a:off x="7211380" y="2298524"/>
            <a:ext cx="3040379" cy="324498"/>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Cust:Southwest</a:t>
            </a:r>
            <a:r>
              <a:rPr lang="en-US" sz="1400" dirty="0">
                <a:latin typeface="Arial" charset="0"/>
                <a:ea typeface="ＭＳ Ｐゴシック" pitchFamily="34" charset="-128"/>
              </a:rPr>
              <a:t> Care::Val</a:t>
            </a:r>
          </a:p>
        </p:txBody>
      </p:sp>
      <p:sp>
        <p:nvSpPr>
          <p:cNvPr id="27" name="Rectangle 26"/>
          <p:cNvSpPr/>
          <p:nvPr/>
        </p:nvSpPr>
        <p:spPr bwMode="auto">
          <a:xfrm>
            <a:off x="2031053" y="3908102"/>
            <a:ext cx="3040379" cy="32449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snorm:ED</a:t>
            </a:r>
            <a:r>
              <a:rPr lang="en-US" sz="1400" dirty="0">
                <a:latin typeface="Arial" charset="0"/>
                <a:ea typeface="ＭＳ Ｐゴシック" pitchFamily="34" charset="-128"/>
              </a:rPr>
              <a:t> Provider Note::</a:t>
            </a:r>
            <a:r>
              <a:rPr lang="en-US" sz="1400" dirty="0" err="1">
                <a:latin typeface="Arial" charset="0"/>
                <a:ea typeface="ＭＳ Ｐゴシック" pitchFamily="34" charset="-128"/>
              </a:rPr>
              <a:t>DocTempl</a:t>
            </a:r>
            <a:endParaRPr lang="en-US" sz="1400" dirty="0">
              <a:latin typeface="Arial" charset="0"/>
              <a:ea typeface="ＭＳ Ｐゴシック" pitchFamily="34" charset="-128"/>
            </a:endParaRPr>
          </a:p>
        </p:txBody>
      </p:sp>
      <p:cxnSp>
        <p:nvCxnSpPr>
          <p:cNvPr id="29" name="Straight Connector 28"/>
          <p:cNvCxnSpPr>
            <a:stCxn id="27" idx="2"/>
            <a:endCxn id="39" idx="0"/>
          </p:cNvCxnSpPr>
          <p:nvPr/>
        </p:nvCxnSpPr>
        <p:spPr bwMode="auto">
          <a:xfrm>
            <a:off x="3551242" y="4232601"/>
            <a:ext cx="276588" cy="310657"/>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5" idx="2"/>
            <a:endCxn id="26" idx="0"/>
          </p:cNvCxnSpPr>
          <p:nvPr/>
        </p:nvCxnSpPr>
        <p:spPr bwMode="auto">
          <a:xfrm>
            <a:off x="7912423" y="2112172"/>
            <a:ext cx="819146" cy="186353"/>
          </a:xfrm>
          <a:prstGeom prst="line">
            <a:avLst/>
          </a:prstGeom>
          <a:solidFill>
            <a:schemeClr val="accent1"/>
          </a:solidFill>
          <a:ln w="9525" cap="flat" cmpd="sng" algn="ctr">
            <a:solidFill>
              <a:schemeClr val="tx1"/>
            </a:solidFill>
            <a:prstDash val="lgDash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p:cNvSpPr/>
          <p:nvPr/>
        </p:nvSpPr>
        <p:spPr bwMode="auto">
          <a:xfrm>
            <a:off x="5833433" y="2863175"/>
            <a:ext cx="1780839" cy="755385"/>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t>Cust:Social</a:t>
            </a:r>
            <a:r>
              <a:rPr lang="en-US" sz="1400" dirty="0"/>
              <a:t> History::</a:t>
            </a:r>
            <a:r>
              <a:rPr lang="en-US" sz="1400" dirty="0" err="1"/>
              <a:t>DocSect</a:t>
            </a:r>
            <a:r>
              <a:rPr lang="en-US" sz="1400" dirty="0"/>
              <a:t> - Override</a:t>
            </a:r>
          </a:p>
        </p:txBody>
      </p:sp>
      <p:sp>
        <p:nvSpPr>
          <p:cNvPr id="39" name="Rectangle 38"/>
          <p:cNvSpPr/>
          <p:nvPr/>
        </p:nvSpPr>
        <p:spPr bwMode="auto">
          <a:xfrm>
            <a:off x="2307641" y="4543257"/>
            <a:ext cx="3040379" cy="32449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snorm:Social</a:t>
            </a:r>
            <a:r>
              <a:rPr lang="en-US" sz="1400" dirty="0">
                <a:latin typeface="Arial" charset="0"/>
                <a:ea typeface="ＭＳ Ｐゴシック" pitchFamily="34" charset="-128"/>
              </a:rPr>
              <a:t> History::</a:t>
            </a:r>
            <a:r>
              <a:rPr lang="en-US" sz="1400" dirty="0" err="1">
                <a:latin typeface="Arial" charset="0"/>
                <a:ea typeface="ＭＳ Ｐゴシック" pitchFamily="34" charset="-128"/>
              </a:rPr>
              <a:t>DocSect</a:t>
            </a:r>
            <a:endParaRPr lang="en-US" sz="1400" dirty="0">
              <a:latin typeface="Arial" charset="0"/>
              <a:ea typeface="ＭＳ Ｐゴシック" pitchFamily="34" charset="-128"/>
            </a:endParaRPr>
          </a:p>
        </p:txBody>
      </p:sp>
      <p:cxnSp>
        <p:nvCxnSpPr>
          <p:cNvPr id="45" name="Straight Connector 44"/>
          <p:cNvCxnSpPr>
            <a:stCxn id="7" idx="2"/>
            <a:endCxn id="8" idx="1"/>
          </p:cNvCxnSpPr>
          <p:nvPr/>
        </p:nvCxnSpPr>
        <p:spPr bwMode="auto">
          <a:xfrm>
            <a:off x="5103920" y="5493227"/>
            <a:ext cx="1616647" cy="482591"/>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3857362" y="4892984"/>
            <a:ext cx="1558289" cy="300973"/>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V="1">
            <a:off x="6720566" y="2112171"/>
            <a:ext cx="135416" cy="758374"/>
          </a:xfrm>
          <a:prstGeom prst="line">
            <a:avLst/>
          </a:prstGeom>
          <a:solidFill>
            <a:schemeClr val="accent1"/>
          </a:solidFill>
          <a:ln w="9525" cap="flat" cmpd="sng" algn="ctr">
            <a:solidFill>
              <a:schemeClr val="tx1"/>
            </a:solidFill>
            <a:prstDash val="lgDash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urved Connector 61"/>
          <p:cNvCxnSpPr>
            <a:stCxn id="37" idx="2"/>
            <a:endCxn id="39" idx="3"/>
          </p:cNvCxnSpPr>
          <p:nvPr/>
        </p:nvCxnSpPr>
        <p:spPr bwMode="auto">
          <a:xfrm rot="5400000">
            <a:off x="5492464" y="3474117"/>
            <a:ext cx="1086947" cy="1375833"/>
          </a:xfrm>
          <a:prstGeom prst="curvedConnector2">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p:nvPr/>
        </p:nvSpPr>
        <p:spPr bwMode="auto">
          <a:xfrm>
            <a:off x="7320776" y="4391091"/>
            <a:ext cx="1748467" cy="32449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snorm:None</a:t>
            </a:r>
            <a:r>
              <a:rPr lang="en-US" sz="1400" dirty="0">
                <a:latin typeface="Arial" charset="0"/>
                <a:ea typeface="ＭＳ Ｐゴシック" pitchFamily="34" charset="-128"/>
              </a:rPr>
              <a:t>::Val</a:t>
            </a:r>
          </a:p>
        </p:txBody>
      </p:sp>
      <p:cxnSp>
        <p:nvCxnSpPr>
          <p:cNvPr id="66" name="Straight Connector 65"/>
          <p:cNvCxnSpPr>
            <a:stCxn id="25" idx="2"/>
            <a:endCxn id="65" idx="0"/>
          </p:cNvCxnSpPr>
          <p:nvPr/>
        </p:nvCxnSpPr>
        <p:spPr bwMode="auto">
          <a:xfrm>
            <a:off x="7912423" y="2112171"/>
            <a:ext cx="282586" cy="2278920"/>
          </a:xfrm>
          <a:prstGeom prst="line">
            <a:avLst/>
          </a:prstGeom>
          <a:solidFill>
            <a:schemeClr val="accent1"/>
          </a:solidFill>
          <a:ln w="9525" cap="flat" cmpd="sng" algn="ctr">
            <a:solidFill>
              <a:schemeClr val="tx1"/>
            </a:solidFill>
            <a:prstDash val="lgDash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bwMode="auto">
          <a:xfrm>
            <a:off x="1596127" y="3294061"/>
            <a:ext cx="3040379" cy="324498"/>
          </a:xfrm>
          <a:prstGeom prst="rect">
            <a:avLst/>
          </a:prstGeom>
          <a:solidFill>
            <a:srgbClr val="99FF66"/>
          </a:solidFill>
          <a:ln w="9525" cap="flat" cmpd="sng" algn="ctr">
            <a:solidFill>
              <a:schemeClr val="tx1"/>
            </a:solidFill>
            <a:prstDash val="lgDashDotDot"/>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err="1">
                <a:latin typeface="Arial" charset="0"/>
                <a:ea typeface="ＭＳ Ｐゴシック" pitchFamily="34" charset="-128"/>
              </a:rPr>
              <a:t>snorm:Stroke</a:t>
            </a:r>
            <a:r>
              <a:rPr lang="en-US" sz="1400" dirty="0">
                <a:latin typeface="Arial" charset="0"/>
                <a:ea typeface="ＭＳ Ｐゴシック" pitchFamily="34" charset="-128"/>
              </a:rPr>
              <a:t> Workflow:: Workflow</a:t>
            </a:r>
          </a:p>
        </p:txBody>
      </p:sp>
      <p:cxnSp>
        <p:nvCxnSpPr>
          <p:cNvPr id="6" name="Straight Arrow Connector 5"/>
          <p:cNvCxnSpPr>
            <a:endCxn id="27" idx="0"/>
          </p:cNvCxnSpPr>
          <p:nvPr/>
        </p:nvCxnSpPr>
        <p:spPr bwMode="auto">
          <a:xfrm>
            <a:off x="3116316" y="3618560"/>
            <a:ext cx="434927" cy="2895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3372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Meaningful Use 2014</a:t>
            </a:r>
            <a:r>
              <a:rPr lang="en-US" dirty="0"/>
              <a:t> </a:t>
            </a:r>
            <a:r>
              <a:rPr lang="en-US" dirty="0" smtClean="0"/>
              <a:t>requires</a:t>
            </a:r>
            <a:br>
              <a:rPr lang="en-US" dirty="0" smtClean="0"/>
            </a:br>
            <a:r>
              <a:rPr lang="en-US" dirty="0" smtClean="0"/>
              <a:t>Using SNOMED, not CDC Codes for Smoking</a:t>
            </a:r>
            <a:endParaRPr lang="en-US" dirty="0"/>
          </a:p>
        </p:txBody>
      </p:sp>
      <p:sp>
        <p:nvSpPr>
          <p:cNvPr id="4" name="Flowchart: Connector 3"/>
          <p:cNvSpPr/>
          <p:nvPr/>
        </p:nvSpPr>
        <p:spPr bwMode="auto">
          <a:xfrm>
            <a:off x="3446652" y="2928369"/>
            <a:ext cx="1339093"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5" name="Rectangle 4"/>
          <p:cNvSpPr/>
          <p:nvPr/>
        </p:nvSpPr>
        <p:spPr bwMode="auto">
          <a:xfrm>
            <a:off x="2408027" y="2497464"/>
            <a:ext cx="2077248"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ea typeface="ＭＳ Ｐゴシック" pitchFamily="34" charset="-128"/>
              </a:rPr>
              <a:t>Smoking Status</a:t>
            </a:r>
            <a:r>
              <a:rPr lang="en-US" sz="1200" dirty="0"/>
              <a:t> (Question)</a:t>
            </a:r>
            <a:endParaRPr lang="en-US" sz="1200" dirty="0">
              <a:ea typeface="ＭＳ Ｐゴシック" pitchFamily="34" charset="-128"/>
            </a:endParaRPr>
          </a:p>
        </p:txBody>
      </p:sp>
      <p:sp>
        <p:nvSpPr>
          <p:cNvPr id="6" name="Rectangle 5"/>
          <p:cNvSpPr/>
          <p:nvPr/>
        </p:nvSpPr>
        <p:spPr bwMode="auto">
          <a:xfrm>
            <a:off x="3638881" y="3416030"/>
            <a:ext cx="2643023"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Current Everyday Smoker (Value)</a:t>
            </a:r>
          </a:p>
        </p:txBody>
      </p:sp>
      <p:sp>
        <p:nvSpPr>
          <p:cNvPr id="7" name="Rectangle 6"/>
          <p:cNvSpPr/>
          <p:nvPr/>
        </p:nvSpPr>
        <p:spPr bwMode="auto">
          <a:xfrm>
            <a:off x="5987647" y="5776412"/>
            <a:ext cx="2017165" cy="29372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Current every day Smoker</a:t>
            </a:r>
          </a:p>
        </p:txBody>
      </p:sp>
      <p:sp>
        <p:nvSpPr>
          <p:cNvPr id="9" name="Flowchart: Connector 8"/>
          <p:cNvSpPr/>
          <p:nvPr/>
        </p:nvSpPr>
        <p:spPr bwMode="auto">
          <a:xfrm>
            <a:off x="5596508" y="3917404"/>
            <a:ext cx="685396"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sp>
        <p:nvSpPr>
          <p:cNvPr id="10" name="Rectangle 9"/>
          <p:cNvSpPr/>
          <p:nvPr/>
        </p:nvSpPr>
        <p:spPr bwMode="auto">
          <a:xfrm>
            <a:off x="1541825" y="5765515"/>
            <a:ext cx="2109531" cy="293721"/>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History of Tobacco Use</a:t>
            </a:r>
          </a:p>
        </p:txBody>
      </p:sp>
      <p:sp>
        <p:nvSpPr>
          <p:cNvPr id="11" name="Flowchart: Connector 10"/>
          <p:cNvSpPr/>
          <p:nvPr/>
        </p:nvSpPr>
        <p:spPr bwMode="auto">
          <a:xfrm>
            <a:off x="6774664" y="5145797"/>
            <a:ext cx="660602"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cxnSp>
        <p:nvCxnSpPr>
          <p:cNvPr id="16" name="Straight Connector 15"/>
          <p:cNvCxnSpPr>
            <a:stCxn id="6" idx="2"/>
            <a:endCxn id="8" idx="0"/>
          </p:cNvCxnSpPr>
          <p:nvPr/>
        </p:nvCxnSpPr>
        <p:spPr bwMode="auto">
          <a:xfrm>
            <a:off x="4960393" y="3709750"/>
            <a:ext cx="2144573" cy="95681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8" idx="2"/>
            <a:endCxn id="7" idx="0"/>
          </p:cNvCxnSpPr>
          <p:nvPr/>
        </p:nvCxnSpPr>
        <p:spPr bwMode="auto">
          <a:xfrm flipH="1">
            <a:off x="6996229" y="4960281"/>
            <a:ext cx="108736" cy="81613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lowchart: Connector 18"/>
          <p:cNvSpPr/>
          <p:nvPr/>
        </p:nvSpPr>
        <p:spPr bwMode="auto">
          <a:xfrm>
            <a:off x="2711608" y="3687245"/>
            <a:ext cx="930419"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Narrower</a:t>
            </a:r>
          </a:p>
        </p:txBody>
      </p:sp>
      <p:cxnSp>
        <p:nvCxnSpPr>
          <p:cNvPr id="20" name="Straight Connector 19"/>
          <p:cNvCxnSpPr>
            <a:stCxn id="5" idx="2"/>
            <a:endCxn id="10" idx="0"/>
          </p:cNvCxnSpPr>
          <p:nvPr/>
        </p:nvCxnSpPr>
        <p:spPr bwMode="auto">
          <a:xfrm flipH="1">
            <a:off x="2596591" y="2791184"/>
            <a:ext cx="850061" cy="297433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lowchart: Connector 20"/>
          <p:cNvSpPr/>
          <p:nvPr/>
        </p:nvSpPr>
        <p:spPr bwMode="auto">
          <a:xfrm>
            <a:off x="5139939" y="4171008"/>
            <a:ext cx="685396"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sp>
        <p:nvSpPr>
          <p:cNvPr id="24" name="Flowchart: Connector 23"/>
          <p:cNvSpPr/>
          <p:nvPr/>
        </p:nvSpPr>
        <p:spPr bwMode="auto">
          <a:xfrm>
            <a:off x="2987255" y="4352083"/>
            <a:ext cx="719209"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parent</a:t>
            </a:r>
          </a:p>
        </p:txBody>
      </p:sp>
      <p:sp>
        <p:nvSpPr>
          <p:cNvPr id="25" name="Rectangle 24"/>
          <p:cNvSpPr/>
          <p:nvPr/>
        </p:nvSpPr>
        <p:spPr bwMode="auto">
          <a:xfrm>
            <a:off x="1685386" y="4224919"/>
            <a:ext cx="1264697"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Tobacco Use</a:t>
            </a:r>
          </a:p>
        </p:txBody>
      </p:sp>
      <p:sp>
        <p:nvSpPr>
          <p:cNvPr id="28" name="Flowchart: Connector 27"/>
          <p:cNvSpPr/>
          <p:nvPr/>
        </p:nvSpPr>
        <p:spPr bwMode="auto">
          <a:xfrm>
            <a:off x="1888709" y="4780256"/>
            <a:ext cx="822899"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Broader</a:t>
            </a:r>
          </a:p>
        </p:txBody>
      </p:sp>
      <p:cxnSp>
        <p:nvCxnSpPr>
          <p:cNvPr id="30" name="Straight Connector 29"/>
          <p:cNvCxnSpPr>
            <a:stCxn id="25" idx="2"/>
            <a:endCxn id="10" idx="0"/>
          </p:cNvCxnSpPr>
          <p:nvPr/>
        </p:nvCxnSpPr>
        <p:spPr bwMode="auto">
          <a:xfrm>
            <a:off x="2317734" y="4518640"/>
            <a:ext cx="278856" cy="12468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bwMode="auto">
          <a:xfrm>
            <a:off x="4838483" y="2670935"/>
            <a:ext cx="2019517"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Set name ”Daily Smoker”</a:t>
            </a:r>
          </a:p>
        </p:txBody>
      </p:sp>
      <p:cxnSp>
        <p:nvCxnSpPr>
          <p:cNvPr id="32" name="Curved Connector 31"/>
          <p:cNvCxnSpPr>
            <a:stCxn id="31" idx="2"/>
          </p:cNvCxnSpPr>
          <p:nvPr/>
        </p:nvCxnSpPr>
        <p:spPr bwMode="auto">
          <a:xfrm rot="5400000">
            <a:off x="5622760" y="3167232"/>
            <a:ext cx="428058" cy="22904"/>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bwMode="auto">
          <a:xfrm>
            <a:off x="7255945" y="2497464"/>
            <a:ext cx="2331524"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Outreach </a:t>
            </a:r>
            <a:r>
              <a:rPr lang="en-US" sz="1200" dirty="0">
                <a:ea typeface="ＭＳ Ｐゴシック" pitchFamily="34" charset="-128"/>
              </a:rPr>
              <a:t>Service:</a:t>
            </a:r>
            <a:r>
              <a:rPr lang="en-US" sz="1200" dirty="0"/>
              <a:t> (Question)</a:t>
            </a:r>
            <a:endParaRPr lang="en-US" sz="1200" dirty="0">
              <a:ea typeface="ＭＳ Ｐゴシック" pitchFamily="34" charset="-128"/>
            </a:endParaRPr>
          </a:p>
        </p:txBody>
      </p:sp>
      <p:sp>
        <p:nvSpPr>
          <p:cNvPr id="34" name="Rectangle 33"/>
          <p:cNvSpPr/>
          <p:nvPr/>
        </p:nvSpPr>
        <p:spPr bwMode="auto">
          <a:xfrm>
            <a:off x="8004811" y="3416030"/>
            <a:ext cx="2129790"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Southwest Care (Value)</a:t>
            </a:r>
          </a:p>
        </p:txBody>
      </p:sp>
      <p:cxnSp>
        <p:nvCxnSpPr>
          <p:cNvPr id="35" name="Straight Connector 34"/>
          <p:cNvCxnSpPr>
            <a:stCxn id="33" idx="2"/>
            <a:endCxn id="34" idx="0"/>
          </p:cNvCxnSpPr>
          <p:nvPr/>
        </p:nvCxnSpPr>
        <p:spPr bwMode="auto">
          <a:xfrm>
            <a:off x="8421708" y="2791185"/>
            <a:ext cx="647999" cy="624845"/>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36" name="Rectangle 35"/>
          <p:cNvSpPr/>
          <p:nvPr/>
        </p:nvSpPr>
        <p:spPr bwMode="auto">
          <a:xfrm>
            <a:off x="4301959" y="1285151"/>
            <a:ext cx="725172"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Add</a:t>
            </a:r>
          </a:p>
        </p:txBody>
      </p:sp>
      <p:cxnSp>
        <p:nvCxnSpPr>
          <p:cNvPr id="38" name="Curved Connector 37"/>
          <p:cNvCxnSpPr>
            <a:stCxn id="36" idx="2"/>
            <a:endCxn id="169" idx="3"/>
          </p:cNvCxnSpPr>
          <p:nvPr/>
        </p:nvCxnSpPr>
        <p:spPr bwMode="auto">
          <a:xfrm rot="5400000">
            <a:off x="4247308" y="1339273"/>
            <a:ext cx="177638" cy="656837"/>
          </a:xfrm>
          <a:prstGeom prst="curvedConnector2">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p:cNvSpPr/>
          <p:nvPr/>
        </p:nvSpPr>
        <p:spPr bwMode="auto">
          <a:xfrm>
            <a:off x="7206500" y="3432366"/>
            <a:ext cx="642092"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None</a:t>
            </a:r>
          </a:p>
        </p:txBody>
      </p:sp>
      <p:cxnSp>
        <p:nvCxnSpPr>
          <p:cNvPr id="40" name="Straight Connector 39"/>
          <p:cNvCxnSpPr>
            <a:stCxn id="33" idx="2"/>
            <a:endCxn id="39" idx="0"/>
          </p:cNvCxnSpPr>
          <p:nvPr/>
        </p:nvCxnSpPr>
        <p:spPr bwMode="auto">
          <a:xfrm flipH="1">
            <a:off x="7527547" y="2791185"/>
            <a:ext cx="894161" cy="641181"/>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72" name="Rectangle 71"/>
          <p:cNvSpPr/>
          <p:nvPr/>
        </p:nvSpPr>
        <p:spPr bwMode="auto">
          <a:xfrm>
            <a:off x="8616570" y="5765515"/>
            <a:ext cx="1554480" cy="293721"/>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LOINC</a:t>
            </a:r>
          </a:p>
        </p:txBody>
      </p:sp>
      <p:sp>
        <p:nvSpPr>
          <p:cNvPr id="73" name="Rectangle 72"/>
          <p:cNvSpPr/>
          <p:nvPr/>
        </p:nvSpPr>
        <p:spPr bwMode="auto">
          <a:xfrm>
            <a:off x="8616570" y="5370919"/>
            <a:ext cx="1554480"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err="1">
                <a:solidFill>
                  <a:schemeClr val="bg1"/>
                </a:solidFill>
              </a:rPr>
              <a:t>Medcin</a:t>
            </a:r>
            <a:endParaRPr lang="en-US" sz="1200" dirty="0">
              <a:solidFill>
                <a:schemeClr val="bg1"/>
              </a:solidFill>
            </a:endParaRPr>
          </a:p>
        </p:txBody>
      </p:sp>
      <p:sp>
        <p:nvSpPr>
          <p:cNvPr id="74" name="Rectangle 73"/>
          <p:cNvSpPr/>
          <p:nvPr/>
        </p:nvSpPr>
        <p:spPr bwMode="auto">
          <a:xfrm>
            <a:off x="8610600" y="6188186"/>
            <a:ext cx="1554480" cy="29372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SNOMED</a:t>
            </a:r>
          </a:p>
        </p:txBody>
      </p:sp>
      <p:sp>
        <p:nvSpPr>
          <p:cNvPr id="75" name="Rectangle 74"/>
          <p:cNvSpPr/>
          <p:nvPr/>
        </p:nvSpPr>
        <p:spPr bwMode="auto">
          <a:xfrm>
            <a:off x="8610600" y="4919718"/>
            <a:ext cx="1554480"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SNORM</a:t>
            </a:r>
          </a:p>
        </p:txBody>
      </p:sp>
      <p:sp>
        <p:nvSpPr>
          <p:cNvPr id="76" name="Rectangle 75"/>
          <p:cNvSpPr/>
          <p:nvPr/>
        </p:nvSpPr>
        <p:spPr bwMode="auto">
          <a:xfrm>
            <a:off x="8610600" y="4517460"/>
            <a:ext cx="1554480"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Customer Override</a:t>
            </a:r>
          </a:p>
        </p:txBody>
      </p:sp>
      <p:sp>
        <p:nvSpPr>
          <p:cNvPr id="78" name="Rectangle 77"/>
          <p:cNvSpPr/>
          <p:nvPr/>
        </p:nvSpPr>
        <p:spPr bwMode="auto">
          <a:xfrm>
            <a:off x="8610600" y="4106713"/>
            <a:ext cx="1554480"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Customer</a:t>
            </a:r>
          </a:p>
        </p:txBody>
      </p:sp>
      <p:cxnSp>
        <p:nvCxnSpPr>
          <p:cNvPr id="80" name="Straight Connector 79"/>
          <p:cNvCxnSpPr>
            <a:stCxn id="25" idx="3"/>
            <a:endCxn id="102" idx="1"/>
          </p:cNvCxnSpPr>
          <p:nvPr/>
        </p:nvCxnSpPr>
        <p:spPr bwMode="auto">
          <a:xfrm>
            <a:off x="2950082" y="4371780"/>
            <a:ext cx="540466" cy="426679"/>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Rectangle 168"/>
          <p:cNvSpPr/>
          <p:nvPr/>
        </p:nvSpPr>
        <p:spPr bwMode="auto">
          <a:xfrm>
            <a:off x="2133600" y="1609649"/>
            <a:ext cx="1874108"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Social </a:t>
            </a:r>
            <a:r>
              <a:rPr lang="en-US" sz="1200" dirty="0">
                <a:ea typeface="ＭＳ Ｐゴシック" pitchFamily="34" charset="-128"/>
              </a:rPr>
              <a:t>History</a:t>
            </a:r>
            <a:r>
              <a:rPr lang="en-US" sz="1200" dirty="0"/>
              <a:t> (Section)</a:t>
            </a:r>
            <a:endParaRPr lang="en-US" sz="1200" dirty="0">
              <a:ea typeface="ＭＳ Ｐゴシック" pitchFamily="34" charset="-128"/>
            </a:endParaRPr>
          </a:p>
        </p:txBody>
      </p:sp>
      <p:sp>
        <p:nvSpPr>
          <p:cNvPr id="170" name="Flowchart: Connector 169"/>
          <p:cNvSpPr/>
          <p:nvPr/>
        </p:nvSpPr>
        <p:spPr bwMode="auto">
          <a:xfrm>
            <a:off x="2408027" y="1996795"/>
            <a:ext cx="1185812"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Has Question</a:t>
            </a:r>
          </a:p>
        </p:txBody>
      </p:sp>
      <p:cxnSp>
        <p:nvCxnSpPr>
          <p:cNvPr id="171" name="Straight Connector 170"/>
          <p:cNvCxnSpPr>
            <a:stCxn id="169" idx="2"/>
            <a:endCxn id="5" idx="0"/>
          </p:cNvCxnSpPr>
          <p:nvPr/>
        </p:nvCxnSpPr>
        <p:spPr bwMode="auto">
          <a:xfrm>
            <a:off x="3070655" y="1903369"/>
            <a:ext cx="375997" cy="59409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a:stCxn id="5" idx="2"/>
            <a:endCxn id="6" idx="0"/>
          </p:cNvCxnSpPr>
          <p:nvPr/>
        </p:nvCxnSpPr>
        <p:spPr bwMode="auto">
          <a:xfrm>
            <a:off x="3446652" y="2791185"/>
            <a:ext cx="1513741" cy="62484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183"/>
          <p:cNvCxnSpPr>
            <a:stCxn id="36" idx="2"/>
            <a:endCxn id="33" idx="1"/>
          </p:cNvCxnSpPr>
          <p:nvPr/>
        </p:nvCxnSpPr>
        <p:spPr bwMode="auto">
          <a:xfrm>
            <a:off x="4664545" y="1578872"/>
            <a:ext cx="2591400" cy="106545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 name="Flowchart: Connector 209"/>
          <p:cNvSpPr/>
          <p:nvPr/>
        </p:nvSpPr>
        <p:spPr bwMode="auto">
          <a:xfrm>
            <a:off x="5333907" y="1833132"/>
            <a:ext cx="1185812"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Has Question</a:t>
            </a:r>
          </a:p>
        </p:txBody>
      </p:sp>
      <p:sp>
        <p:nvSpPr>
          <p:cNvPr id="230" name="Flowchart: Connector 229"/>
          <p:cNvSpPr/>
          <p:nvPr/>
        </p:nvSpPr>
        <p:spPr bwMode="auto">
          <a:xfrm>
            <a:off x="8248377" y="2907057"/>
            <a:ext cx="1339093"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241" name="Flowchart: Connector 240"/>
          <p:cNvSpPr/>
          <p:nvPr/>
        </p:nvSpPr>
        <p:spPr bwMode="auto">
          <a:xfrm>
            <a:off x="6858001" y="2973995"/>
            <a:ext cx="1339093"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8" name="Rectangle 7"/>
          <p:cNvSpPr/>
          <p:nvPr/>
        </p:nvSpPr>
        <p:spPr bwMode="auto">
          <a:xfrm>
            <a:off x="6046488" y="4666561"/>
            <a:ext cx="2116955"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Current everyday Smoker</a:t>
            </a:r>
          </a:p>
        </p:txBody>
      </p:sp>
      <p:sp>
        <p:nvSpPr>
          <p:cNvPr id="252" name="TextBox 251"/>
          <p:cNvSpPr txBox="1"/>
          <p:nvPr/>
        </p:nvSpPr>
        <p:spPr>
          <a:xfrm rot="16200000">
            <a:off x="7867408" y="5870645"/>
            <a:ext cx="1018227" cy="369332"/>
          </a:xfrm>
          <a:prstGeom prst="rect">
            <a:avLst/>
          </a:prstGeom>
          <a:noFill/>
        </p:spPr>
        <p:txBody>
          <a:bodyPr wrap="none" rtlCol="0">
            <a:spAutoFit/>
          </a:bodyPr>
          <a:lstStyle/>
          <a:p>
            <a:r>
              <a:rPr lang="en-US" dirty="0" err="1"/>
              <a:t>eNORM</a:t>
            </a:r>
            <a:endParaRPr lang="en-US" dirty="0"/>
          </a:p>
        </p:txBody>
      </p:sp>
      <p:sp>
        <p:nvSpPr>
          <p:cNvPr id="253" name="TextBox 252"/>
          <p:cNvSpPr txBox="1"/>
          <p:nvPr/>
        </p:nvSpPr>
        <p:spPr>
          <a:xfrm rot="16200000">
            <a:off x="7923234" y="4307025"/>
            <a:ext cx="1005403" cy="369332"/>
          </a:xfrm>
          <a:prstGeom prst="rect">
            <a:avLst/>
          </a:prstGeom>
          <a:noFill/>
        </p:spPr>
        <p:txBody>
          <a:bodyPr wrap="none" rtlCol="0">
            <a:spAutoFit/>
          </a:bodyPr>
          <a:lstStyle/>
          <a:p>
            <a:r>
              <a:rPr lang="en-US" dirty="0" err="1"/>
              <a:t>cNORM</a:t>
            </a:r>
            <a:endParaRPr lang="en-US" dirty="0"/>
          </a:p>
        </p:txBody>
      </p:sp>
      <p:sp>
        <p:nvSpPr>
          <p:cNvPr id="49" name="Rectangle 48"/>
          <p:cNvSpPr/>
          <p:nvPr/>
        </p:nvSpPr>
        <p:spPr bwMode="auto">
          <a:xfrm>
            <a:off x="3733529" y="5927323"/>
            <a:ext cx="2193285" cy="293721"/>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Current every day Smoker</a:t>
            </a:r>
          </a:p>
        </p:txBody>
      </p:sp>
      <p:sp>
        <p:nvSpPr>
          <p:cNvPr id="77" name="Rectangle 76"/>
          <p:cNvSpPr/>
          <p:nvPr/>
        </p:nvSpPr>
        <p:spPr bwMode="auto">
          <a:xfrm>
            <a:off x="8611716" y="6556250"/>
            <a:ext cx="1554480" cy="293721"/>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CDC</a:t>
            </a:r>
          </a:p>
        </p:txBody>
      </p:sp>
      <p:sp>
        <p:nvSpPr>
          <p:cNvPr id="81" name="Flowchart: Connector 80"/>
          <p:cNvSpPr/>
          <p:nvPr/>
        </p:nvSpPr>
        <p:spPr bwMode="auto">
          <a:xfrm>
            <a:off x="4474389" y="4115115"/>
            <a:ext cx="685396"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cxnSp>
        <p:nvCxnSpPr>
          <p:cNvPr id="82" name="Straight Connector 81"/>
          <p:cNvCxnSpPr>
            <a:stCxn id="5" idx="2"/>
            <a:endCxn id="25" idx="0"/>
          </p:cNvCxnSpPr>
          <p:nvPr/>
        </p:nvCxnSpPr>
        <p:spPr bwMode="auto">
          <a:xfrm flipH="1">
            <a:off x="2317735" y="2791184"/>
            <a:ext cx="1128917" cy="143373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Flowchart: Connector 83"/>
          <p:cNvSpPr/>
          <p:nvPr/>
        </p:nvSpPr>
        <p:spPr bwMode="auto">
          <a:xfrm>
            <a:off x="2311164" y="3229477"/>
            <a:ext cx="930419"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Narrower</a:t>
            </a:r>
          </a:p>
        </p:txBody>
      </p:sp>
      <p:sp>
        <p:nvSpPr>
          <p:cNvPr id="102" name="Rectangle 101"/>
          <p:cNvSpPr/>
          <p:nvPr/>
        </p:nvSpPr>
        <p:spPr bwMode="auto">
          <a:xfrm>
            <a:off x="3490549" y="4651598"/>
            <a:ext cx="1308459"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Current Smoker</a:t>
            </a:r>
          </a:p>
        </p:txBody>
      </p:sp>
      <p:cxnSp>
        <p:nvCxnSpPr>
          <p:cNvPr id="106" name="Straight Connector 105"/>
          <p:cNvCxnSpPr>
            <a:stCxn id="102" idx="3"/>
            <a:endCxn id="8" idx="1"/>
          </p:cNvCxnSpPr>
          <p:nvPr/>
        </p:nvCxnSpPr>
        <p:spPr bwMode="auto">
          <a:xfrm>
            <a:off x="4799007" y="4798459"/>
            <a:ext cx="1247480" cy="1496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Flowchart: Connector 110"/>
          <p:cNvSpPr/>
          <p:nvPr/>
        </p:nvSpPr>
        <p:spPr bwMode="auto">
          <a:xfrm>
            <a:off x="4993753" y="4715936"/>
            <a:ext cx="719209"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parent</a:t>
            </a:r>
          </a:p>
        </p:txBody>
      </p:sp>
      <p:cxnSp>
        <p:nvCxnSpPr>
          <p:cNvPr id="131" name="Straight Connector 130"/>
          <p:cNvCxnSpPr>
            <a:stCxn id="6" idx="2"/>
            <a:endCxn id="49" idx="0"/>
          </p:cNvCxnSpPr>
          <p:nvPr/>
        </p:nvCxnSpPr>
        <p:spPr bwMode="auto">
          <a:xfrm flipH="1">
            <a:off x="4830172" y="3709750"/>
            <a:ext cx="130221" cy="2217572"/>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stCxn id="6" idx="2"/>
            <a:endCxn id="7" idx="0"/>
          </p:cNvCxnSpPr>
          <p:nvPr/>
        </p:nvCxnSpPr>
        <p:spPr bwMode="auto">
          <a:xfrm>
            <a:off x="4960393" y="3709751"/>
            <a:ext cx="2035837" cy="2066661"/>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p:cNvCxnSpPr>
            <a:endCxn id="25" idx="0"/>
          </p:cNvCxnSpPr>
          <p:nvPr/>
        </p:nvCxnSpPr>
        <p:spPr bwMode="auto">
          <a:xfrm>
            <a:off x="1685386" y="3599456"/>
            <a:ext cx="632349" cy="625462"/>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p:cNvCxnSpPr/>
          <p:nvPr/>
        </p:nvCxnSpPr>
        <p:spPr bwMode="auto">
          <a:xfrm>
            <a:off x="1828801" y="5211462"/>
            <a:ext cx="692257" cy="52072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a:off x="2106418" y="1074347"/>
            <a:ext cx="692257" cy="52072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a:off x="6083113" y="5374696"/>
            <a:ext cx="903365" cy="40344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267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60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70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700"/>
                                  </p:stCondLst>
                                  <p:childTnLst>
                                    <p:set>
                                      <p:cBhvr>
                                        <p:cTn id="50" dur="1" fill="hold">
                                          <p:stCondLst>
                                            <p:cond delay="0"/>
                                          </p:stCondLst>
                                        </p:cTn>
                                        <p:tgtEl>
                                          <p:spTgt spid="2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500"/>
                                  </p:stCondLst>
                                  <p:childTnLst>
                                    <p:set>
                                      <p:cBhvr>
                                        <p:cTn id="100" dur="1" fill="hold">
                                          <p:stCondLst>
                                            <p:cond delay="0"/>
                                          </p:stCondLst>
                                        </p:cTn>
                                        <p:tgtEl>
                                          <p:spTgt spid="7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par>
                                <p:cTn id="119" presetID="1" presetClass="entr" presetSubtype="0" fill="hold" grpId="0" nodeType="withEffect">
                                  <p:stCondLst>
                                    <p:cond delay="700"/>
                                  </p:stCondLst>
                                  <p:childTnLst>
                                    <p:set>
                                      <p:cBhvr>
                                        <p:cTn id="120" dur="1" fill="hold">
                                          <p:stCondLst>
                                            <p:cond delay="0"/>
                                          </p:stCondLst>
                                        </p:cTn>
                                        <p:tgtEl>
                                          <p:spTgt spid="72"/>
                                        </p:tgtEl>
                                        <p:attrNameLst>
                                          <p:attrName>style.visibility</p:attrName>
                                        </p:attrNameLst>
                                      </p:cBhvr>
                                      <p:to>
                                        <p:strVal val="visible"/>
                                      </p:to>
                                    </p:set>
                                  </p:childTnLst>
                                </p:cTn>
                              </p:par>
                              <p:par>
                                <p:cTn id="121" presetID="1" presetClass="entr" presetSubtype="0" fill="hold" grpId="0" nodeType="withEffect">
                                  <p:stCondLst>
                                    <p:cond delay="700"/>
                                  </p:stCondLst>
                                  <p:childTnLst>
                                    <p:set>
                                      <p:cBhvr>
                                        <p:cTn id="122" dur="1" fill="hold">
                                          <p:stCondLst>
                                            <p:cond delay="0"/>
                                          </p:stCondLst>
                                        </p:cTn>
                                        <p:tgtEl>
                                          <p:spTgt spid="7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9" grpId="0" animBg="1"/>
      <p:bldP spid="21" grpId="0" animBg="1"/>
      <p:bldP spid="24" grpId="0" animBg="1"/>
      <p:bldP spid="25" grpId="0" animBg="1"/>
      <p:bldP spid="28" grpId="0" animBg="1"/>
      <p:bldP spid="31" grpId="0" animBg="1"/>
      <p:bldP spid="33" grpId="0" animBg="1"/>
      <p:bldP spid="34" grpId="0" animBg="1"/>
      <p:bldP spid="36" grpId="0" animBg="1"/>
      <p:bldP spid="39" grpId="0" animBg="1"/>
      <p:bldP spid="72" grpId="0" animBg="1"/>
      <p:bldP spid="73" grpId="0" animBg="1"/>
      <p:bldP spid="74" grpId="0" animBg="1"/>
      <p:bldP spid="75" grpId="0" animBg="1"/>
      <p:bldP spid="76" grpId="0" animBg="1"/>
      <p:bldP spid="78" grpId="0" animBg="1"/>
      <p:bldP spid="169" grpId="0" animBg="1"/>
      <p:bldP spid="170" grpId="0" animBg="1"/>
      <p:bldP spid="210" grpId="0" animBg="1"/>
      <p:bldP spid="230" grpId="0" animBg="1"/>
      <p:bldP spid="241" grpId="0" animBg="1"/>
      <p:bldP spid="8" grpId="0" animBg="1"/>
      <p:bldP spid="252" grpId="0"/>
      <p:bldP spid="253" grpId="0"/>
      <p:bldP spid="49" grpId="0" animBg="1"/>
      <p:bldP spid="77" grpId="0" animBg="1"/>
      <p:bldP spid="81" grpId="0" animBg="1"/>
      <p:bldP spid="84" grpId="0" animBg="1"/>
      <p:bldP spid="102" grpId="0" animBg="1"/>
      <p:bldP spid="1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Management – In House</a:t>
            </a:r>
            <a:endParaRPr lang="en-US" dirty="0"/>
          </a:p>
        </p:txBody>
      </p:sp>
    </p:spTree>
    <p:extLst>
      <p:ext uri="{BB962C8B-B14F-4D97-AF65-F5344CB8AC3E}">
        <p14:creationId xmlns:p14="http://schemas.microsoft.com/office/powerpoint/2010/main" val="1736733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002965" y="5978069"/>
            <a:ext cx="7293661" cy="51160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981201" y="1337965"/>
            <a:ext cx="7293661" cy="808949"/>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2002966" y="4284729"/>
            <a:ext cx="7293661" cy="1617897"/>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981200" y="2489757"/>
            <a:ext cx="7293661" cy="127099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CMW, A Content Pipeline</a:t>
            </a:r>
            <a:endParaRPr lang="en-US" dirty="0"/>
          </a:p>
        </p:txBody>
      </p:sp>
      <p:sp>
        <p:nvSpPr>
          <p:cNvPr id="4" name="Rectangle 3"/>
          <p:cNvSpPr/>
          <p:nvPr/>
        </p:nvSpPr>
        <p:spPr>
          <a:xfrm>
            <a:off x="7162800" y="1676400"/>
            <a:ext cx="1821242"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WK XML</a:t>
            </a:r>
          </a:p>
        </p:txBody>
      </p:sp>
      <p:sp>
        <p:nvSpPr>
          <p:cNvPr id="6" name="Rectangle 5"/>
          <p:cNvSpPr/>
          <p:nvPr/>
        </p:nvSpPr>
        <p:spPr>
          <a:xfrm>
            <a:off x="4796194" y="2625969"/>
            <a:ext cx="3452771"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ENORM</a:t>
            </a:r>
          </a:p>
        </p:txBody>
      </p:sp>
      <p:sp>
        <p:nvSpPr>
          <p:cNvPr id="7" name="Rectangle 6"/>
          <p:cNvSpPr/>
          <p:nvPr/>
        </p:nvSpPr>
        <p:spPr>
          <a:xfrm>
            <a:off x="6040127" y="3280932"/>
            <a:ext cx="1324332"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SNORM</a:t>
            </a:r>
          </a:p>
        </p:txBody>
      </p:sp>
      <p:sp>
        <p:nvSpPr>
          <p:cNvPr id="8" name="Down Arrow 7"/>
          <p:cNvSpPr/>
          <p:nvPr/>
        </p:nvSpPr>
        <p:spPr>
          <a:xfrm>
            <a:off x="6436695" y="3061700"/>
            <a:ext cx="531196" cy="21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4964" y="4618819"/>
            <a:ext cx="2124782"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Content</a:t>
            </a:r>
          </a:p>
        </p:txBody>
      </p:sp>
      <p:sp>
        <p:nvSpPr>
          <p:cNvPr id="10" name="Curved Right Arrow 9"/>
          <p:cNvSpPr/>
          <p:nvPr/>
        </p:nvSpPr>
        <p:spPr>
          <a:xfrm>
            <a:off x="4321807" y="3647726"/>
            <a:ext cx="531196" cy="6175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8682477" y="2099772"/>
            <a:ext cx="1683580" cy="923330"/>
          </a:xfrm>
          <a:prstGeom prst="rect">
            <a:avLst/>
          </a:prstGeom>
          <a:noFill/>
        </p:spPr>
        <p:txBody>
          <a:bodyPr wrap="square" rtlCol="0">
            <a:spAutoFit/>
          </a:bodyPr>
          <a:lstStyle/>
          <a:p>
            <a:r>
              <a:rPr lang="en-US" dirty="0"/>
              <a:t>Load / Update</a:t>
            </a:r>
          </a:p>
          <a:p>
            <a:r>
              <a:rPr lang="en-US" dirty="0"/>
              <a:t>Normalize /</a:t>
            </a:r>
          </a:p>
          <a:p>
            <a:r>
              <a:rPr lang="en-US" dirty="0"/>
              <a:t>Relate</a:t>
            </a:r>
          </a:p>
        </p:txBody>
      </p:sp>
      <p:sp>
        <p:nvSpPr>
          <p:cNvPr id="13" name="TextBox 12"/>
          <p:cNvSpPr txBox="1"/>
          <p:nvPr/>
        </p:nvSpPr>
        <p:spPr>
          <a:xfrm>
            <a:off x="7593988" y="3125252"/>
            <a:ext cx="1264639" cy="369332"/>
          </a:xfrm>
          <a:prstGeom prst="rect">
            <a:avLst/>
          </a:prstGeom>
          <a:noFill/>
        </p:spPr>
        <p:txBody>
          <a:bodyPr wrap="square" rtlCol="0">
            <a:spAutoFit/>
          </a:bodyPr>
          <a:lstStyle/>
          <a:p>
            <a:r>
              <a:rPr lang="en-US" dirty="0"/>
              <a:t>Promote</a:t>
            </a:r>
          </a:p>
        </p:txBody>
      </p:sp>
      <p:sp>
        <p:nvSpPr>
          <p:cNvPr id="14" name="TextBox 13"/>
          <p:cNvSpPr txBox="1"/>
          <p:nvPr/>
        </p:nvSpPr>
        <p:spPr>
          <a:xfrm>
            <a:off x="7005820" y="4094228"/>
            <a:ext cx="1402948" cy="369332"/>
          </a:xfrm>
          <a:prstGeom prst="rect">
            <a:avLst/>
          </a:prstGeom>
          <a:noFill/>
        </p:spPr>
        <p:txBody>
          <a:bodyPr wrap="none" rtlCol="0">
            <a:spAutoFit/>
          </a:bodyPr>
          <a:lstStyle/>
          <a:p>
            <a:r>
              <a:rPr lang="en-US" dirty="0"/>
              <a:t>Base Model</a:t>
            </a:r>
          </a:p>
        </p:txBody>
      </p:sp>
      <p:sp>
        <p:nvSpPr>
          <p:cNvPr id="15" name="TextBox 14"/>
          <p:cNvSpPr txBox="1"/>
          <p:nvPr/>
        </p:nvSpPr>
        <p:spPr>
          <a:xfrm>
            <a:off x="5990288" y="5827931"/>
            <a:ext cx="1102400" cy="369332"/>
          </a:xfrm>
          <a:prstGeom prst="rect">
            <a:avLst/>
          </a:prstGeom>
          <a:noFill/>
        </p:spPr>
        <p:txBody>
          <a:bodyPr wrap="square" rtlCol="0">
            <a:spAutoFit/>
          </a:bodyPr>
          <a:lstStyle/>
          <a:p>
            <a:r>
              <a:rPr lang="en-US" dirty="0"/>
              <a:t>Publish</a:t>
            </a:r>
          </a:p>
        </p:txBody>
      </p:sp>
      <p:sp>
        <p:nvSpPr>
          <p:cNvPr id="16" name="Rectangle 15"/>
          <p:cNvSpPr/>
          <p:nvPr/>
        </p:nvSpPr>
        <p:spPr>
          <a:xfrm>
            <a:off x="6907823" y="6019800"/>
            <a:ext cx="2285224"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Package</a:t>
            </a:r>
          </a:p>
        </p:txBody>
      </p:sp>
      <p:sp>
        <p:nvSpPr>
          <p:cNvPr id="17" name="TextBox 16"/>
          <p:cNvSpPr txBox="1"/>
          <p:nvPr/>
        </p:nvSpPr>
        <p:spPr>
          <a:xfrm>
            <a:off x="5777327" y="3921260"/>
            <a:ext cx="977316" cy="369332"/>
          </a:xfrm>
          <a:prstGeom prst="rect">
            <a:avLst/>
          </a:prstGeom>
          <a:noFill/>
        </p:spPr>
        <p:txBody>
          <a:bodyPr wrap="square" rtlCol="0">
            <a:spAutoFit/>
          </a:bodyPr>
          <a:lstStyle/>
          <a:p>
            <a:r>
              <a:rPr lang="en-US" dirty="0"/>
              <a:t>Deploy</a:t>
            </a:r>
          </a:p>
        </p:txBody>
      </p:sp>
      <p:sp>
        <p:nvSpPr>
          <p:cNvPr id="18" name="Rectangle 17"/>
          <p:cNvSpPr/>
          <p:nvPr/>
        </p:nvSpPr>
        <p:spPr>
          <a:xfrm>
            <a:off x="7315200" y="1559169"/>
            <a:ext cx="1786218"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WK XML</a:t>
            </a:r>
          </a:p>
        </p:txBody>
      </p:sp>
      <p:sp>
        <p:nvSpPr>
          <p:cNvPr id="19" name="Rectangle 18"/>
          <p:cNvSpPr/>
          <p:nvPr/>
        </p:nvSpPr>
        <p:spPr>
          <a:xfrm>
            <a:off x="7543800" y="1418492"/>
            <a:ext cx="1641552"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306510" y="4472281"/>
            <a:ext cx="2124782"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Content</a:t>
            </a:r>
          </a:p>
        </p:txBody>
      </p:sp>
      <p:sp>
        <p:nvSpPr>
          <p:cNvPr id="21" name="Rectangle 20"/>
          <p:cNvSpPr/>
          <p:nvPr/>
        </p:nvSpPr>
        <p:spPr>
          <a:xfrm>
            <a:off x="5397364" y="4422429"/>
            <a:ext cx="2124782" cy="47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Content</a:t>
            </a:r>
          </a:p>
          <a:p>
            <a:pPr algn="ctr"/>
            <a:r>
              <a:rPr lang="en-US" sz="1400" dirty="0"/>
              <a:t>V:yyyy-mm-ddThh:mm</a:t>
            </a:r>
          </a:p>
        </p:txBody>
      </p:sp>
      <p:sp>
        <p:nvSpPr>
          <p:cNvPr id="24" name="TextBox 23"/>
          <p:cNvSpPr txBox="1"/>
          <p:nvPr/>
        </p:nvSpPr>
        <p:spPr>
          <a:xfrm>
            <a:off x="8248965" y="5186018"/>
            <a:ext cx="1707935" cy="369332"/>
          </a:xfrm>
          <a:prstGeom prst="rect">
            <a:avLst/>
          </a:prstGeom>
          <a:noFill/>
        </p:spPr>
        <p:txBody>
          <a:bodyPr wrap="square" rtlCol="0">
            <a:spAutoFit/>
          </a:bodyPr>
          <a:lstStyle/>
          <a:p>
            <a:r>
              <a:rPr lang="en-US" dirty="0"/>
              <a:t>Adaptation</a:t>
            </a:r>
          </a:p>
        </p:txBody>
      </p:sp>
      <p:sp>
        <p:nvSpPr>
          <p:cNvPr id="25" name="Rectangle 24"/>
          <p:cNvSpPr/>
          <p:nvPr/>
        </p:nvSpPr>
        <p:spPr>
          <a:xfrm>
            <a:off x="4762150" y="1462327"/>
            <a:ext cx="1593587"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a:t>
            </a:r>
          </a:p>
        </p:txBody>
      </p:sp>
      <p:sp>
        <p:nvSpPr>
          <p:cNvPr id="26" name="Rectangle 25"/>
          <p:cNvSpPr/>
          <p:nvPr/>
        </p:nvSpPr>
        <p:spPr>
          <a:xfrm>
            <a:off x="4853004" y="1614727"/>
            <a:ext cx="1593587"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a:t>
            </a:r>
          </a:p>
        </p:txBody>
      </p:sp>
      <p:sp>
        <p:nvSpPr>
          <p:cNvPr id="27" name="Rectangle 26"/>
          <p:cNvSpPr/>
          <p:nvPr/>
        </p:nvSpPr>
        <p:spPr>
          <a:xfrm>
            <a:off x="4939099" y="1742438"/>
            <a:ext cx="1593587" cy="4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Sources</a:t>
            </a:r>
          </a:p>
        </p:txBody>
      </p:sp>
      <p:sp>
        <p:nvSpPr>
          <p:cNvPr id="28" name="TextBox 27"/>
          <p:cNvSpPr txBox="1"/>
          <p:nvPr/>
        </p:nvSpPr>
        <p:spPr>
          <a:xfrm>
            <a:off x="7593987" y="1547447"/>
            <a:ext cx="1599060" cy="646331"/>
          </a:xfrm>
          <a:prstGeom prst="rect">
            <a:avLst/>
          </a:prstGeom>
          <a:noFill/>
        </p:spPr>
        <p:txBody>
          <a:bodyPr wrap="square" rtlCol="0">
            <a:spAutoFit/>
          </a:bodyPr>
          <a:lstStyle/>
          <a:p>
            <a:r>
              <a:rPr lang="en-US" dirty="0"/>
              <a:t>Version Stream</a:t>
            </a:r>
          </a:p>
        </p:txBody>
      </p:sp>
      <p:sp>
        <p:nvSpPr>
          <p:cNvPr id="31" name="TextBox 30"/>
          <p:cNvSpPr txBox="1"/>
          <p:nvPr/>
        </p:nvSpPr>
        <p:spPr>
          <a:xfrm>
            <a:off x="7501826" y="3391415"/>
            <a:ext cx="1494277" cy="369332"/>
          </a:xfrm>
          <a:prstGeom prst="rect">
            <a:avLst/>
          </a:prstGeom>
          <a:noFill/>
        </p:spPr>
        <p:txBody>
          <a:bodyPr wrap="square" rtlCol="0">
            <a:spAutoFit/>
          </a:bodyPr>
          <a:lstStyle/>
          <a:p>
            <a:r>
              <a:rPr lang="en-US" dirty="0"/>
              <a:t>Edit / Mix</a:t>
            </a:r>
          </a:p>
        </p:txBody>
      </p:sp>
      <p:sp>
        <p:nvSpPr>
          <p:cNvPr id="33" name="Rectangle 32"/>
          <p:cNvSpPr/>
          <p:nvPr/>
        </p:nvSpPr>
        <p:spPr>
          <a:xfrm>
            <a:off x="7771514" y="4604138"/>
            <a:ext cx="1171854" cy="577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Draft Package</a:t>
            </a:r>
          </a:p>
        </p:txBody>
      </p:sp>
      <p:sp>
        <p:nvSpPr>
          <p:cNvPr id="35" name="TextBox 34"/>
          <p:cNvSpPr txBox="1"/>
          <p:nvPr/>
        </p:nvSpPr>
        <p:spPr>
          <a:xfrm>
            <a:off x="2083607" y="2561437"/>
            <a:ext cx="1269193" cy="369332"/>
          </a:xfrm>
          <a:prstGeom prst="rect">
            <a:avLst/>
          </a:prstGeom>
          <a:noFill/>
        </p:spPr>
        <p:txBody>
          <a:bodyPr wrap="square" rtlCol="0">
            <a:spAutoFit/>
          </a:bodyPr>
          <a:lstStyle/>
          <a:p>
            <a:r>
              <a:rPr lang="en-US" dirty="0"/>
              <a:t>Cerner</a:t>
            </a:r>
          </a:p>
        </p:txBody>
      </p:sp>
      <p:sp>
        <p:nvSpPr>
          <p:cNvPr id="37" name="TextBox 36"/>
          <p:cNvSpPr txBox="1"/>
          <p:nvPr/>
        </p:nvSpPr>
        <p:spPr>
          <a:xfrm>
            <a:off x="2060160" y="4463560"/>
            <a:ext cx="1445040" cy="369332"/>
          </a:xfrm>
          <a:prstGeom prst="rect">
            <a:avLst/>
          </a:prstGeom>
          <a:noFill/>
        </p:spPr>
        <p:txBody>
          <a:bodyPr wrap="square" rtlCol="0">
            <a:spAutoFit/>
          </a:bodyPr>
          <a:lstStyle/>
          <a:p>
            <a:r>
              <a:rPr lang="en-US" dirty="0"/>
              <a:t>Clients</a:t>
            </a:r>
          </a:p>
        </p:txBody>
      </p:sp>
      <p:sp>
        <p:nvSpPr>
          <p:cNvPr id="39" name="TextBox 38"/>
          <p:cNvSpPr txBox="1"/>
          <p:nvPr/>
        </p:nvSpPr>
        <p:spPr>
          <a:xfrm>
            <a:off x="2083606" y="1459468"/>
            <a:ext cx="1151042" cy="369332"/>
          </a:xfrm>
          <a:prstGeom prst="rect">
            <a:avLst/>
          </a:prstGeom>
          <a:noFill/>
        </p:spPr>
        <p:txBody>
          <a:bodyPr wrap="square" rtlCol="0">
            <a:spAutoFit/>
          </a:bodyPr>
          <a:lstStyle/>
          <a:p>
            <a:r>
              <a:rPr lang="en-US" dirty="0"/>
              <a:t>Vendors</a:t>
            </a:r>
          </a:p>
        </p:txBody>
      </p:sp>
      <p:sp>
        <p:nvSpPr>
          <p:cNvPr id="40" name="Curved Right Arrow 39"/>
          <p:cNvSpPr/>
          <p:nvPr/>
        </p:nvSpPr>
        <p:spPr>
          <a:xfrm>
            <a:off x="4177567" y="2128585"/>
            <a:ext cx="531196" cy="6175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2904666" y="3203304"/>
            <a:ext cx="2088382" cy="646331"/>
          </a:xfrm>
          <a:prstGeom prst="rect">
            <a:avLst/>
          </a:prstGeom>
          <a:noFill/>
        </p:spPr>
        <p:txBody>
          <a:bodyPr wrap="square" rtlCol="0">
            <a:spAutoFit/>
          </a:bodyPr>
          <a:lstStyle/>
          <a:p>
            <a:r>
              <a:rPr lang="en-US" dirty="0"/>
              <a:t>CMW : </a:t>
            </a:r>
          </a:p>
          <a:p>
            <a:r>
              <a:rPr lang="en-US" dirty="0"/>
              <a:t>Model Mode</a:t>
            </a:r>
          </a:p>
        </p:txBody>
      </p:sp>
      <p:sp>
        <p:nvSpPr>
          <p:cNvPr id="42" name="TextBox 41"/>
          <p:cNvSpPr txBox="1"/>
          <p:nvPr/>
        </p:nvSpPr>
        <p:spPr>
          <a:xfrm>
            <a:off x="2858060" y="5181601"/>
            <a:ext cx="2386905" cy="646331"/>
          </a:xfrm>
          <a:prstGeom prst="rect">
            <a:avLst/>
          </a:prstGeom>
          <a:noFill/>
        </p:spPr>
        <p:txBody>
          <a:bodyPr wrap="square" rtlCol="0">
            <a:spAutoFit/>
          </a:bodyPr>
          <a:lstStyle/>
          <a:p>
            <a:r>
              <a:rPr lang="en-US" dirty="0"/>
              <a:t>CMW : </a:t>
            </a:r>
          </a:p>
          <a:p>
            <a:r>
              <a:rPr lang="en-US" dirty="0"/>
              <a:t>Client Mode</a:t>
            </a:r>
          </a:p>
        </p:txBody>
      </p:sp>
      <p:sp>
        <p:nvSpPr>
          <p:cNvPr id="43" name="Curved Right Arrow 42"/>
          <p:cNvSpPr/>
          <p:nvPr/>
        </p:nvSpPr>
        <p:spPr>
          <a:xfrm>
            <a:off x="5738822" y="5504766"/>
            <a:ext cx="533400" cy="8792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6406631" y="5081953"/>
            <a:ext cx="1171854" cy="577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Draft Package</a:t>
            </a:r>
          </a:p>
        </p:txBody>
      </p:sp>
      <p:sp>
        <p:nvSpPr>
          <p:cNvPr id="46" name="TextBox 45"/>
          <p:cNvSpPr txBox="1"/>
          <p:nvPr/>
        </p:nvSpPr>
        <p:spPr>
          <a:xfrm>
            <a:off x="2814850" y="6049207"/>
            <a:ext cx="2386905" cy="369332"/>
          </a:xfrm>
          <a:prstGeom prst="rect">
            <a:avLst/>
          </a:prstGeom>
          <a:noFill/>
        </p:spPr>
        <p:txBody>
          <a:bodyPr wrap="square" rtlCol="0">
            <a:spAutoFit/>
          </a:bodyPr>
          <a:lstStyle/>
          <a:p>
            <a:r>
              <a:rPr lang="en-US" dirty="0"/>
              <a:t>Application</a:t>
            </a:r>
          </a:p>
        </p:txBody>
      </p:sp>
    </p:spTree>
    <p:extLst>
      <p:ext uri="{BB962C8B-B14F-4D97-AF65-F5344CB8AC3E}">
        <p14:creationId xmlns:p14="http://schemas.microsoft.com/office/powerpoint/2010/main" val="1281409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work for Cerner.  </a:t>
            </a:r>
          </a:p>
          <a:p>
            <a:pPr lvl="1"/>
            <a:r>
              <a:rPr lang="en-US" dirty="0" smtClean="0"/>
              <a:t>But, I’m not the solution owner for this tool.</a:t>
            </a:r>
          </a:p>
          <a:p>
            <a:r>
              <a:rPr lang="en-US" dirty="0" smtClean="0"/>
              <a:t>I can (and have) advocate(d) for development work or design approaches, </a:t>
            </a:r>
          </a:p>
          <a:p>
            <a:pPr lvl="1"/>
            <a:r>
              <a:rPr lang="en-US" dirty="0"/>
              <a:t>I’m working on a proposal for an standalone version of this tool with modular plugins.</a:t>
            </a:r>
          </a:p>
          <a:p>
            <a:pPr lvl="1"/>
            <a:r>
              <a:rPr lang="en-US" dirty="0" smtClean="0"/>
              <a:t>But, requirements and prioritization come from Cerner clients (e.g. Intermountain) </a:t>
            </a:r>
          </a:p>
          <a:p>
            <a:pPr lvl="1"/>
            <a:r>
              <a:rPr lang="en-US" dirty="0" smtClean="0"/>
              <a:t>And, I have significant bandwidth limitations.</a:t>
            </a:r>
          </a:p>
          <a:p>
            <a:endParaRPr lang="en-US" dirty="0"/>
          </a:p>
          <a:p>
            <a:r>
              <a:rPr lang="en-US" dirty="0" smtClean="0"/>
              <a:t>Nonetheless, an interesting thought exploration or issues encountered, and potential solutions.</a:t>
            </a:r>
          </a:p>
          <a:p>
            <a:r>
              <a:rPr lang="en-US" dirty="0" smtClean="0"/>
              <a:t>If nothing else, the import and export from whatever tools will be an important goal for us.</a:t>
            </a:r>
            <a:endParaRPr lang="en-US" dirty="0"/>
          </a:p>
        </p:txBody>
      </p:sp>
    </p:spTree>
    <p:extLst>
      <p:ext uri="{BB962C8B-B14F-4D97-AF65-F5344CB8AC3E}">
        <p14:creationId xmlns:p14="http://schemas.microsoft.com/office/powerpoint/2010/main" val="1361586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Loader / Content Maintenance</a:t>
            </a:r>
            <a:endParaRPr lang="en-US" dirty="0"/>
          </a:p>
        </p:txBody>
      </p:sp>
      <p:sp>
        <p:nvSpPr>
          <p:cNvPr id="3" name="Content Placeholder 2"/>
          <p:cNvSpPr>
            <a:spLocks noGrp="1"/>
          </p:cNvSpPr>
          <p:nvPr>
            <p:ph idx="1"/>
          </p:nvPr>
        </p:nvSpPr>
        <p:spPr/>
        <p:txBody>
          <a:bodyPr>
            <a:normAutofit lnSpcReduction="10000"/>
          </a:bodyPr>
          <a:lstStyle/>
          <a:p>
            <a:r>
              <a:rPr lang="en-US" dirty="0" smtClean="0"/>
              <a:t>1 “Driver” 1 per source “content product”</a:t>
            </a:r>
          </a:p>
          <a:p>
            <a:pPr lvl="1"/>
            <a:r>
              <a:rPr lang="en-US" dirty="0" smtClean="0"/>
              <a:t>Assumes a stream of content product versions.</a:t>
            </a:r>
          </a:p>
          <a:p>
            <a:pPr lvl="1"/>
            <a:r>
              <a:rPr lang="en-US" dirty="0" smtClean="0"/>
              <a:t>Purpose is to repeatedly load content updates from source file downloaded</a:t>
            </a:r>
          </a:p>
          <a:p>
            <a:r>
              <a:rPr lang="en-US" dirty="0" smtClean="0">
                <a:sym typeface="Wingdings" panose="05000000000000000000" pitchFamily="2" charset="2"/>
              </a:rPr>
              <a:t>Keep the source semantics as much as possible.</a:t>
            </a:r>
          </a:p>
          <a:p>
            <a:r>
              <a:rPr lang="en-US" dirty="0" smtClean="0">
                <a:sym typeface="Wingdings" panose="05000000000000000000" pitchFamily="2" charset="2"/>
              </a:rPr>
              <a:t>Normalization</a:t>
            </a:r>
            <a:r>
              <a:rPr lang="en-US" dirty="0">
                <a:sym typeface="Wingdings" panose="05000000000000000000" pitchFamily="2" charset="2"/>
              </a:rPr>
              <a:t>:</a:t>
            </a:r>
          </a:p>
          <a:p>
            <a:pPr lvl="2"/>
            <a:r>
              <a:rPr lang="en-US" sz="1400" dirty="0">
                <a:sym typeface="Wingdings" panose="05000000000000000000" pitchFamily="2" charset="2"/>
              </a:rPr>
              <a:t>Graph structure -&gt; </a:t>
            </a:r>
            <a:r>
              <a:rPr lang="en-US" sz="1400" dirty="0" err="1">
                <a:sym typeface="Wingdings" panose="05000000000000000000" pitchFamily="2" charset="2"/>
              </a:rPr>
              <a:t>Concept|Name|Attribute|Relationship</a:t>
            </a:r>
            <a:endParaRPr lang="en-US" sz="1400" dirty="0">
              <a:sym typeface="Wingdings" panose="05000000000000000000" pitchFamily="2" charset="2"/>
            </a:endParaRPr>
          </a:p>
          <a:p>
            <a:pPr lvl="2"/>
            <a:r>
              <a:rPr lang="en-US" sz="1400" dirty="0">
                <a:sym typeface="Wingdings" panose="05000000000000000000" pitchFamily="2" charset="2"/>
              </a:rPr>
              <a:t>Internal identifier assigned for each concept</a:t>
            </a:r>
          </a:p>
          <a:p>
            <a:pPr lvl="2"/>
            <a:r>
              <a:rPr lang="en-US" sz="1400" dirty="0">
                <a:sym typeface="Wingdings" panose="05000000000000000000" pitchFamily="2" charset="2"/>
              </a:rPr>
              <a:t>One preferred source to define an official unique concept name.  </a:t>
            </a:r>
          </a:p>
          <a:p>
            <a:pPr lvl="3"/>
            <a:r>
              <a:rPr lang="en-US" sz="1400" dirty="0">
                <a:sym typeface="Wingdings" panose="05000000000000000000" pitchFamily="2" charset="2"/>
              </a:rPr>
              <a:t>This Concept name has </a:t>
            </a:r>
            <a:r>
              <a:rPr lang="en-US" sz="1400" dirty="0" err="1">
                <a:sym typeface="Wingdings" panose="05000000000000000000" pitchFamily="2" charset="2"/>
              </a:rPr>
              <a:t>codesystem</a:t>
            </a:r>
            <a:r>
              <a:rPr lang="en-US" sz="1400" dirty="0">
                <a:sym typeface="Wingdings" panose="05000000000000000000" pitchFamily="2" charset="2"/>
              </a:rPr>
              <a:t> +/- version and [ENORM] appended.  </a:t>
            </a:r>
          </a:p>
          <a:p>
            <a:pPr lvl="3"/>
            <a:r>
              <a:rPr lang="en-US" sz="1400" dirty="0">
                <a:sym typeface="Wingdings" panose="05000000000000000000" pitchFamily="2" charset="2"/>
              </a:rPr>
              <a:t>Truncation of official concept name to &lt;256 chars.</a:t>
            </a:r>
          </a:p>
          <a:p>
            <a:pPr lvl="2"/>
            <a:r>
              <a:rPr lang="en-US" sz="1400" dirty="0">
                <a:sym typeface="Wingdings" panose="05000000000000000000" pitchFamily="2" charset="2"/>
              </a:rPr>
              <a:t>All strings to UTF-8</a:t>
            </a:r>
          </a:p>
          <a:p>
            <a:pPr lvl="2"/>
            <a:r>
              <a:rPr lang="en-US" sz="1400" dirty="0">
                <a:sym typeface="Wingdings" panose="05000000000000000000" pitchFamily="2" charset="2"/>
              </a:rPr>
              <a:t>Boolean: True/False</a:t>
            </a:r>
          </a:p>
          <a:p>
            <a:pPr lvl="2"/>
            <a:r>
              <a:rPr lang="en-US" sz="1400" dirty="0">
                <a:sym typeface="Wingdings" panose="05000000000000000000" pitchFamily="2" charset="2"/>
              </a:rPr>
              <a:t>Numeric attributes as string that can use “CAST()”.  Unit to UCUM.</a:t>
            </a:r>
          </a:p>
          <a:p>
            <a:pPr lvl="2"/>
            <a:r>
              <a:rPr lang="en-US" sz="1400" dirty="0">
                <a:sym typeface="Wingdings" panose="05000000000000000000" pitchFamily="2" charset="2"/>
              </a:rPr>
              <a:t>Date to UTC ISO-8601</a:t>
            </a:r>
          </a:p>
          <a:p>
            <a:endParaRPr lang="en-US" dirty="0" smtClean="0"/>
          </a:p>
        </p:txBody>
      </p:sp>
    </p:spTree>
    <p:extLst>
      <p:ext uri="{BB962C8B-B14F-4D97-AF65-F5344CB8AC3E}">
        <p14:creationId xmlns:p14="http://schemas.microsoft.com/office/powerpoint/2010/main" val="208434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Loader Details</a:t>
            </a:r>
            <a:endParaRPr lang="en-US" dirty="0"/>
          </a:p>
        </p:txBody>
      </p:sp>
      <p:sp>
        <p:nvSpPr>
          <p:cNvPr id="3" name="Content Placeholder 2"/>
          <p:cNvSpPr>
            <a:spLocks noGrp="1"/>
          </p:cNvSpPr>
          <p:nvPr>
            <p:ph idx="1"/>
          </p:nvPr>
        </p:nvSpPr>
        <p:spPr/>
        <p:txBody>
          <a:bodyPr>
            <a:normAutofit lnSpcReduction="10000"/>
          </a:bodyPr>
          <a:lstStyle/>
          <a:p>
            <a:r>
              <a:rPr lang="en-US" dirty="0" smtClean="0"/>
              <a:t>1 Vendor may have 1..n Products.  Products typically have versions.</a:t>
            </a:r>
          </a:p>
          <a:p>
            <a:r>
              <a:rPr lang="en-US" dirty="0" smtClean="0"/>
              <a:t>1 Product may have 1..n </a:t>
            </a:r>
            <a:r>
              <a:rPr lang="en-US" dirty="0" err="1" smtClean="0"/>
              <a:t>CodeSystems</a:t>
            </a:r>
            <a:r>
              <a:rPr lang="en-US" dirty="0" smtClean="0"/>
              <a:t>.  </a:t>
            </a:r>
            <a:r>
              <a:rPr lang="en-US" dirty="0" err="1" smtClean="0"/>
              <a:t>CodeSystems</a:t>
            </a:r>
            <a:r>
              <a:rPr lang="en-US" dirty="0" smtClean="0"/>
              <a:t> may or may not have versions</a:t>
            </a:r>
          </a:p>
          <a:p>
            <a:pPr lvl="1"/>
            <a:r>
              <a:rPr lang="en-US" sz="1400" dirty="0"/>
              <a:t>The source Schema is its own </a:t>
            </a:r>
            <a:r>
              <a:rPr lang="en-US" sz="1400" dirty="0" err="1"/>
              <a:t>CodeSystem</a:t>
            </a:r>
            <a:r>
              <a:rPr lang="en-US" sz="1400" dirty="0"/>
              <a:t>, so generally at least 2 </a:t>
            </a:r>
            <a:r>
              <a:rPr lang="en-US" sz="1400" dirty="0" err="1"/>
              <a:t>CodeSystems</a:t>
            </a:r>
            <a:r>
              <a:rPr lang="en-US" sz="1400" dirty="0"/>
              <a:t> per Product.</a:t>
            </a:r>
          </a:p>
          <a:p>
            <a:pPr lvl="1"/>
            <a:r>
              <a:rPr lang="en-US" sz="1400" dirty="0"/>
              <a:t>Some products like FDB have a different </a:t>
            </a:r>
            <a:r>
              <a:rPr lang="en-US" sz="1400" dirty="0" err="1"/>
              <a:t>CodeSystem</a:t>
            </a:r>
            <a:r>
              <a:rPr lang="en-US" sz="1400" dirty="0"/>
              <a:t> for every table.</a:t>
            </a:r>
          </a:p>
          <a:p>
            <a:r>
              <a:rPr lang="en-US" dirty="0" smtClean="0"/>
              <a:t>A “Source” is a </a:t>
            </a:r>
            <a:r>
              <a:rPr lang="en-US" dirty="0" err="1" smtClean="0"/>
              <a:t>Vendor:Product:CodeSystem:CSVersion</a:t>
            </a:r>
            <a:endParaRPr lang="en-US" sz="1400" dirty="0">
              <a:sym typeface="Wingdings" panose="05000000000000000000" pitchFamily="2" charset="2"/>
            </a:endParaRPr>
          </a:p>
          <a:p>
            <a:r>
              <a:rPr lang="en-US" dirty="0" smtClean="0">
                <a:solidFill>
                  <a:srgbClr val="FF0000"/>
                </a:solidFill>
              </a:rPr>
              <a:t>1 </a:t>
            </a:r>
            <a:r>
              <a:rPr lang="en-US" dirty="0">
                <a:solidFill>
                  <a:srgbClr val="FF0000"/>
                </a:solidFill>
              </a:rPr>
              <a:t>ENORM concept = </a:t>
            </a:r>
            <a:r>
              <a:rPr lang="en-US" dirty="0" err="1" smtClean="0">
                <a:solidFill>
                  <a:srgbClr val="FF0000"/>
                </a:solidFill>
              </a:rPr>
              <a:t>CodeSystem</a:t>
            </a:r>
            <a:r>
              <a:rPr lang="en-US" dirty="0" smtClean="0">
                <a:solidFill>
                  <a:srgbClr val="FF0000"/>
                </a:solidFill>
                <a:sym typeface="Wingdings" panose="05000000000000000000" pitchFamily="2" charset="2"/>
              </a:rPr>
              <a:t>:(</a:t>
            </a:r>
            <a:r>
              <a:rPr lang="en-US" dirty="0" err="1" smtClean="0">
                <a:solidFill>
                  <a:srgbClr val="FF0000"/>
                </a:solidFill>
                <a:sym typeface="Wingdings" panose="05000000000000000000" pitchFamily="2" charset="2"/>
              </a:rPr>
              <a:t>CSVersion</a:t>
            </a:r>
            <a:r>
              <a:rPr lang="en-US" dirty="0" smtClean="0">
                <a:solidFill>
                  <a:srgbClr val="FF0000"/>
                </a:solidFill>
                <a:sym typeface="Wingdings" panose="05000000000000000000" pitchFamily="2" charset="2"/>
              </a:rPr>
              <a:t>):Code</a:t>
            </a:r>
          </a:p>
          <a:p>
            <a:pPr lvl="1"/>
            <a:r>
              <a:rPr lang="en-US" sz="1400" dirty="0"/>
              <a:t>Semantics ~ “Somebody (the </a:t>
            </a:r>
            <a:r>
              <a:rPr lang="en-US" sz="1400" dirty="0" err="1"/>
              <a:t>codesystem</a:t>
            </a:r>
            <a:r>
              <a:rPr lang="en-US" sz="1400" dirty="0"/>
              <a:t>) said this thing (the code) exists”</a:t>
            </a:r>
          </a:p>
          <a:p>
            <a:pPr lvl="1"/>
            <a:r>
              <a:rPr lang="en-US" sz="1400" dirty="0"/>
              <a:t>Names, Attribute, Relations ~ “Somebody (a source) said this (the code) has (that)”</a:t>
            </a:r>
          </a:p>
          <a:p>
            <a:pPr lvl="1"/>
            <a:r>
              <a:rPr lang="en-US" sz="1400" dirty="0"/>
              <a:t>For </a:t>
            </a:r>
            <a:r>
              <a:rPr lang="en-US" sz="1400" dirty="0" err="1"/>
              <a:t>CodeSystems</a:t>
            </a:r>
            <a:r>
              <a:rPr lang="en-US" sz="1400" dirty="0"/>
              <a:t> that follow concept permanence – only last product version kept, and diffs are generated</a:t>
            </a:r>
          </a:p>
          <a:p>
            <a:pPr lvl="1"/>
            <a:r>
              <a:rPr lang="en-US" sz="1400" dirty="0"/>
              <a:t>For </a:t>
            </a:r>
            <a:r>
              <a:rPr lang="en-US" sz="1400" dirty="0" err="1"/>
              <a:t>CodeSytems</a:t>
            </a:r>
            <a:r>
              <a:rPr lang="en-US" sz="1400" dirty="0"/>
              <a:t> that do not have concept permanence (e.g. ICD) the </a:t>
            </a:r>
            <a:r>
              <a:rPr lang="en-US" sz="1400" dirty="0" err="1"/>
              <a:t>codesystem</a:t>
            </a:r>
            <a:r>
              <a:rPr lang="en-US" sz="1400" dirty="0"/>
              <a:t> is versioned to make distinct sources.  The new source is linked as replacing prior source.</a:t>
            </a:r>
            <a:endParaRPr lang="en-US" sz="1400" dirty="0">
              <a:sym typeface="Wingdings" panose="05000000000000000000" pitchFamily="2" charset="2"/>
            </a:endParaRPr>
          </a:p>
          <a:p>
            <a:pPr lvl="1"/>
            <a:r>
              <a:rPr lang="en-US" sz="1400" dirty="0">
                <a:sym typeface="Wingdings" panose="05000000000000000000" pitchFamily="2" charset="2"/>
              </a:rPr>
              <a:t>If there are multiple sources for same </a:t>
            </a:r>
            <a:r>
              <a:rPr lang="en-US" sz="1400" dirty="0" err="1">
                <a:sym typeface="Wingdings" panose="05000000000000000000" pitchFamily="2" charset="2"/>
              </a:rPr>
              <a:t>CodeSystem:CSver:Code</a:t>
            </a:r>
            <a:r>
              <a:rPr lang="en-US" sz="1400" dirty="0">
                <a:sym typeface="Wingdings" panose="05000000000000000000" pitchFamily="2" charset="2"/>
              </a:rPr>
              <a:t> (e.g. </a:t>
            </a:r>
            <a:r>
              <a:rPr lang="en-US" sz="1400" dirty="0" err="1">
                <a:sym typeface="Wingdings" panose="05000000000000000000" pitchFamily="2" charset="2"/>
              </a:rPr>
              <a:t>Optum</a:t>
            </a:r>
            <a:r>
              <a:rPr lang="en-US" sz="1400" dirty="0">
                <a:sym typeface="Wingdings" panose="05000000000000000000" pitchFamily="2" charset="2"/>
              </a:rPr>
              <a:t> and CDC provide different attributes and relationships) then only 1 ENORM concept, and names are merged, but Attributes and Relationships are distinct by source.  </a:t>
            </a:r>
            <a:endParaRPr lang="en-US" dirty="0">
              <a:sym typeface="Wingdings" panose="05000000000000000000" pitchFamily="2" charset="2"/>
            </a:endParaRPr>
          </a:p>
          <a:p>
            <a:pPr lvl="2"/>
            <a:endParaRPr lang="en-US" dirty="0">
              <a:sym typeface="Wingdings" panose="05000000000000000000" pitchFamily="2" charset="2"/>
            </a:endParaRPr>
          </a:p>
          <a:p>
            <a:pPr lvl="1"/>
            <a:endParaRPr lang="en-US" dirty="0"/>
          </a:p>
          <a:p>
            <a:endParaRPr lang="en-US" dirty="0"/>
          </a:p>
        </p:txBody>
      </p:sp>
    </p:spTree>
    <p:extLst>
      <p:ext uri="{BB962C8B-B14F-4D97-AF65-F5344CB8AC3E}">
        <p14:creationId xmlns:p14="http://schemas.microsoft.com/office/powerpoint/2010/main" val="389073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ENORM “Type”</a:t>
            </a:r>
            <a:endParaRPr lang="en-US" dirty="0"/>
          </a:p>
        </p:txBody>
      </p:sp>
      <p:sp>
        <p:nvSpPr>
          <p:cNvPr id="3" name="Content Placeholder 2"/>
          <p:cNvSpPr>
            <a:spLocks noGrp="1"/>
          </p:cNvSpPr>
          <p:nvPr>
            <p:ph idx="1"/>
          </p:nvPr>
        </p:nvSpPr>
        <p:spPr/>
        <p:txBody>
          <a:bodyPr/>
          <a:lstStyle/>
          <a:p>
            <a:r>
              <a:rPr lang="en-US" dirty="0" smtClean="0"/>
              <a:t>Very generic ~ “Node”</a:t>
            </a:r>
          </a:p>
          <a:p>
            <a:pPr lvl="1"/>
            <a:r>
              <a:rPr lang="en-US" dirty="0" smtClean="0"/>
              <a:t>Concept ID (Version </a:t>
            </a:r>
            <a:r>
              <a:rPr lang="en-US" dirty="0" err="1" smtClean="0"/>
              <a:t>Hx</a:t>
            </a:r>
            <a:r>
              <a:rPr lang="en-US" dirty="0" smtClean="0"/>
              <a:t>)</a:t>
            </a:r>
          </a:p>
          <a:p>
            <a:pPr lvl="1"/>
            <a:r>
              <a:rPr lang="en-US" dirty="0" smtClean="0"/>
              <a:t>Names</a:t>
            </a:r>
          </a:p>
          <a:p>
            <a:pPr lvl="1"/>
            <a:r>
              <a:rPr lang="en-US" dirty="0" smtClean="0"/>
              <a:t>Boolean, Numeric, Date and Text Properties (</a:t>
            </a:r>
            <a:r>
              <a:rPr lang="en-US" dirty="0" err="1" smtClean="0"/>
              <a:t>Namespaced</a:t>
            </a:r>
            <a:r>
              <a:rPr lang="en-US" dirty="0" smtClean="0"/>
              <a:t>)</a:t>
            </a:r>
          </a:p>
          <a:p>
            <a:pPr lvl="1"/>
            <a:r>
              <a:rPr lang="en-US" dirty="0" smtClean="0"/>
              <a:t>Relationships (</a:t>
            </a:r>
            <a:r>
              <a:rPr lang="en-US" dirty="0" err="1" smtClean="0"/>
              <a:t>Namespaced</a:t>
            </a:r>
            <a:r>
              <a:rPr lang="en-US" dirty="0" smtClean="0"/>
              <a:t>)</a:t>
            </a:r>
          </a:p>
          <a:p>
            <a:r>
              <a:rPr lang="en-US" dirty="0" smtClean="0"/>
              <a:t>Schema values typically as a relation to another ENORM concept.</a:t>
            </a:r>
            <a:endParaRPr lang="en-US" dirty="0"/>
          </a:p>
        </p:txBody>
      </p:sp>
    </p:spTree>
    <p:extLst>
      <p:ext uri="{BB962C8B-B14F-4D97-AF65-F5344CB8AC3E}">
        <p14:creationId xmlns:p14="http://schemas.microsoft.com/office/powerpoint/2010/main" val="748510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9164698"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bwMode="auto">
          <a:xfrm>
            <a:off x="7391400" y="3962400"/>
            <a:ext cx="2981686" cy="1217050"/>
          </a:xfrm>
          <a:prstGeom prst="borderCallout2">
            <a:avLst>
              <a:gd name="adj1" fmla="val 18750"/>
              <a:gd name="adj2" fmla="val -8333"/>
              <a:gd name="adj3" fmla="val 18750"/>
              <a:gd name="adj4" fmla="val -16667"/>
              <a:gd name="adj5" fmla="val -91105"/>
              <a:gd name="adj6" fmla="val -30172"/>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XML example:</a:t>
            </a:r>
          </a:p>
          <a:p>
            <a:pPr fontAlgn="base">
              <a:spcBef>
                <a:spcPct val="0"/>
              </a:spcBef>
              <a:spcAft>
                <a:spcPct val="0"/>
              </a:spcAft>
            </a:pPr>
            <a:r>
              <a:rPr lang="en-US" dirty="0">
                <a:latin typeface="Arial" charset="0"/>
                <a:ea typeface="ＭＳ Ｐゴシック" pitchFamily="34" charset="-128"/>
              </a:rPr>
              <a:t>One GUID = One Concept.</a:t>
            </a:r>
          </a:p>
          <a:p>
            <a:pPr fontAlgn="base">
              <a:spcBef>
                <a:spcPct val="0"/>
              </a:spcBef>
              <a:spcAft>
                <a:spcPct val="0"/>
              </a:spcAft>
            </a:pPr>
            <a:r>
              <a:rPr lang="en-US" dirty="0">
                <a:latin typeface="Arial" charset="0"/>
                <a:ea typeface="ＭＳ Ｐゴシック" pitchFamily="34" charset="-128"/>
              </a:rPr>
              <a:t>-Notify vendor when Name</a:t>
            </a:r>
          </a:p>
          <a:p>
            <a:pPr fontAlgn="base">
              <a:spcBef>
                <a:spcPct val="0"/>
              </a:spcBef>
              <a:spcAft>
                <a:spcPct val="0"/>
              </a:spcAft>
            </a:pPr>
            <a:r>
              <a:rPr lang="en-US" dirty="0">
                <a:latin typeface="Arial" charset="0"/>
                <a:ea typeface="ＭＳ Ｐゴシック" pitchFamily="34" charset="-128"/>
              </a:rPr>
              <a:t>conflicts</a:t>
            </a:r>
          </a:p>
        </p:txBody>
      </p:sp>
    </p:spTree>
    <p:extLst>
      <p:ext uri="{BB962C8B-B14F-4D97-AF65-F5344CB8AC3E}">
        <p14:creationId xmlns:p14="http://schemas.microsoft.com/office/powerpoint/2010/main" val="318893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312" y="533400"/>
            <a:ext cx="9124688"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2 3"/>
          <p:cNvSpPr/>
          <p:nvPr/>
        </p:nvSpPr>
        <p:spPr bwMode="auto">
          <a:xfrm>
            <a:off x="8077200" y="2286001"/>
            <a:ext cx="2622614" cy="940051"/>
          </a:xfrm>
          <a:prstGeom prst="borderCallout2">
            <a:avLst>
              <a:gd name="adj1" fmla="val 18750"/>
              <a:gd name="adj2" fmla="val -8333"/>
              <a:gd name="adj3" fmla="val 18750"/>
              <a:gd name="adj4" fmla="val -16667"/>
              <a:gd name="adj5" fmla="val 88500"/>
              <a:gd name="adj6" fmla="val -66667"/>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err="1">
                <a:latin typeface="Arial" charset="0"/>
                <a:ea typeface="ＭＳ Ｐゴシック" pitchFamily="34" charset="-128"/>
              </a:rPr>
              <a:t>RxNorm</a:t>
            </a:r>
            <a:r>
              <a:rPr lang="en-US" dirty="0">
                <a:latin typeface="Arial" charset="0"/>
                <a:ea typeface="ＭＳ Ｐゴシック" pitchFamily="34" charset="-128"/>
              </a:rPr>
              <a:t> Relations</a:t>
            </a:r>
          </a:p>
          <a:p>
            <a:pPr marL="285750" indent="-285750" fontAlgn="base">
              <a:spcBef>
                <a:spcPct val="0"/>
              </a:spcBef>
              <a:spcAft>
                <a:spcPct val="0"/>
              </a:spcAft>
              <a:buFontTx/>
              <a:buChar char="-"/>
            </a:pPr>
            <a:r>
              <a:rPr lang="en-US" dirty="0">
                <a:latin typeface="Arial" charset="0"/>
                <a:ea typeface="ＭＳ Ｐゴシック" pitchFamily="34" charset="-128"/>
              </a:rPr>
              <a:t>To other concepts</a:t>
            </a:r>
          </a:p>
          <a:p>
            <a:pPr marL="285750" indent="-285750" fontAlgn="base">
              <a:spcBef>
                <a:spcPct val="0"/>
              </a:spcBef>
              <a:spcAft>
                <a:spcPct val="0"/>
              </a:spcAft>
              <a:buFontTx/>
              <a:buChar char="-"/>
            </a:pPr>
            <a:r>
              <a:rPr lang="en-US" dirty="0">
                <a:latin typeface="Arial" charset="0"/>
                <a:ea typeface="ＭＳ Ｐゴシック" pitchFamily="34" charset="-128"/>
              </a:rPr>
              <a:t>From other concepts</a:t>
            </a:r>
          </a:p>
        </p:txBody>
      </p:sp>
      <p:sp>
        <p:nvSpPr>
          <p:cNvPr id="7" name="Line Callout 2 6"/>
          <p:cNvSpPr/>
          <p:nvPr/>
        </p:nvSpPr>
        <p:spPr bwMode="auto">
          <a:xfrm>
            <a:off x="8077200" y="4267200"/>
            <a:ext cx="2552082" cy="386054"/>
          </a:xfrm>
          <a:prstGeom prst="borderCallout2">
            <a:avLst>
              <a:gd name="adj1" fmla="val 18750"/>
              <a:gd name="adj2" fmla="val -8333"/>
              <a:gd name="adj3" fmla="val 18750"/>
              <a:gd name="adj4" fmla="val -16667"/>
              <a:gd name="adj5" fmla="val -61510"/>
              <a:gd name="adj6" fmla="val -66548"/>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Referenced By </a:t>
            </a:r>
            <a:r>
              <a:rPr lang="en-US" dirty="0" err="1">
                <a:latin typeface="Arial" charset="0"/>
                <a:ea typeface="ＭＳ Ｐゴシック" pitchFamily="34" charset="-128"/>
              </a:rPr>
              <a:t>Medcin</a:t>
            </a:r>
            <a:endParaRPr lang="en-US" dirty="0">
              <a:latin typeface="Arial" charset="0"/>
              <a:ea typeface="ＭＳ Ｐゴシック" pitchFamily="34" charset="-128"/>
            </a:endParaRPr>
          </a:p>
        </p:txBody>
      </p:sp>
      <p:sp>
        <p:nvSpPr>
          <p:cNvPr id="8" name="Line Callout 2 7"/>
          <p:cNvSpPr/>
          <p:nvPr/>
        </p:nvSpPr>
        <p:spPr bwMode="auto">
          <a:xfrm>
            <a:off x="8001000" y="3505200"/>
            <a:ext cx="2487962" cy="386054"/>
          </a:xfrm>
          <a:prstGeom prst="borderCallout2">
            <a:avLst>
              <a:gd name="adj1" fmla="val 18750"/>
              <a:gd name="adj2" fmla="val -8333"/>
              <a:gd name="adj3" fmla="val 18750"/>
              <a:gd name="adj4" fmla="val -16667"/>
              <a:gd name="adj5" fmla="val 60867"/>
              <a:gd name="adj6" fmla="val -35496"/>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Referenced By Motive</a:t>
            </a:r>
          </a:p>
        </p:txBody>
      </p:sp>
    </p:spTree>
    <p:extLst>
      <p:ext uri="{BB962C8B-B14F-4D97-AF65-F5344CB8AC3E}">
        <p14:creationId xmlns:p14="http://schemas.microsoft.com/office/powerpoint/2010/main" val="127533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Loaded into </a:t>
            </a:r>
            <a:r>
              <a:rPr lang="en-US" dirty="0" err="1" smtClean="0"/>
              <a:t>eNORM</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683670"/>
            <a:ext cx="8827367" cy="5876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2 3"/>
          <p:cNvSpPr/>
          <p:nvPr/>
        </p:nvSpPr>
        <p:spPr bwMode="auto">
          <a:xfrm>
            <a:off x="7772401" y="3429000"/>
            <a:ext cx="2141713" cy="386054"/>
          </a:xfrm>
          <a:prstGeom prst="borderCallout2">
            <a:avLst>
              <a:gd name="adj1" fmla="val 18750"/>
              <a:gd name="adj2" fmla="val -8333"/>
              <a:gd name="adj3" fmla="val 18750"/>
              <a:gd name="adj4" fmla="val -16667"/>
              <a:gd name="adj5" fmla="val -134212"/>
              <a:gd name="adj6" fmla="val -74083"/>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Concept Source(s)</a:t>
            </a:r>
          </a:p>
        </p:txBody>
      </p:sp>
      <p:sp>
        <p:nvSpPr>
          <p:cNvPr id="6" name="Line Callout 2 5"/>
          <p:cNvSpPr/>
          <p:nvPr/>
        </p:nvSpPr>
        <p:spPr bwMode="auto">
          <a:xfrm>
            <a:off x="8458200" y="2788921"/>
            <a:ext cx="1692872" cy="663053"/>
          </a:xfrm>
          <a:prstGeom prst="borderCallout2">
            <a:avLst>
              <a:gd name="adj1" fmla="val 18750"/>
              <a:gd name="adj2" fmla="val -8333"/>
              <a:gd name="adj3" fmla="val 18750"/>
              <a:gd name="adj4" fmla="val -16667"/>
              <a:gd name="adj5" fmla="val -75251"/>
              <a:gd name="adj6" fmla="val -119071"/>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Reference</a:t>
            </a:r>
          </a:p>
          <a:p>
            <a:pPr fontAlgn="base">
              <a:spcBef>
                <a:spcPct val="0"/>
              </a:spcBef>
              <a:spcAft>
                <a:spcPct val="0"/>
              </a:spcAft>
            </a:pPr>
            <a:r>
              <a:rPr lang="en-US" dirty="0">
                <a:latin typeface="Arial" charset="0"/>
                <a:ea typeface="ＭＳ Ｐゴシック" pitchFamily="34" charset="-128"/>
              </a:rPr>
              <a:t>Concept Code</a:t>
            </a:r>
          </a:p>
        </p:txBody>
      </p:sp>
      <p:sp>
        <p:nvSpPr>
          <p:cNvPr id="7" name="Line Callout 2 6"/>
          <p:cNvSpPr/>
          <p:nvPr/>
        </p:nvSpPr>
        <p:spPr bwMode="auto">
          <a:xfrm>
            <a:off x="7611765" y="3962400"/>
            <a:ext cx="1821177" cy="386054"/>
          </a:xfrm>
          <a:prstGeom prst="borderCallout2">
            <a:avLst>
              <a:gd name="adj1" fmla="val 18750"/>
              <a:gd name="adj2" fmla="val -8333"/>
              <a:gd name="adj3" fmla="val 18750"/>
              <a:gd name="adj4" fmla="val -16667"/>
              <a:gd name="adj5" fmla="val -214315"/>
              <a:gd name="adj6" fmla="val -75397"/>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Other Attributes</a:t>
            </a:r>
          </a:p>
        </p:txBody>
      </p:sp>
    </p:spTree>
    <p:extLst>
      <p:ext uri="{BB962C8B-B14F-4D97-AF65-F5344CB8AC3E}">
        <p14:creationId xmlns:p14="http://schemas.microsoft.com/office/powerpoint/2010/main" val="377814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ENORM concepts may be “Promoted” to </a:t>
            </a:r>
            <a:r>
              <a:rPr lang="en-US" dirty="0" smtClean="0">
                <a:sym typeface="Wingdings" panose="05000000000000000000" pitchFamily="2" charset="2"/>
              </a:rPr>
              <a:t>SNORM / CNORM.</a:t>
            </a:r>
            <a:endParaRPr lang="en-US" dirty="0">
              <a:sym typeface="Wingdings" panose="05000000000000000000" pitchFamily="2" charset="2"/>
            </a:endParaRPr>
          </a:p>
          <a:p>
            <a:pPr lvl="1"/>
            <a:r>
              <a:rPr lang="en-US" sz="1400" b="1" u="sng" dirty="0">
                <a:sym typeface="Wingdings" panose="05000000000000000000" pitchFamily="2" charset="2"/>
              </a:rPr>
              <a:t>Only when have use case to actually use the concept.  </a:t>
            </a:r>
          </a:p>
          <a:p>
            <a:pPr lvl="1"/>
            <a:r>
              <a:rPr lang="en-US" sz="1400" dirty="0">
                <a:sym typeface="Wingdings" panose="05000000000000000000" pitchFamily="2" charset="2"/>
              </a:rPr>
              <a:t>May occur Individually or in bulk.</a:t>
            </a:r>
          </a:p>
          <a:p>
            <a:pPr lvl="1"/>
            <a:r>
              <a:rPr lang="en-US" sz="1400" dirty="0">
                <a:sym typeface="Wingdings" panose="05000000000000000000" pitchFamily="2" charset="2"/>
              </a:rPr>
              <a:t>Different concept mainly because different owner/maintainer of the concept and potentially different semantics. </a:t>
            </a:r>
          </a:p>
          <a:p>
            <a:pPr lvl="1"/>
            <a:r>
              <a:rPr lang="en-US" sz="1400" dirty="0">
                <a:sym typeface="Wingdings" panose="05000000000000000000" pitchFamily="2" charset="2"/>
              </a:rPr>
              <a:t>Keeps (editable) relationships to source ENORM concept.</a:t>
            </a:r>
          </a:p>
          <a:p>
            <a:pPr lvl="2"/>
            <a:r>
              <a:rPr lang="en-US" sz="1400" dirty="0" err="1">
                <a:sym typeface="Wingdings" panose="05000000000000000000" pitchFamily="2" charset="2"/>
              </a:rPr>
              <a:t>SNORM:DerrivedFrom</a:t>
            </a:r>
            <a:r>
              <a:rPr lang="en-US" sz="1400" dirty="0">
                <a:sym typeface="Wingdings" panose="05000000000000000000" pitchFamily="2" charset="2"/>
              </a:rPr>
              <a:t> (Meaning License fees may apply)</a:t>
            </a:r>
          </a:p>
          <a:p>
            <a:pPr lvl="2"/>
            <a:r>
              <a:rPr lang="en-US" sz="1400" dirty="0" err="1">
                <a:sym typeface="Wingdings" panose="05000000000000000000" pitchFamily="2" charset="2"/>
              </a:rPr>
              <a:t>SNORM:SameAs</a:t>
            </a:r>
            <a:r>
              <a:rPr lang="en-US" sz="1400" dirty="0">
                <a:sym typeface="Wingdings" panose="05000000000000000000" pitchFamily="2" charset="2"/>
              </a:rPr>
              <a:t> (Meaning, warn about duplicate SNORMs here)</a:t>
            </a:r>
          </a:p>
          <a:p>
            <a:pPr lvl="1"/>
            <a:r>
              <a:rPr lang="en-US" sz="1400" dirty="0">
                <a:sym typeface="Wingdings" panose="05000000000000000000" pitchFamily="2" charset="2"/>
              </a:rPr>
              <a:t>If “</a:t>
            </a:r>
            <a:r>
              <a:rPr lang="en-US" sz="1400" dirty="0" err="1">
                <a:sym typeface="Wingdings" panose="05000000000000000000" pitchFamily="2" charset="2"/>
              </a:rPr>
              <a:t>SNORM:SameAs</a:t>
            </a:r>
            <a:r>
              <a:rPr lang="en-US" sz="1400" dirty="0">
                <a:sym typeface="Wingdings" panose="05000000000000000000" pitchFamily="2" charset="2"/>
              </a:rPr>
              <a:t>” relationship exists already, then option replace/merge on subsequent attempts to promote.</a:t>
            </a:r>
          </a:p>
          <a:p>
            <a:pPr lvl="1"/>
            <a:r>
              <a:rPr lang="en-US" sz="1400" dirty="0">
                <a:sym typeface="Wingdings" panose="05000000000000000000" pitchFamily="2" charset="2"/>
              </a:rPr>
              <a:t>Copies the concept Names and search words (with adjustments).</a:t>
            </a:r>
          </a:p>
          <a:p>
            <a:pPr lvl="1"/>
            <a:r>
              <a:rPr lang="en-US" sz="1400" dirty="0">
                <a:sym typeface="Wingdings" panose="05000000000000000000" pitchFamily="2" charset="2"/>
              </a:rPr>
              <a:t>For Sets, copies links to members.</a:t>
            </a:r>
          </a:p>
          <a:p>
            <a:r>
              <a:rPr lang="en-US" dirty="0">
                <a:sym typeface="Wingdings" panose="05000000000000000000" pitchFamily="2" charset="2"/>
              </a:rPr>
              <a:t>SNORM is </a:t>
            </a:r>
            <a:r>
              <a:rPr lang="en-US" dirty="0" smtClean="0">
                <a:sym typeface="Wingdings" panose="05000000000000000000" pitchFamily="2" charset="2"/>
              </a:rPr>
              <a:t>Typed for the Application</a:t>
            </a:r>
            <a:endParaRPr lang="en-US" dirty="0">
              <a:sym typeface="Wingdings" panose="05000000000000000000" pitchFamily="2" charset="2"/>
            </a:endParaRPr>
          </a:p>
          <a:p>
            <a:pPr lvl="1"/>
            <a:r>
              <a:rPr lang="en-US" sz="1400" dirty="0">
                <a:sym typeface="Wingdings" panose="05000000000000000000" pitchFamily="2" charset="2"/>
              </a:rPr>
              <a:t>On promote, SNORM Type and semantics (e.g. is this a “Value” or a “Question”)</a:t>
            </a:r>
          </a:p>
          <a:p>
            <a:pPr lvl="1"/>
            <a:r>
              <a:rPr lang="en-US" sz="1400" dirty="0">
                <a:sym typeface="Wingdings" panose="05000000000000000000" pitchFamily="2" charset="2"/>
              </a:rPr>
              <a:t>SNORM types indicate specific attribute sets and capabilities and required for runtime applications.</a:t>
            </a:r>
          </a:p>
          <a:p>
            <a:endParaRPr lang="en-US" dirty="0"/>
          </a:p>
        </p:txBody>
      </p:sp>
    </p:spTree>
    <p:extLst>
      <p:ext uri="{BB962C8B-B14F-4D97-AF65-F5344CB8AC3E}">
        <p14:creationId xmlns:p14="http://schemas.microsoft.com/office/powerpoint/2010/main" val="184109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Walters Kluwer</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71" y="689811"/>
            <a:ext cx="5647143" cy="643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11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58723"/>
            <a:ext cx="7146925" cy="608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3581401"/>
            <a:ext cx="1544012" cy="646331"/>
          </a:xfrm>
          <a:prstGeom prst="rect">
            <a:avLst/>
          </a:prstGeom>
          <a:solidFill>
            <a:schemeClr val="bg2"/>
          </a:solidFill>
          <a:ln>
            <a:solidFill>
              <a:schemeClr val="accent1"/>
            </a:solidFill>
          </a:ln>
        </p:spPr>
        <p:txBody>
          <a:bodyPr wrap="none" rtlCol="0">
            <a:spAutoFit/>
          </a:bodyPr>
          <a:lstStyle/>
          <a:p>
            <a:r>
              <a:rPr lang="en-US" dirty="0"/>
              <a:t>Pick SNORM</a:t>
            </a:r>
          </a:p>
          <a:p>
            <a:r>
              <a:rPr lang="en-US" dirty="0"/>
              <a:t>Type</a:t>
            </a:r>
          </a:p>
        </p:txBody>
      </p:sp>
    </p:spTree>
    <p:extLst>
      <p:ext uri="{BB962C8B-B14F-4D97-AF65-F5344CB8AC3E}">
        <p14:creationId xmlns:p14="http://schemas.microsoft.com/office/powerpoint/2010/main" val="3205878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095"/>
            <a:ext cx="8915400" cy="638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3124201"/>
            <a:ext cx="3595856" cy="2031325"/>
          </a:xfrm>
          <a:prstGeom prst="rect">
            <a:avLst/>
          </a:prstGeom>
          <a:solidFill>
            <a:schemeClr val="bg2"/>
          </a:solidFill>
          <a:ln>
            <a:solidFill>
              <a:schemeClr val="accent1"/>
            </a:solidFill>
          </a:ln>
        </p:spPr>
        <p:txBody>
          <a:bodyPr wrap="none" rtlCol="0">
            <a:spAutoFit/>
          </a:bodyPr>
          <a:lstStyle/>
          <a:p>
            <a:r>
              <a:rPr lang="en-US" dirty="0"/>
              <a:t>(Creates Dependencies/Children </a:t>
            </a:r>
          </a:p>
          <a:p>
            <a:r>
              <a:rPr lang="en-US" dirty="0"/>
              <a:t>If they don’t exist)</a:t>
            </a:r>
          </a:p>
          <a:p>
            <a:r>
              <a:rPr lang="en-US" dirty="0"/>
              <a:t>Generates New Concept</a:t>
            </a:r>
          </a:p>
          <a:p>
            <a:pPr marL="285750" indent="-285750">
              <a:buFontTx/>
              <a:buChar char="-"/>
            </a:pPr>
            <a:r>
              <a:rPr lang="en-US" dirty="0"/>
              <a:t>Sets Names</a:t>
            </a:r>
          </a:p>
          <a:p>
            <a:pPr marL="285750" indent="-285750">
              <a:buFontTx/>
              <a:buChar char="-"/>
            </a:pPr>
            <a:r>
              <a:rPr lang="en-US" dirty="0"/>
              <a:t>Sets Search words</a:t>
            </a:r>
          </a:p>
          <a:p>
            <a:pPr marL="285750" indent="-285750">
              <a:buFontTx/>
              <a:buChar char="-"/>
            </a:pPr>
            <a:r>
              <a:rPr lang="en-US" dirty="0"/>
              <a:t>Sets attributes</a:t>
            </a:r>
          </a:p>
          <a:p>
            <a:pPr marL="285750" indent="-285750">
              <a:buFontTx/>
              <a:buChar char="-"/>
            </a:pPr>
            <a:r>
              <a:rPr lang="en-US" dirty="0"/>
              <a:t>Create relations</a:t>
            </a:r>
          </a:p>
        </p:txBody>
      </p:sp>
    </p:spTree>
    <p:extLst>
      <p:ext uri="{BB962C8B-B14F-4D97-AF65-F5344CB8AC3E}">
        <p14:creationId xmlns:p14="http://schemas.microsoft.com/office/powerpoint/2010/main" val="956431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important problems in Content</a:t>
            </a:r>
            <a:endParaRPr lang="en-US" dirty="0"/>
          </a:p>
        </p:txBody>
      </p:sp>
    </p:spTree>
    <p:extLst>
      <p:ext uri="{BB962C8B-B14F-4D97-AF65-F5344CB8AC3E}">
        <p14:creationId xmlns:p14="http://schemas.microsoft.com/office/powerpoint/2010/main" val="416669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1816"/>
            <a:ext cx="8915400" cy="668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29601" y="4267200"/>
            <a:ext cx="1710725" cy="923330"/>
          </a:xfrm>
          <a:prstGeom prst="rect">
            <a:avLst/>
          </a:prstGeom>
          <a:solidFill>
            <a:schemeClr val="bg2"/>
          </a:solidFill>
          <a:ln>
            <a:solidFill>
              <a:schemeClr val="accent1"/>
            </a:solidFill>
          </a:ln>
        </p:spPr>
        <p:txBody>
          <a:bodyPr wrap="none" rtlCol="0">
            <a:spAutoFit/>
          </a:bodyPr>
          <a:lstStyle/>
          <a:p>
            <a:r>
              <a:rPr lang="en-US" dirty="0"/>
              <a:t>Keeps Links</a:t>
            </a:r>
          </a:p>
          <a:p>
            <a:r>
              <a:rPr lang="en-US" dirty="0"/>
              <a:t>Back to source</a:t>
            </a:r>
          </a:p>
          <a:p>
            <a:r>
              <a:rPr lang="en-US" dirty="0"/>
              <a:t>ENORM</a:t>
            </a:r>
          </a:p>
        </p:txBody>
      </p:sp>
    </p:spTree>
    <p:extLst>
      <p:ext uri="{BB962C8B-B14F-4D97-AF65-F5344CB8AC3E}">
        <p14:creationId xmlns:p14="http://schemas.microsoft.com/office/powerpoint/2010/main" val="149074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586" y="228600"/>
            <a:ext cx="8821615" cy="647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4600" y="3124201"/>
            <a:ext cx="3339376" cy="646331"/>
          </a:xfrm>
          <a:prstGeom prst="rect">
            <a:avLst/>
          </a:prstGeom>
          <a:solidFill>
            <a:schemeClr val="bg2"/>
          </a:solidFill>
          <a:ln>
            <a:solidFill>
              <a:schemeClr val="accent1"/>
            </a:solidFill>
          </a:ln>
        </p:spPr>
        <p:txBody>
          <a:bodyPr wrap="none" rtlCol="0">
            <a:spAutoFit/>
          </a:bodyPr>
          <a:lstStyle/>
          <a:p>
            <a:r>
              <a:rPr lang="en-US" dirty="0"/>
              <a:t>Subsequent Attempts to</a:t>
            </a:r>
          </a:p>
          <a:p>
            <a:r>
              <a:rPr lang="en-US" dirty="0"/>
              <a:t>Promote gives warning/options</a:t>
            </a:r>
          </a:p>
        </p:txBody>
      </p:sp>
    </p:spTree>
    <p:extLst>
      <p:ext uri="{BB962C8B-B14F-4D97-AF65-F5344CB8AC3E}">
        <p14:creationId xmlns:p14="http://schemas.microsoft.com/office/powerpoint/2010/main" val="2016070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1"/>
            <a:ext cx="9144000" cy="58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1" y="4800601"/>
            <a:ext cx="2005677" cy="1200329"/>
          </a:xfrm>
          <a:prstGeom prst="rect">
            <a:avLst/>
          </a:prstGeom>
          <a:solidFill>
            <a:schemeClr val="bg2"/>
          </a:solidFill>
          <a:ln>
            <a:solidFill>
              <a:schemeClr val="accent1"/>
            </a:solidFill>
          </a:ln>
        </p:spPr>
        <p:txBody>
          <a:bodyPr wrap="none" rtlCol="0">
            <a:spAutoFit/>
          </a:bodyPr>
          <a:lstStyle/>
          <a:p>
            <a:r>
              <a:rPr lang="en-US" dirty="0"/>
              <a:t>Cerner Modelers </a:t>
            </a:r>
          </a:p>
          <a:p>
            <a:r>
              <a:rPr lang="en-US" dirty="0"/>
              <a:t>Edit/Combine/Fix </a:t>
            </a:r>
          </a:p>
          <a:p>
            <a:r>
              <a:rPr lang="en-US" dirty="0"/>
              <a:t>Build</a:t>
            </a:r>
          </a:p>
          <a:p>
            <a:r>
              <a:rPr lang="en-US" dirty="0"/>
              <a:t>As needed.</a:t>
            </a:r>
          </a:p>
        </p:txBody>
      </p:sp>
    </p:spTree>
    <p:extLst>
      <p:ext uri="{BB962C8B-B14F-4D97-AF65-F5344CB8AC3E}">
        <p14:creationId xmlns:p14="http://schemas.microsoft.com/office/powerpoint/2010/main" val="3848327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Promote to Recognition Set</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89" y="713875"/>
            <a:ext cx="9146147" cy="607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81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342" y="381001"/>
            <a:ext cx="9228138" cy="612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flipV="1">
            <a:off x="7239000" y="1584960"/>
            <a:ext cx="76200" cy="457200"/>
          </a:xfrm>
          <a:prstGeom prst="straightConnector1">
            <a:avLst/>
          </a:prstGeom>
          <a:ln>
            <a:solidFill>
              <a:srgbClr val="FFC000"/>
            </a:solidFill>
            <a:headEnd type="none" w="med" len="med"/>
            <a:tailEnd type="arrow"/>
          </a:ln>
          <a:ex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bwMode="auto">
          <a:xfrm flipV="1">
            <a:off x="7543800" y="2590800"/>
            <a:ext cx="457200" cy="304800"/>
          </a:xfrm>
          <a:prstGeom prst="straightConnector1">
            <a:avLst/>
          </a:prstGeom>
          <a:ln>
            <a:solidFill>
              <a:srgbClr val="FFC000"/>
            </a:solidFill>
            <a:headEnd type="none" w="med" len="med"/>
            <a:tailEnd type="arrow"/>
          </a:ln>
          <a:extLst/>
        </p:spPr>
        <p:style>
          <a:lnRef idx="3">
            <a:schemeClr val="dk1"/>
          </a:lnRef>
          <a:fillRef idx="0">
            <a:schemeClr val="dk1"/>
          </a:fillRef>
          <a:effectRef idx="2">
            <a:schemeClr val="dk1"/>
          </a:effectRef>
          <a:fontRef idx="minor">
            <a:schemeClr val="tx1"/>
          </a:fontRef>
        </p:style>
      </p:cxnSp>
      <p:sp>
        <p:nvSpPr>
          <p:cNvPr id="20" name="Line Callout 2 19"/>
          <p:cNvSpPr/>
          <p:nvPr/>
        </p:nvSpPr>
        <p:spPr bwMode="auto">
          <a:xfrm>
            <a:off x="6553200" y="3344890"/>
            <a:ext cx="3733800" cy="970829"/>
          </a:xfrm>
          <a:prstGeom prst="borderCallout2">
            <a:avLst>
              <a:gd name="adj1" fmla="val 18750"/>
              <a:gd name="adj2" fmla="val -8333"/>
              <a:gd name="adj3" fmla="val 18750"/>
              <a:gd name="adj4" fmla="val -16667"/>
              <a:gd name="adj5" fmla="val -138089"/>
              <a:gd name="adj6" fmla="val -42997"/>
            </a:avLst>
          </a:prstGeom>
          <a:solidFill>
            <a:schemeClr val="bg1"/>
          </a:solidFill>
          <a:ln w="9525" cap="flat" cmpd="sng" algn="ctr">
            <a:solidFill>
              <a:srgbClr val="FFC000"/>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400" dirty="0">
                <a:latin typeface="Arial" charset="0"/>
                <a:ea typeface="ＭＳ Ｐゴシック" pitchFamily="34" charset="-128"/>
              </a:rPr>
              <a:t>Semantics of a SNORM Value</a:t>
            </a:r>
          </a:p>
          <a:p>
            <a:pPr fontAlgn="base">
              <a:spcBef>
                <a:spcPct val="0"/>
              </a:spcBef>
              <a:spcAft>
                <a:spcPct val="0"/>
              </a:spcAft>
            </a:pPr>
            <a:r>
              <a:rPr lang="en-US" sz="1400" dirty="0">
                <a:latin typeface="Arial" charset="0"/>
                <a:ea typeface="ＭＳ Ｐゴシック" pitchFamily="34" charset="-128"/>
              </a:rPr>
              <a:t>Siemens Maintenance</a:t>
            </a:r>
          </a:p>
          <a:p>
            <a:pPr fontAlgn="base">
              <a:spcBef>
                <a:spcPct val="0"/>
              </a:spcBef>
              <a:spcAft>
                <a:spcPct val="0"/>
              </a:spcAft>
            </a:pPr>
            <a:r>
              <a:rPr lang="en-US" sz="1400" dirty="0">
                <a:latin typeface="Arial" charset="0"/>
                <a:ea typeface="ＭＳ Ｐゴシック" pitchFamily="34" charset="-128"/>
              </a:rPr>
              <a:t>Relationship(s) to the Reference Concept(s)</a:t>
            </a:r>
          </a:p>
          <a:p>
            <a:pPr fontAlgn="base">
              <a:spcBef>
                <a:spcPct val="0"/>
              </a:spcBef>
              <a:spcAft>
                <a:spcPct val="0"/>
              </a:spcAft>
            </a:pPr>
            <a:endParaRPr lang="en-US" sz="1400" dirty="0">
              <a:latin typeface="Arial" charset="0"/>
              <a:ea typeface="ＭＳ Ｐゴシック" pitchFamily="34" charset="-128"/>
            </a:endParaRPr>
          </a:p>
        </p:txBody>
      </p:sp>
    </p:spTree>
    <p:extLst>
      <p:ext uri="{BB962C8B-B14F-4D97-AF65-F5344CB8AC3E}">
        <p14:creationId xmlns:p14="http://schemas.microsoft.com/office/powerpoint/2010/main" val="282337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380" y="601980"/>
            <a:ext cx="9188230" cy="610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88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21" y="539872"/>
            <a:ext cx="9144000" cy="609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62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0942638" cy="721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39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Tree>
    <p:extLst>
      <p:ext uri="{BB962C8B-B14F-4D97-AF65-F5344CB8AC3E}">
        <p14:creationId xmlns:p14="http://schemas.microsoft.com/office/powerpoint/2010/main" val="1535761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p:txBody>
          <a:bodyPr/>
          <a:lstStyle/>
          <a:p>
            <a:r>
              <a:rPr lang="en-US" dirty="0" smtClean="0"/>
              <a:t>Each month, Cerner Creates a “Model Content Product“ (versioned)</a:t>
            </a:r>
          </a:p>
          <a:p>
            <a:pPr lvl="1"/>
            <a:r>
              <a:rPr lang="en-US" dirty="0" smtClean="0"/>
              <a:t>This is a snapshot of the model (sub)graph</a:t>
            </a:r>
          </a:p>
          <a:p>
            <a:r>
              <a:rPr lang="en-US" dirty="0" smtClean="0"/>
              <a:t>Currently delivered to the customer as </a:t>
            </a:r>
            <a:r>
              <a:rPr lang="en-US" dirty="0" err="1" smtClean="0"/>
              <a:t>ezipped</a:t>
            </a:r>
            <a:r>
              <a:rPr lang="en-US" dirty="0" smtClean="0"/>
              <a:t> </a:t>
            </a:r>
            <a:r>
              <a:rPr lang="en-US" dirty="0" err="1" smtClean="0"/>
              <a:t>bcp</a:t>
            </a:r>
            <a:r>
              <a:rPr lang="en-US" dirty="0" smtClean="0"/>
              <a:t> file.  Ideally web service.</a:t>
            </a:r>
          </a:p>
          <a:p>
            <a:r>
              <a:rPr lang="en-US" dirty="0" smtClean="0"/>
              <a:t>Customer uploads and binds to a “Content Package’</a:t>
            </a:r>
          </a:p>
          <a:p>
            <a:pPr lvl="1"/>
            <a:r>
              <a:rPr lang="en-US" dirty="0" smtClean="0"/>
              <a:t>This is a like a customer patch of the Siemens model graph</a:t>
            </a:r>
          </a:p>
          <a:p>
            <a:pPr lvl="1"/>
            <a:r>
              <a:rPr lang="en-US" dirty="0" smtClean="0"/>
              <a:t>Possible to port Content to another model version with minor editing.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580" y="3733801"/>
            <a:ext cx="91440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37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marL="342900" indent="-342900"/>
            <a:r>
              <a:rPr lang="en-US" altLang="en-US" dirty="0" smtClean="0"/>
              <a:t>Problem: Alignment </a:t>
            </a:r>
          </a:p>
        </p:txBody>
      </p:sp>
      <p:sp>
        <p:nvSpPr>
          <p:cNvPr id="27651" name="Content Placeholder 2"/>
          <p:cNvSpPr>
            <a:spLocks noGrp="1"/>
          </p:cNvSpPr>
          <p:nvPr>
            <p:ph idx="1"/>
          </p:nvPr>
        </p:nvSpPr>
        <p:spPr/>
        <p:txBody>
          <a:bodyPr>
            <a:normAutofit lnSpcReduction="10000"/>
          </a:bodyPr>
          <a:lstStyle/>
          <a:p>
            <a:pPr eaLnBrk="1" hangingPunct="1"/>
            <a:r>
              <a:rPr lang="en-US" altLang="en-US" sz="1500" dirty="0"/>
              <a:t>Stakeholders requests for “Content”.</a:t>
            </a:r>
          </a:p>
          <a:p>
            <a:pPr lvl="1"/>
            <a:r>
              <a:rPr lang="en-US" altLang="en-US" sz="1500" dirty="0"/>
              <a:t>Customer A wants “</a:t>
            </a:r>
            <a:r>
              <a:rPr lang="en-US" altLang="en-US" sz="1500" dirty="0">
                <a:solidFill>
                  <a:srgbClr val="FFC000"/>
                </a:solidFill>
              </a:rPr>
              <a:t>ED </a:t>
            </a:r>
            <a:r>
              <a:rPr lang="en-US" altLang="en-US" sz="1500" dirty="0"/>
              <a:t>content”</a:t>
            </a:r>
          </a:p>
          <a:p>
            <a:pPr lvl="1"/>
            <a:r>
              <a:rPr lang="en-US" altLang="en-US" sz="1500" dirty="0"/>
              <a:t>Customer B wants “</a:t>
            </a:r>
            <a:r>
              <a:rPr lang="en-US" altLang="en-US" sz="1500" dirty="0">
                <a:solidFill>
                  <a:srgbClr val="FFC000"/>
                </a:solidFill>
              </a:rPr>
              <a:t>Physician</a:t>
            </a:r>
            <a:r>
              <a:rPr lang="en-US" altLang="en-US" sz="1500" dirty="0"/>
              <a:t> Content”</a:t>
            </a:r>
          </a:p>
          <a:p>
            <a:pPr lvl="1"/>
            <a:r>
              <a:rPr lang="en-US" altLang="en-US" sz="1500" dirty="0"/>
              <a:t>The ambulatory project wants “</a:t>
            </a:r>
            <a:r>
              <a:rPr lang="en-US" altLang="en-US" sz="1500" dirty="0" err="1">
                <a:solidFill>
                  <a:srgbClr val="FFC000"/>
                </a:solidFill>
              </a:rPr>
              <a:t>Medcin</a:t>
            </a:r>
            <a:r>
              <a:rPr lang="en-US" altLang="en-US" sz="1500" dirty="0">
                <a:solidFill>
                  <a:srgbClr val="FFC000"/>
                </a:solidFill>
              </a:rPr>
              <a:t> </a:t>
            </a:r>
            <a:r>
              <a:rPr lang="en-US" altLang="en-US" sz="1500" dirty="0"/>
              <a:t>Content”</a:t>
            </a:r>
          </a:p>
          <a:p>
            <a:pPr lvl="1"/>
            <a:r>
              <a:rPr lang="en-US" altLang="en-US" sz="1500" dirty="0"/>
              <a:t>MU requires NQF </a:t>
            </a:r>
            <a:r>
              <a:rPr lang="en-US" altLang="en-US" sz="1500" dirty="0">
                <a:solidFill>
                  <a:srgbClr val="FFC000"/>
                </a:solidFill>
              </a:rPr>
              <a:t>Quality Measure </a:t>
            </a:r>
            <a:r>
              <a:rPr lang="en-US" altLang="en-US" sz="1500" dirty="0"/>
              <a:t>Content.  </a:t>
            </a:r>
          </a:p>
          <a:p>
            <a:pPr lvl="1"/>
            <a:r>
              <a:rPr lang="en-US" altLang="en-US" sz="1500" dirty="0" smtClean="0"/>
              <a:t>HSPC wants us to include </a:t>
            </a:r>
            <a:r>
              <a:rPr lang="en-US" altLang="en-US" sz="1500" dirty="0" smtClean="0">
                <a:solidFill>
                  <a:srgbClr val="FFC000"/>
                </a:solidFill>
              </a:rPr>
              <a:t>CIMI</a:t>
            </a:r>
            <a:r>
              <a:rPr lang="en-US" altLang="en-US" sz="1500" dirty="0" smtClean="0"/>
              <a:t> </a:t>
            </a:r>
            <a:r>
              <a:rPr lang="en-US" altLang="en-US" sz="1500" dirty="0"/>
              <a:t>Content</a:t>
            </a:r>
          </a:p>
          <a:p>
            <a:r>
              <a:rPr lang="en-US" altLang="en-US" sz="1500" dirty="0"/>
              <a:t>Vendor sells “content”</a:t>
            </a:r>
          </a:p>
          <a:p>
            <a:pPr lvl="1"/>
            <a:r>
              <a:rPr lang="en-US" altLang="en-US" sz="1500" dirty="0">
                <a:solidFill>
                  <a:srgbClr val="FFC000"/>
                </a:solidFill>
              </a:rPr>
              <a:t>Medication Content</a:t>
            </a:r>
          </a:p>
          <a:p>
            <a:pPr lvl="1"/>
            <a:r>
              <a:rPr lang="en-US" altLang="en-US" sz="1500" dirty="0">
                <a:solidFill>
                  <a:srgbClr val="FFC000"/>
                </a:solidFill>
              </a:rPr>
              <a:t>Discharge Instructions</a:t>
            </a:r>
          </a:p>
          <a:p>
            <a:pPr lvl="1"/>
            <a:r>
              <a:rPr lang="en-US" altLang="en-US" sz="1500" dirty="0" err="1">
                <a:solidFill>
                  <a:srgbClr val="FFC000"/>
                </a:solidFill>
              </a:rPr>
              <a:t>Ordersets</a:t>
            </a:r>
            <a:endParaRPr lang="en-US" altLang="en-US" sz="1500" dirty="0">
              <a:solidFill>
                <a:srgbClr val="FFC000"/>
              </a:solidFill>
            </a:endParaRPr>
          </a:p>
          <a:p>
            <a:pPr lvl="1"/>
            <a:r>
              <a:rPr lang="en-US" altLang="en-US" sz="1500" dirty="0"/>
              <a:t>...</a:t>
            </a:r>
          </a:p>
          <a:p>
            <a:pPr eaLnBrk="1" hangingPunct="1"/>
            <a:endParaRPr lang="en-US" altLang="en-US" sz="1600" dirty="0"/>
          </a:p>
          <a:p>
            <a:pPr eaLnBrk="1" hangingPunct="1"/>
            <a:r>
              <a:rPr lang="en-US" altLang="en-US" sz="1600" dirty="0"/>
              <a:t>These are </a:t>
            </a:r>
            <a:r>
              <a:rPr lang="en-US" altLang="en-US" sz="1600" b="1" u="sng" dirty="0"/>
              <a:t>NOT</a:t>
            </a:r>
            <a:r>
              <a:rPr lang="en-US" altLang="en-US" sz="1600" dirty="0"/>
              <a:t> separate things in our solution.  </a:t>
            </a:r>
          </a:p>
          <a:p>
            <a:pPr eaLnBrk="1" hangingPunct="1"/>
            <a:r>
              <a:rPr lang="en-US" altLang="en-US" sz="1600" dirty="0"/>
              <a:t>They are </a:t>
            </a:r>
            <a:r>
              <a:rPr lang="en-US" altLang="en-US" sz="1600" b="1" u="sng" dirty="0"/>
              <a:t>Perspectives</a:t>
            </a:r>
            <a:r>
              <a:rPr lang="en-US" altLang="en-US" sz="1600" dirty="0"/>
              <a:t> of a </a:t>
            </a:r>
            <a:r>
              <a:rPr lang="en-US" altLang="en-US" sz="1600" b="1" u="sng" dirty="0"/>
              <a:t>single</a:t>
            </a:r>
            <a:r>
              <a:rPr lang="en-US" altLang="en-US" sz="1600" dirty="0"/>
              <a:t> thing.</a:t>
            </a:r>
          </a:p>
          <a:p>
            <a:pPr lvl="1" eaLnBrk="1" hangingPunct="1"/>
            <a:r>
              <a:rPr lang="en-US" altLang="en-US" sz="1600" dirty="0"/>
              <a:t>Not Orthogonal with product functionality</a:t>
            </a:r>
          </a:p>
          <a:p>
            <a:pPr lvl="1" eaLnBrk="1" hangingPunct="1"/>
            <a:r>
              <a:rPr lang="en-US" altLang="en-US" sz="1600" dirty="0"/>
              <a:t>Not Orthogonal with each other.</a:t>
            </a:r>
          </a:p>
          <a:p>
            <a:pPr eaLnBrk="1" hangingPunct="1"/>
            <a:endParaRPr lang="en-US" altLang="en-US" dirty="0" smtClean="0"/>
          </a:p>
        </p:txBody>
      </p:sp>
      <p:pic>
        <p:nvPicPr>
          <p:cNvPr id="1105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4038600"/>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3"/>
          <p:cNvSpPr txBox="1">
            <a:spLocks noChangeArrowheads="1"/>
          </p:cNvSpPr>
          <p:nvPr/>
        </p:nvSpPr>
        <p:spPr bwMode="auto">
          <a:xfrm>
            <a:off x="7620001" y="1676400"/>
            <a:ext cx="2784475" cy="647700"/>
          </a:xfrm>
          <a:prstGeom prst="rect">
            <a:avLst/>
          </a:prstGeom>
          <a:solidFill>
            <a:schemeClr val="bg2"/>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ct val="30000"/>
              </a:spcAft>
              <a:buClr>
                <a:schemeClr val="tx2"/>
              </a:buClr>
              <a:buFont typeface="Wingdings" pitchFamily="2" charset="2"/>
              <a:buNone/>
            </a:pPr>
            <a:r>
              <a:rPr lang="en-US" altLang="en-US" sz="1400" b="1" dirty="0"/>
              <a:t>“On Discharge patients admitted with AMI’s should be started on Aspirin”</a:t>
            </a:r>
          </a:p>
        </p:txBody>
      </p:sp>
    </p:spTree>
    <p:extLst>
      <p:ext uri="{BB962C8B-B14F-4D97-AF65-F5344CB8AC3E}">
        <p14:creationId xmlns:p14="http://schemas.microsoft.com/office/powerpoint/2010/main" val="323218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p:txBody>
          <a:bodyPr/>
          <a:lstStyle/>
          <a:p>
            <a:r>
              <a:rPr lang="en-US" dirty="0" smtClean="0"/>
              <a:t>Create an ‘</a:t>
            </a:r>
            <a:r>
              <a:rPr lang="en-US" dirty="0" err="1" smtClean="0"/>
              <a:t>ezip</a:t>
            </a:r>
            <a:r>
              <a:rPr lang="en-US" dirty="0" smtClean="0"/>
              <a:t>’ (snapshot version of model)</a:t>
            </a:r>
          </a:p>
          <a:p>
            <a:r>
              <a:rPr lang="en-US" dirty="0" smtClean="0"/>
              <a:t>Ship to ‘Client’</a:t>
            </a:r>
          </a:p>
          <a:p>
            <a:r>
              <a:rPr lang="en-US" dirty="0" smtClean="0"/>
              <a:t>Ideally make this step use UCA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55631"/>
            <a:ext cx="5181600" cy="396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933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8499413"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2362200"/>
            <a:ext cx="2646878" cy="923330"/>
          </a:xfrm>
          <a:prstGeom prst="rect">
            <a:avLst/>
          </a:prstGeom>
          <a:solidFill>
            <a:schemeClr val="bg2"/>
          </a:solidFill>
          <a:ln>
            <a:solidFill>
              <a:schemeClr val="accent1"/>
            </a:solidFill>
          </a:ln>
        </p:spPr>
        <p:txBody>
          <a:bodyPr wrap="none" rtlCol="0">
            <a:spAutoFit/>
          </a:bodyPr>
          <a:lstStyle/>
          <a:p>
            <a:r>
              <a:rPr lang="en-US" dirty="0"/>
              <a:t>In ‘Customer’ Mode,</a:t>
            </a:r>
          </a:p>
          <a:p>
            <a:r>
              <a:rPr lang="en-US" dirty="0"/>
              <a:t>Client uploads a version</a:t>
            </a:r>
          </a:p>
          <a:p>
            <a:r>
              <a:rPr lang="en-US" dirty="0"/>
              <a:t>Of model (‘</a:t>
            </a:r>
            <a:r>
              <a:rPr lang="en-US" dirty="0" err="1"/>
              <a:t>ezip</a:t>
            </a:r>
            <a:r>
              <a:rPr lang="en-US" dirty="0"/>
              <a:t>’)</a:t>
            </a:r>
          </a:p>
        </p:txBody>
      </p:sp>
      <p:sp>
        <p:nvSpPr>
          <p:cNvPr id="5" name="Rectangle 4"/>
          <p:cNvSpPr/>
          <p:nvPr/>
        </p:nvSpPr>
        <p:spPr>
          <a:xfrm>
            <a:off x="9144000" y="4191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478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8926"/>
            <a:ext cx="8732838" cy="658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52197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43801" y="2823866"/>
            <a:ext cx="1928733" cy="2031325"/>
          </a:xfrm>
          <a:prstGeom prst="rect">
            <a:avLst/>
          </a:prstGeom>
          <a:solidFill>
            <a:schemeClr val="bg2"/>
          </a:solidFill>
          <a:ln>
            <a:solidFill>
              <a:schemeClr val="accent1"/>
            </a:solidFill>
          </a:ln>
        </p:spPr>
        <p:txBody>
          <a:bodyPr wrap="none" rtlCol="0">
            <a:spAutoFit/>
          </a:bodyPr>
          <a:lstStyle/>
          <a:p>
            <a:r>
              <a:rPr lang="en-US" dirty="0"/>
              <a:t>Client builds</a:t>
            </a:r>
          </a:p>
          <a:p>
            <a:r>
              <a:rPr lang="en-US" dirty="0"/>
              <a:t>a Package from </a:t>
            </a:r>
          </a:p>
          <a:p>
            <a:r>
              <a:rPr lang="en-US" dirty="0"/>
              <a:t>A base model</a:t>
            </a:r>
          </a:p>
          <a:p>
            <a:endParaRPr lang="en-US" dirty="0"/>
          </a:p>
          <a:p>
            <a:r>
              <a:rPr lang="en-US" dirty="0"/>
              <a:t>Or  “Repoints” </a:t>
            </a:r>
          </a:p>
          <a:p>
            <a:r>
              <a:rPr lang="en-US" dirty="0"/>
              <a:t>Existing package</a:t>
            </a:r>
          </a:p>
          <a:p>
            <a:r>
              <a:rPr lang="en-US" dirty="0"/>
              <a:t>To a new model</a:t>
            </a:r>
          </a:p>
        </p:txBody>
      </p:sp>
    </p:spTree>
    <p:extLst>
      <p:ext uri="{BB962C8B-B14F-4D97-AF65-F5344CB8AC3E}">
        <p14:creationId xmlns:p14="http://schemas.microsoft.com/office/powerpoint/2010/main" val="3899574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69" y="-17585"/>
            <a:ext cx="9050932" cy="670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43800" y="2823865"/>
            <a:ext cx="2986715" cy="2862322"/>
          </a:xfrm>
          <a:prstGeom prst="rect">
            <a:avLst/>
          </a:prstGeom>
          <a:solidFill>
            <a:schemeClr val="bg2"/>
          </a:solidFill>
          <a:ln>
            <a:solidFill>
              <a:schemeClr val="accent1"/>
            </a:solidFill>
          </a:ln>
        </p:spPr>
        <p:txBody>
          <a:bodyPr wrap="none" rtlCol="0">
            <a:spAutoFit/>
          </a:bodyPr>
          <a:lstStyle/>
          <a:p>
            <a:r>
              <a:rPr lang="en-US" dirty="0"/>
              <a:t>Client Edits or Builds </a:t>
            </a:r>
          </a:p>
          <a:p>
            <a:r>
              <a:rPr lang="en-US" dirty="0"/>
              <a:t>~Same functions as Cerner</a:t>
            </a:r>
          </a:p>
          <a:p>
            <a:r>
              <a:rPr lang="en-US" dirty="0"/>
              <a:t>Model = 80-90% Common</a:t>
            </a:r>
          </a:p>
          <a:p>
            <a:r>
              <a:rPr lang="en-US" dirty="0"/>
              <a:t>Client = 10-20% Tweaks</a:t>
            </a:r>
          </a:p>
          <a:p>
            <a:endParaRPr lang="en-US" dirty="0"/>
          </a:p>
          <a:p>
            <a:r>
              <a:rPr lang="en-US" dirty="0"/>
              <a:t>View of the mixed model,</a:t>
            </a:r>
          </a:p>
          <a:p>
            <a:r>
              <a:rPr lang="en-US" dirty="0"/>
              <a:t>But stored as changes </a:t>
            </a:r>
          </a:p>
          <a:p>
            <a:r>
              <a:rPr lang="en-US" dirty="0"/>
              <a:t>To the model, so </a:t>
            </a:r>
          </a:p>
          <a:p>
            <a:r>
              <a:rPr lang="en-US" dirty="0"/>
              <a:t>Can be applied to </a:t>
            </a:r>
          </a:p>
          <a:p>
            <a:r>
              <a:rPr lang="en-US" dirty="0"/>
              <a:t>Another similar model</a:t>
            </a:r>
          </a:p>
        </p:txBody>
      </p:sp>
    </p:spTree>
    <p:extLst>
      <p:ext uri="{BB962C8B-B14F-4D97-AF65-F5344CB8AC3E}">
        <p14:creationId xmlns:p14="http://schemas.microsoft.com/office/powerpoint/2010/main" val="1257675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675813" cy="726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43800" y="2823866"/>
            <a:ext cx="1890261" cy="646331"/>
          </a:xfrm>
          <a:prstGeom prst="rect">
            <a:avLst/>
          </a:prstGeom>
          <a:solidFill>
            <a:schemeClr val="bg2"/>
          </a:solidFill>
          <a:ln>
            <a:solidFill>
              <a:schemeClr val="accent1"/>
            </a:solidFill>
          </a:ln>
        </p:spPr>
        <p:txBody>
          <a:bodyPr wrap="none" rtlCol="0">
            <a:spAutoFit/>
          </a:bodyPr>
          <a:lstStyle/>
          <a:p>
            <a:r>
              <a:rPr lang="en-US" dirty="0"/>
              <a:t>Example:</a:t>
            </a:r>
          </a:p>
          <a:p>
            <a:r>
              <a:rPr lang="en-US" dirty="0"/>
              <a:t>Add a new label</a:t>
            </a:r>
          </a:p>
        </p:txBody>
      </p:sp>
    </p:spTree>
    <p:extLst>
      <p:ext uri="{BB962C8B-B14F-4D97-AF65-F5344CB8AC3E}">
        <p14:creationId xmlns:p14="http://schemas.microsoft.com/office/powerpoint/2010/main" val="3168640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533400"/>
            <a:ext cx="7904163" cy="588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48400" y="2590800"/>
            <a:ext cx="2287870" cy="923330"/>
          </a:xfrm>
          <a:prstGeom prst="rect">
            <a:avLst/>
          </a:prstGeom>
          <a:solidFill>
            <a:schemeClr val="bg2"/>
          </a:solidFill>
          <a:ln>
            <a:solidFill>
              <a:schemeClr val="accent1"/>
            </a:solidFill>
          </a:ln>
        </p:spPr>
        <p:txBody>
          <a:bodyPr wrap="none" rtlCol="0">
            <a:spAutoFit/>
          </a:bodyPr>
          <a:lstStyle/>
          <a:p>
            <a:r>
              <a:rPr lang="en-US" dirty="0"/>
              <a:t>Client Picks which </a:t>
            </a:r>
          </a:p>
          <a:p>
            <a:r>
              <a:rPr lang="en-US" dirty="0"/>
              <a:t>Templates to publish</a:t>
            </a:r>
          </a:p>
          <a:p>
            <a:r>
              <a:rPr lang="en-US" dirty="0"/>
              <a:t>Out of the package</a:t>
            </a:r>
          </a:p>
        </p:txBody>
      </p:sp>
    </p:spTree>
    <p:extLst>
      <p:ext uri="{BB962C8B-B14F-4D97-AF65-F5344CB8AC3E}">
        <p14:creationId xmlns:p14="http://schemas.microsoft.com/office/powerpoint/2010/main" val="2086418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6" y="76200"/>
            <a:ext cx="8968154" cy="675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525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Publishing a Content Package</a:t>
            </a:r>
          </a:p>
        </p:txBody>
      </p:sp>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4" y="1619250"/>
            <a:ext cx="8829675" cy="36195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24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Adaptation</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1"/>
            <a:ext cx="9144000" cy="672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a:off x="7010400" y="5181600"/>
            <a:ext cx="457200" cy="204788"/>
          </a:xfrm>
          <a:prstGeom prst="straightConnector1">
            <a:avLst/>
          </a:prstGeom>
          <a:ln>
            <a:solidFill>
              <a:srgbClr val="FFC000"/>
            </a:solidFill>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6" name="TextBox 5"/>
          <p:cNvSpPr txBox="1"/>
          <p:nvPr/>
        </p:nvSpPr>
        <p:spPr>
          <a:xfrm>
            <a:off x="2057400" y="3505201"/>
            <a:ext cx="2590800" cy="2431435"/>
          </a:xfrm>
          <a:prstGeom prst="rect">
            <a:avLst/>
          </a:prstGeom>
          <a:solidFill>
            <a:schemeClr val="bg1"/>
          </a:solidFill>
          <a:ln>
            <a:solidFill>
              <a:srgbClr val="FFC000"/>
            </a:solidFill>
          </a:ln>
        </p:spPr>
        <p:txBody>
          <a:bodyPr wrap="square" rtlCol="0">
            <a:spAutoFit/>
          </a:bodyPr>
          <a:lstStyle/>
          <a:p>
            <a:pPr marL="285750" indent="-285750">
              <a:buFontTx/>
              <a:buChar char="-"/>
            </a:pPr>
            <a:r>
              <a:rPr lang="en-US" sz="1600" dirty="0"/>
              <a:t>Customers have (nearly) the same build tools and functions</a:t>
            </a:r>
          </a:p>
          <a:p>
            <a:pPr marL="285750" indent="-285750">
              <a:buFontTx/>
              <a:buChar char="-"/>
            </a:pPr>
            <a:r>
              <a:rPr lang="en-US" sz="1600" dirty="0"/>
              <a:t>New concepts in a customer namespace</a:t>
            </a:r>
          </a:p>
          <a:p>
            <a:pPr marL="285750" indent="-285750">
              <a:buFontTx/>
              <a:buChar char="-"/>
            </a:pPr>
            <a:r>
              <a:rPr lang="en-US" dirty="0"/>
              <a:t>Adapted concepts are keep concept Id but add publication package id.</a:t>
            </a:r>
          </a:p>
        </p:txBody>
      </p:sp>
    </p:spTree>
    <p:extLst>
      <p:ext uri="{BB962C8B-B14F-4D97-AF65-F5344CB8AC3E}">
        <p14:creationId xmlns:p14="http://schemas.microsoft.com/office/powerpoint/2010/main" val="591084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Structure</a:t>
            </a:r>
            <a:endParaRPr lang="en-US" dirty="0"/>
          </a:p>
        </p:txBody>
      </p:sp>
    </p:spTree>
    <p:extLst>
      <p:ext uri="{BB962C8B-B14F-4D97-AF65-F5344CB8AC3E}">
        <p14:creationId xmlns:p14="http://schemas.microsoft.com/office/powerpoint/2010/main" val="1826490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27339" y="1489076"/>
            <a:ext cx="3832615" cy="3093795"/>
            <a:chOff x="1303338" y="1489075"/>
            <a:chExt cx="6796087" cy="4743818"/>
          </a:xfrm>
        </p:grpSpPr>
        <p:sp>
          <p:nvSpPr>
            <p:cNvPr id="16" name="AutoShape 12"/>
            <p:cNvSpPr>
              <a:spLocks noChangeArrowheads="1"/>
            </p:cNvSpPr>
            <p:nvPr/>
          </p:nvSpPr>
          <p:spPr bwMode="auto">
            <a:xfrm flipV="1">
              <a:off x="3041650" y="2532063"/>
              <a:ext cx="3317875" cy="1241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58 w 21600"/>
                <a:gd name="T13" fmla="*/ 4658 h 21600"/>
                <a:gd name="T14" fmla="*/ 16942 w 21600"/>
                <a:gd name="T15" fmla="*/ 16942 h 21600"/>
              </a:gdLst>
              <a:ahLst/>
              <a:cxnLst>
                <a:cxn ang="T8">
                  <a:pos x="T0" y="T1"/>
                </a:cxn>
                <a:cxn ang="T9">
                  <a:pos x="T2" y="T3"/>
                </a:cxn>
                <a:cxn ang="T10">
                  <a:pos x="T4" y="T5"/>
                </a:cxn>
                <a:cxn ang="T11">
                  <a:pos x="T6" y="T7"/>
                </a:cxn>
              </a:cxnLst>
              <a:rect l="T12" t="T13" r="T14" b="T15"/>
              <a:pathLst>
                <a:path w="21600" h="21600">
                  <a:moveTo>
                    <a:pt x="0" y="0"/>
                  </a:moveTo>
                  <a:lnTo>
                    <a:pt x="5715" y="21600"/>
                  </a:lnTo>
                  <a:lnTo>
                    <a:pt x="15885" y="21600"/>
                  </a:lnTo>
                  <a:lnTo>
                    <a:pt x="21600" y="0"/>
                  </a:lnTo>
                  <a:lnTo>
                    <a:pt x="0" y="0"/>
                  </a:lnTo>
                  <a:close/>
                </a:path>
              </a:pathLst>
            </a:custGeom>
            <a:solidFill>
              <a:srgbClr val="9999FF"/>
            </a:solidFill>
            <a:ln w="3175">
              <a:solidFill>
                <a:schemeClr val="tx1"/>
              </a:solidFill>
              <a:miter lim="800000"/>
              <a:headEnd/>
              <a:tailEnd/>
            </a:ln>
          </p:spPr>
          <p:txBody>
            <a:bodyPr wrap="none" lIns="0" tIns="0" rIns="0" bIns="0" anchor="ctr"/>
            <a:lstStyle/>
            <a:p>
              <a:endParaRPr lang="en-US" sz="1100"/>
            </a:p>
          </p:txBody>
        </p:sp>
        <p:sp>
          <p:nvSpPr>
            <p:cNvPr id="14" name="AutoShape 9"/>
            <p:cNvSpPr>
              <a:spLocks noChangeArrowheads="1"/>
            </p:cNvSpPr>
            <p:nvPr/>
          </p:nvSpPr>
          <p:spPr bwMode="auto">
            <a:xfrm flipV="1">
              <a:off x="1303338" y="4983163"/>
              <a:ext cx="6796087" cy="1241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30 w 21600"/>
                <a:gd name="T13" fmla="*/ 3230 h 21600"/>
                <a:gd name="T14" fmla="*/ 18370 w 21600"/>
                <a:gd name="T15" fmla="*/ 18370 h 21600"/>
              </a:gdLst>
              <a:ahLst/>
              <a:cxnLst>
                <a:cxn ang="T8">
                  <a:pos x="T0" y="T1"/>
                </a:cxn>
                <a:cxn ang="T9">
                  <a:pos x="T2" y="T3"/>
                </a:cxn>
                <a:cxn ang="T10">
                  <a:pos x="T4" y="T5"/>
                </a:cxn>
                <a:cxn ang="T11">
                  <a:pos x="T6" y="T7"/>
                </a:cxn>
              </a:cxnLst>
              <a:rect l="T12" t="T13" r="T14" b="T15"/>
              <a:pathLst>
                <a:path w="21600" h="21600">
                  <a:moveTo>
                    <a:pt x="0" y="0"/>
                  </a:moveTo>
                  <a:lnTo>
                    <a:pt x="2860" y="21600"/>
                  </a:lnTo>
                  <a:lnTo>
                    <a:pt x="18740" y="21600"/>
                  </a:lnTo>
                  <a:lnTo>
                    <a:pt x="21600" y="0"/>
                  </a:lnTo>
                  <a:lnTo>
                    <a:pt x="0" y="0"/>
                  </a:lnTo>
                  <a:close/>
                </a:path>
              </a:pathLst>
            </a:custGeom>
            <a:solidFill>
              <a:srgbClr val="FFFF99"/>
            </a:solidFill>
            <a:ln w="3175">
              <a:solidFill>
                <a:schemeClr val="tx1"/>
              </a:solidFill>
              <a:miter lim="800000"/>
              <a:headEnd/>
              <a:tailEnd/>
            </a:ln>
          </p:spPr>
          <p:txBody>
            <a:bodyPr rot="10800000" wrap="none" lIns="0" tIns="0" rIns="0" bIns="0" anchor="ctr"/>
            <a:lstStyle/>
            <a:p>
              <a:endParaRPr lang="en-US" sz="1100"/>
            </a:p>
          </p:txBody>
        </p:sp>
        <p:sp>
          <p:nvSpPr>
            <p:cNvPr id="15" name="AutoShape 11"/>
            <p:cNvSpPr>
              <a:spLocks noChangeArrowheads="1"/>
            </p:cNvSpPr>
            <p:nvPr/>
          </p:nvSpPr>
          <p:spPr bwMode="auto">
            <a:xfrm flipV="1">
              <a:off x="2193925" y="3757613"/>
              <a:ext cx="5021263" cy="1241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43 w 21600"/>
                <a:gd name="T13" fmla="*/ 3643 h 21600"/>
                <a:gd name="T14" fmla="*/ 17957 w 21600"/>
                <a:gd name="T15" fmla="*/ 17957 h 21600"/>
              </a:gdLst>
              <a:ahLst/>
              <a:cxnLst>
                <a:cxn ang="T8">
                  <a:pos x="T0" y="T1"/>
                </a:cxn>
                <a:cxn ang="T9">
                  <a:pos x="T2" y="T3"/>
                </a:cxn>
                <a:cxn ang="T10">
                  <a:pos x="T4" y="T5"/>
                </a:cxn>
                <a:cxn ang="T11">
                  <a:pos x="T6" y="T7"/>
                </a:cxn>
              </a:cxnLst>
              <a:rect l="T12" t="T13" r="T14" b="T15"/>
              <a:pathLst>
                <a:path w="21600" h="21600">
                  <a:moveTo>
                    <a:pt x="0" y="0"/>
                  </a:moveTo>
                  <a:lnTo>
                    <a:pt x="3686" y="21600"/>
                  </a:lnTo>
                  <a:lnTo>
                    <a:pt x="17914" y="21600"/>
                  </a:lnTo>
                  <a:lnTo>
                    <a:pt x="21600" y="0"/>
                  </a:lnTo>
                  <a:lnTo>
                    <a:pt x="0" y="0"/>
                  </a:lnTo>
                  <a:close/>
                </a:path>
              </a:pathLst>
            </a:custGeom>
            <a:solidFill>
              <a:srgbClr val="FFCC66"/>
            </a:solidFill>
            <a:ln w="3175">
              <a:solidFill>
                <a:schemeClr val="tx1"/>
              </a:solidFill>
              <a:miter lim="800000"/>
              <a:headEnd/>
              <a:tailEnd/>
            </a:ln>
          </p:spPr>
          <p:txBody>
            <a:bodyPr wrap="none" lIns="0" tIns="0" rIns="0" bIns="0" anchor="ctr"/>
            <a:lstStyle/>
            <a:p>
              <a:endParaRPr lang="en-US" sz="1100"/>
            </a:p>
          </p:txBody>
        </p:sp>
        <p:sp>
          <p:nvSpPr>
            <p:cNvPr id="17" name="AutoShape 13"/>
            <p:cNvSpPr>
              <a:spLocks noChangeArrowheads="1"/>
            </p:cNvSpPr>
            <p:nvPr/>
          </p:nvSpPr>
          <p:spPr bwMode="auto">
            <a:xfrm>
              <a:off x="3929063" y="1489075"/>
              <a:ext cx="1562100" cy="1038225"/>
            </a:xfrm>
            <a:prstGeom prst="triangle">
              <a:avLst>
                <a:gd name="adj" fmla="val 50000"/>
              </a:avLst>
            </a:prstGeom>
            <a:solidFill>
              <a:srgbClr val="CCFF99"/>
            </a:solidFill>
            <a:ln w="3175">
              <a:solidFill>
                <a:schemeClr val="tx1"/>
              </a:solidFill>
              <a:miter lim="800000"/>
              <a:headEnd/>
              <a:tailEnd/>
            </a:ln>
          </p:spPr>
          <p:txBody>
            <a:bodyPr wrap="none" lIns="0" tIns="0" rIns="0" bIns="0" anchor="ctr"/>
            <a:lstStyle/>
            <a:p>
              <a:pPr algn="r">
                <a:lnSpc>
                  <a:spcPct val="80000"/>
                </a:lnSpc>
                <a:spcAft>
                  <a:spcPct val="30000"/>
                </a:spcAft>
                <a:buClr>
                  <a:srgbClr val="949EAA"/>
                </a:buClr>
                <a:buFont typeface="Wingdings" pitchFamily="2" charset="2"/>
                <a:buNone/>
              </a:pPr>
              <a:endParaRPr lang="en-US" sz="1100">
                <a:solidFill>
                  <a:srgbClr val="000000"/>
                </a:solidFill>
              </a:endParaRPr>
            </a:p>
          </p:txBody>
        </p:sp>
        <p:sp>
          <p:nvSpPr>
            <p:cNvPr id="18" name="Text Box 15"/>
            <p:cNvSpPr txBox="1">
              <a:spLocks noChangeArrowheads="1"/>
            </p:cNvSpPr>
            <p:nvPr/>
          </p:nvSpPr>
          <p:spPr bwMode="auto">
            <a:xfrm>
              <a:off x="3197225" y="5407026"/>
              <a:ext cx="3532189"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ct val="80000"/>
                </a:lnSpc>
                <a:spcAft>
                  <a:spcPct val="30000"/>
                </a:spcAft>
                <a:buClr>
                  <a:srgbClr val="949EAA"/>
                </a:buClr>
                <a:buFont typeface="Wingdings" pitchFamily="2" charset="2"/>
                <a:buNone/>
              </a:pPr>
              <a:r>
                <a:rPr lang="en-US" sz="900" dirty="0">
                  <a:solidFill>
                    <a:srgbClr val="000000"/>
                  </a:solidFill>
                </a:rPr>
                <a:t>Terminology  &amp; Hierarchy</a:t>
              </a:r>
              <a:endParaRPr lang="en-US" sz="900" dirty="0">
                <a:solidFill>
                  <a:srgbClr val="FF3300"/>
                </a:solidFill>
              </a:endParaRPr>
            </a:p>
            <a:p>
              <a:pPr algn="ctr" eaLnBrk="1" hangingPunct="1">
                <a:lnSpc>
                  <a:spcPct val="80000"/>
                </a:lnSpc>
                <a:spcAft>
                  <a:spcPct val="30000"/>
                </a:spcAft>
                <a:buClr>
                  <a:srgbClr val="949EAA"/>
                </a:buClr>
                <a:buFont typeface="Wingdings" pitchFamily="2" charset="2"/>
                <a:buNone/>
              </a:pPr>
              <a:r>
                <a:rPr lang="en-US" sz="900" dirty="0">
                  <a:solidFill>
                    <a:srgbClr val="000000"/>
                  </a:solidFill>
                </a:rPr>
                <a:t>Text Blobs (e.g., patient education documents)</a:t>
              </a:r>
            </a:p>
            <a:p>
              <a:pPr algn="ctr" eaLnBrk="1" hangingPunct="1">
                <a:lnSpc>
                  <a:spcPct val="80000"/>
                </a:lnSpc>
                <a:spcAft>
                  <a:spcPct val="30000"/>
                </a:spcAft>
                <a:buClr>
                  <a:srgbClr val="949EAA"/>
                </a:buClr>
                <a:buFont typeface="Wingdings" pitchFamily="2" charset="2"/>
                <a:buNone/>
              </a:pPr>
              <a:endParaRPr lang="en-US" sz="900" b="1" i="1" dirty="0">
                <a:solidFill>
                  <a:schemeClr val="hlink"/>
                </a:solidFill>
              </a:endParaRPr>
            </a:p>
          </p:txBody>
        </p:sp>
        <p:sp>
          <p:nvSpPr>
            <p:cNvPr id="19" name="Text Box 16"/>
            <p:cNvSpPr txBox="1">
              <a:spLocks noChangeArrowheads="1"/>
            </p:cNvSpPr>
            <p:nvPr/>
          </p:nvSpPr>
          <p:spPr bwMode="auto">
            <a:xfrm>
              <a:off x="3498012" y="4079876"/>
              <a:ext cx="238768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ct val="80000"/>
                </a:lnSpc>
                <a:spcAft>
                  <a:spcPct val="30000"/>
                </a:spcAft>
                <a:buClr>
                  <a:srgbClr val="949EAA"/>
                </a:buClr>
                <a:buFont typeface="Wingdings" pitchFamily="2" charset="2"/>
                <a:buNone/>
              </a:pPr>
              <a:r>
                <a:rPr lang="en-US" sz="900">
                  <a:solidFill>
                    <a:srgbClr val="000000"/>
                  </a:solidFill>
                </a:rPr>
                <a:t>Order Sets</a:t>
              </a:r>
            </a:p>
            <a:p>
              <a:pPr algn="ctr" eaLnBrk="1" hangingPunct="1">
                <a:lnSpc>
                  <a:spcPct val="80000"/>
                </a:lnSpc>
                <a:spcAft>
                  <a:spcPct val="30000"/>
                </a:spcAft>
                <a:buClr>
                  <a:srgbClr val="949EAA"/>
                </a:buClr>
                <a:buFont typeface="Wingdings" pitchFamily="2" charset="2"/>
                <a:buNone/>
              </a:pPr>
              <a:r>
                <a:rPr lang="en-US" sz="900">
                  <a:solidFill>
                    <a:srgbClr val="000000"/>
                  </a:solidFill>
                </a:rPr>
                <a:t>Documentation Templates</a:t>
              </a:r>
            </a:p>
            <a:p>
              <a:pPr algn="ctr" eaLnBrk="1" hangingPunct="1">
                <a:lnSpc>
                  <a:spcPct val="80000"/>
                </a:lnSpc>
                <a:spcAft>
                  <a:spcPct val="30000"/>
                </a:spcAft>
                <a:buClr>
                  <a:srgbClr val="949EAA"/>
                </a:buClr>
                <a:buFont typeface="Wingdings" pitchFamily="2" charset="2"/>
                <a:buNone/>
              </a:pPr>
              <a:r>
                <a:rPr lang="en-US" sz="900">
                  <a:solidFill>
                    <a:srgbClr val="000000"/>
                  </a:solidFill>
                </a:rPr>
                <a:t>Computed Values</a:t>
              </a:r>
            </a:p>
          </p:txBody>
        </p:sp>
        <p:sp>
          <p:nvSpPr>
            <p:cNvPr id="20" name="Text Box 17"/>
            <p:cNvSpPr txBox="1">
              <a:spLocks noChangeArrowheads="1"/>
            </p:cNvSpPr>
            <p:nvPr/>
          </p:nvSpPr>
          <p:spPr bwMode="auto">
            <a:xfrm>
              <a:off x="3596672" y="2870200"/>
              <a:ext cx="2296727"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ct val="80000"/>
                </a:lnSpc>
                <a:spcAft>
                  <a:spcPct val="30000"/>
                </a:spcAft>
                <a:buClr>
                  <a:srgbClr val="949EAA"/>
                </a:buClr>
                <a:buFont typeface="Wingdings" pitchFamily="2" charset="2"/>
                <a:buNone/>
              </a:pPr>
              <a:r>
                <a:rPr lang="en-US" sz="900">
                  <a:solidFill>
                    <a:srgbClr val="000000"/>
                  </a:solidFill>
                </a:rPr>
                <a:t>Quality Measures</a:t>
              </a:r>
            </a:p>
            <a:p>
              <a:pPr algn="ctr" eaLnBrk="1" hangingPunct="1">
                <a:lnSpc>
                  <a:spcPct val="80000"/>
                </a:lnSpc>
                <a:spcAft>
                  <a:spcPct val="30000"/>
                </a:spcAft>
                <a:buClr>
                  <a:srgbClr val="949EAA"/>
                </a:buClr>
                <a:buFont typeface="Wingdings" pitchFamily="2" charset="2"/>
                <a:buNone/>
              </a:pPr>
              <a:r>
                <a:rPr lang="en-US" sz="900">
                  <a:solidFill>
                    <a:srgbClr val="000000"/>
                  </a:solidFill>
                </a:rPr>
                <a:t>Rules</a:t>
              </a:r>
            </a:p>
            <a:p>
              <a:pPr algn="ctr" eaLnBrk="1" hangingPunct="1">
                <a:lnSpc>
                  <a:spcPct val="80000"/>
                </a:lnSpc>
                <a:spcAft>
                  <a:spcPct val="30000"/>
                </a:spcAft>
                <a:buClr>
                  <a:srgbClr val="949EAA"/>
                </a:buClr>
                <a:buFont typeface="Wingdings" pitchFamily="2" charset="2"/>
                <a:buNone/>
              </a:pPr>
              <a:r>
                <a:rPr lang="en-US" sz="900">
                  <a:solidFill>
                    <a:srgbClr val="000000"/>
                  </a:solidFill>
                </a:rPr>
                <a:t> Inferences / Conclusions</a:t>
              </a:r>
            </a:p>
          </p:txBody>
        </p:sp>
        <p:sp>
          <p:nvSpPr>
            <p:cNvPr id="21" name="Text Box 18"/>
            <p:cNvSpPr txBox="1">
              <a:spLocks noChangeArrowheads="1"/>
            </p:cNvSpPr>
            <p:nvPr/>
          </p:nvSpPr>
          <p:spPr bwMode="auto">
            <a:xfrm>
              <a:off x="4165021" y="2041526"/>
              <a:ext cx="1102884" cy="1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ct val="80000"/>
                </a:lnSpc>
                <a:spcAft>
                  <a:spcPct val="30000"/>
                </a:spcAft>
                <a:buClr>
                  <a:srgbClr val="949EAA"/>
                </a:buClr>
                <a:buFont typeface="Wingdings" pitchFamily="2" charset="2"/>
                <a:buNone/>
              </a:pPr>
              <a:r>
                <a:rPr lang="en-US" sz="900" dirty="0">
                  <a:solidFill>
                    <a:srgbClr val="000000"/>
                  </a:solidFill>
                </a:rPr>
                <a:t>BPM / CEP.</a:t>
              </a:r>
            </a:p>
          </p:txBody>
        </p:sp>
      </p:grpSp>
      <p:sp>
        <p:nvSpPr>
          <p:cNvPr id="90120" name="AutoShape 8"/>
          <p:cNvSpPr>
            <a:spLocks noChangeArrowheads="1"/>
          </p:cNvSpPr>
          <p:nvPr/>
        </p:nvSpPr>
        <p:spPr bwMode="auto">
          <a:xfrm>
            <a:off x="2590801" y="3619501"/>
            <a:ext cx="4050927" cy="1714500"/>
          </a:xfrm>
          <a:prstGeom prst="roundRect">
            <a:avLst>
              <a:gd name="adj" fmla="val 16667"/>
            </a:avLst>
          </a:prstGeom>
          <a:solidFill>
            <a:schemeClr val="bg2">
              <a:alpha val="47000"/>
            </a:scheme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600">
                <a:solidFill>
                  <a:schemeClr val="bg1">
                    <a:lumMod val="75000"/>
                  </a:schemeClr>
                </a:solidFill>
                <a:effectLst>
                  <a:outerShdw blurRad="38100" dist="38100" dir="2700000" algn="tl">
                    <a:srgbClr val="C0C0C0"/>
                  </a:outerShdw>
                </a:effectLst>
              </a:rPr>
              <a:t>Clinicals, Revenue Cycle</a:t>
            </a:r>
          </a:p>
          <a:p>
            <a:r>
              <a:rPr lang="en-US" sz="1600">
                <a:solidFill>
                  <a:schemeClr val="bg1">
                    <a:lumMod val="75000"/>
                  </a:schemeClr>
                </a:solidFill>
                <a:effectLst>
                  <a:outerShdw blurRad="38100" dist="38100" dir="2700000" algn="tl">
                    <a:srgbClr val="C0C0C0"/>
                  </a:outerShdw>
                </a:effectLst>
              </a:rPr>
              <a:t> &amp; Foundations</a:t>
            </a:r>
          </a:p>
        </p:txBody>
      </p:sp>
      <p:sp>
        <p:nvSpPr>
          <p:cNvPr id="90121" name="AutoShape 9"/>
          <p:cNvSpPr>
            <a:spLocks noChangeArrowheads="1"/>
          </p:cNvSpPr>
          <p:nvPr/>
        </p:nvSpPr>
        <p:spPr bwMode="auto">
          <a:xfrm>
            <a:off x="2514601" y="2446243"/>
            <a:ext cx="4127127" cy="457159"/>
          </a:xfrm>
          <a:prstGeom prst="roundRect">
            <a:avLst>
              <a:gd name="adj" fmla="val 16667"/>
            </a:avLst>
          </a:prstGeom>
          <a:solidFill>
            <a:schemeClr val="bg2">
              <a:alpha val="47000"/>
            </a:scheme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600" dirty="0">
                <a:solidFill>
                  <a:schemeClr val="bg1">
                    <a:lumMod val="75000"/>
                  </a:schemeClr>
                </a:solidFill>
                <a:effectLst>
                  <a:outerShdw blurRad="38100" dist="38100" dir="2700000" algn="tl">
                    <a:srgbClr val="C0C0C0"/>
                  </a:outerShdw>
                </a:effectLst>
              </a:rPr>
              <a:t> Soarian Quality Measures</a:t>
            </a:r>
          </a:p>
          <a:p>
            <a:r>
              <a:rPr lang="en-US" sz="1600" dirty="0" err="1">
                <a:solidFill>
                  <a:schemeClr val="bg1">
                    <a:lumMod val="75000"/>
                  </a:schemeClr>
                </a:solidFill>
                <a:effectLst>
                  <a:outerShdw blurRad="38100" dist="38100" dir="2700000" algn="tl">
                    <a:srgbClr val="C0C0C0"/>
                  </a:outerShdw>
                </a:effectLst>
              </a:rPr>
              <a:t>Heatlhcare</a:t>
            </a:r>
            <a:r>
              <a:rPr lang="en-US" sz="1600" dirty="0">
                <a:solidFill>
                  <a:schemeClr val="bg1">
                    <a:lumMod val="75000"/>
                  </a:schemeClr>
                </a:solidFill>
                <a:effectLst>
                  <a:outerShdw blurRad="38100" dist="38100" dir="2700000" algn="tl">
                    <a:srgbClr val="C0C0C0"/>
                  </a:outerShdw>
                </a:effectLst>
              </a:rPr>
              <a:t> Intelligence</a:t>
            </a:r>
          </a:p>
        </p:txBody>
      </p:sp>
      <p:sp>
        <p:nvSpPr>
          <p:cNvPr id="90122" name="AutoShape 10"/>
          <p:cNvSpPr>
            <a:spLocks noChangeArrowheads="1"/>
          </p:cNvSpPr>
          <p:nvPr/>
        </p:nvSpPr>
        <p:spPr bwMode="auto">
          <a:xfrm>
            <a:off x="2514601" y="1371601"/>
            <a:ext cx="4127127" cy="695739"/>
          </a:xfrm>
          <a:prstGeom prst="roundRect">
            <a:avLst>
              <a:gd name="adj" fmla="val 16667"/>
            </a:avLst>
          </a:prstGeom>
          <a:solidFill>
            <a:schemeClr val="bg2">
              <a:alpha val="47000"/>
            </a:scheme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600" dirty="0">
                <a:solidFill>
                  <a:schemeClr val="bg1">
                    <a:lumMod val="75000"/>
                  </a:schemeClr>
                </a:solidFill>
                <a:effectLst>
                  <a:outerShdw blurRad="38100" dist="38100" dir="2700000" algn="tl">
                    <a:srgbClr val="C0C0C0"/>
                  </a:outerShdw>
                </a:effectLst>
              </a:rPr>
              <a:t>Care Management</a:t>
            </a:r>
          </a:p>
        </p:txBody>
      </p:sp>
      <p:grpSp>
        <p:nvGrpSpPr>
          <p:cNvPr id="3" name="Group 2"/>
          <p:cNvGrpSpPr/>
          <p:nvPr/>
        </p:nvGrpSpPr>
        <p:grpSpPr>
          <a:xfrm>
            <a:off x="2827338" y="1372422"/>
            <a:ext cx="3832617" cy="3595919"/>
            <a:chOff x="1303335" y="1372421"/>
            <a:chExt cx="6796090" cy="5513740"/>
          </a:xfrm>
        </p:grpSpPr>
        <p:grpSp>
          <p:nvGrpSpPr>
            <p:cNvPr id="2" name="Group 1"/>
            <p:cNvGrpSpPr/>
            <p:nvPr/>
          </p:nvGrpSpPr>
          <p:grpSpPr>
            <a:xfrm>
              <a:off x="1303335" y="1372421"/>
              <a:ext cx="5331621" cy="5513740"/>
              <a:chOff x="1303335" y="1372421"/>
              <a:chExt cx="5331621" cy="5513740"/>
            </a:xfrm>
          </p:grpSpPr>
          <p:grpSp>
            <p:nvGrpSpPr>
              <p:cNvPr id="90123" name="Group 11"/>
              <p:cNvGrpSpPr>
                <a:grpSpLocks/>
              </p:cNvGrpSpPr>
              <p:nvPr/>
            </p:nvGrpSpPr>
            <p:grpSpPr bwMode="auto">
              <a:xfrm>
                <a:off x="1303335" y="1372421"/>
                <a:ext cx="2981328" cy="5486031"/>
                <a:chOff x="821" y="745"/>
                <a:chExt cx="1878" cy="3302"/>
              </a:xfrm>
            </p:grpSpPr>
            <p:sp>
              <p:nvSpPr>
                <p:cNvPr id="90124" name="AutoShape 12"/>
                <p:cNvSpPr>
                  <a:spLocks noChangeArrowheads="1"/>
                </p:cNvSpPr>
                <p:nvPr/>
              </p:nvSpPr>
              <p:spPr bwMode="auto">
                <a:xfrm>
                  <a:off x="821" y="745"/>
                  <a:ext cx="1878" cy="3302"/>
                </a:xfrm>
                <a:prstGeom prst="roundRect">
                  <a:avLst>
                    <a:gd name="adj" fmla="val 16667"/>
                  </a:avLst>
                </a:prstGeom>
                <a:solidFill>
                  <a:schemeClr val="bg2">
                    <a:alpha val="22000"/>
                  </a:schemeClr>
                </a:solidFill>
                <a:ln w="254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100"/>
                </a:p>
              </p:txBody>
            </p:sp>
            <p:sp>
              <p:nvSpPr>
                <p:cNvPr id="90125" name="Text Box 13"/>
                <p:cNvSpPr txBox="1">
                  <a:spLocks noChangeArrowheads="1"/>
                </p:cNvSpPr>
                <p:nvPr/>
              </p:nvSpPr>
              <p:spPr bwMode="auto">
                <a:xfrm rot="16200000">
                  <a:off x="1267" y="2182"/>
                  <a:ext cx="1056" cy="241"/>
                </a:xfrm>
                <a:prstGeom prst="rect">
                  <a:avLst/>
                </a:prstGeom>
                <a:solidFill>
                  <a:schemeClr val="bg2">
                    <a:alpha val="22000"/>
                  </a:schemeClr>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dirty="0">
                      <a:solidFill>
                        <a:schemeClr val="hlink"/>
                      </a:solidFill>
                    </a:rPr>
                    <a:t>Base Content</a:t>
                  </a:r>
                </a:p>
              </p:txBody>
            </p:sp>
          </p:grpSp>
          <p:grpSp>
            <p:nvGrpSpPr>
              <p:cNvPr id="22" name="Group 11"/>
              <p:cNvGrpSpPr>
                <a:grpSpLocks/>
              </p:cNvGrpSpPr>
              <p:nvPr/>
            </p:nvGrpSpPr>
            <p:grpSpPr bwMode="auto">
              <a:xfrm>
                <a:off x="4321373" y="1372421"/>
                <a:ext cx="550863" cy="5486031"/>
                <a:chOff x="2352" y="745"/>
                <a:chExt cx="347" cy="3302"/>
              </a:xfrm>
            </p:grpSpPr>
            <p:sp>
              <p:nvSpPr>
                <p:cNvPr id="23" name="AutoShape 12"/>
                <p:cNvSpPr>
                  <a:spLocks noChangeArrowheads="1"/>
                </p:cNvSpPr>
                <p:nvPr/>
              </p:nvSpPr>
              <p:spPr bwMode="auto">
                <a:xfrm>
                  <a:off x="2352" y="745"/>
                  <a:ext cx="347" cy="3302"/>
                </a:xfrm>
                <a:prstGeom prst="roundRect">
                  <a:avLst>
                    <a:gd name="adj" fmla="val 16667"/>
                  </a:avLst>
                </a:prstGeom>
                <a:solidFill>
                  <a:schemeClr val="bg2">
                    <a:alpha val="22000"/>
                  </a:schemeClr>
                </a:solidFill>
                <a:ln w="254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100"/>
                </a:p>
              </p:txBody>
            </p:sp>
            <p:sp>
              <p:nvSpPr>
                <p:cNvPr id="24" name="Text Box 13"/>
                <p:cNvSpPr txBox="1">
                  <a:spLocks noChangeArrowheads="1"/>
                </p:cNvSpPr>
                <p:nvPr/>
              </p:nvSpPr>
              <p:spPr bwMode="auto">
                <a:xfrm rot="16200000">
                  <a:off x="1658" y="2224"/>
                  <a:ext cx="1733" cy="241"/>
                </a:xfrm>
                <a:prstGeom prst="rect">
                  <a:avLst/>
                </a:prstGeom>
                <a:solidFill>
                  <a:schemeClr val="bg2">
                    <a:alpha val="22000"/>
                  </a:schemeClr>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1400" dirty="0">
                      <a:solidFill>
                        <a:schemeClr val="hlink"/>
                      </a:solidFill>
                    </a:rPr>
                    <a:t> Optional Packages</a:t>
                  </a:r>
                </a:p>
              </p:txBody>
            </p:sp>
          </p:grpSp>
          <p:grpSp>
            <p:nvGrpSpPr>
              <p:cNvPr id="25" name="Group 11"/>
              <p:cNvGrpSpPr>
                <a:grpSpLocks/>
              </p:cNvGrpSpPr>
              <p:nvPr/>
            </p:nvGrpSpPr>
            <p:grpSpPr bwMode="auto">
              <a:xfrm>
                <a:off x="4908946" y="1372421"/>
                <a:ext cx="550863" cy="5486031"/>
                <a:chOff x="2352" y="745"/>
                <a:chExt cx="347" cy="3302"/>
              </a:xfrm>
            </p:grpSpPr>
            <p:sp>
              <p:nvSpPr>
                <p:cNvPr id="26" name="AutoShape 12"/>
                <p:cNvSpPr>
                  <a:spLocks noChangeArrowheads="1"/>
                </p:cNvSpPr>
                <p:nvPr/>
              </p:nvSpPr>
              <p:spPr bwMode="auto">
                <a:xfrm>
                  <a:off x="2352" y="745"/>
                  <a:ext cx="347" cy="3302"/>
                </a:xfrm>
                <a:prstGeom prst="roundRect">
                  <a:avLst>
                    <a:gd name="adj" fmla="val 16667"/>
                  </a:avLst>
                </a:prstGeom>
                <a:solidFill>
                  <a:schemeClr val="bg2">
                    <a:alpha val="22000"/>
                  </a:schemeClr>
                </a:solidFill>
                <a:ln w="254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100"/>
                </a:p>
              </p:txBody>
            </p:sp>
            <p:sp>
              <p:nvSpPr>
                <p:cNvPr id="27" name="Text Box 13"/>
                <p:cNvSpPr txBox="1">
                  <a:spLocks noChangeArrowheads="1"/>
                </p:cNvSpPr>
                <p:nvPr/>
              </p:nvSpPr>
              <p:spPr bwMode="auto">
                <a:xfrm rot="16200000">
                  <a:off x="1997" y="2181"/>
                  <a:ext cx="1056" cy="241"/>
                </a:xfrm>
                <a:prstGeom prst="rect">
                  <a:avLst/>
                </a:prstGeom>
                <a:solidFill>
                  <a:schemeClr val="bg2">
                    <a:alpha val="22000"/>
                  </a:schemeClr>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dirty="0">
                      <a:solidFill>
                        <a:schemeClr val="hlink"/>
                      </a:solidFill>
                    </a:rPr>
                    <a:t>Optional</a:t>
                  </a:r>
                </a:p>
              </p:txBody>
            </p:sp>
          </p:grpSp>
          <p:grpSp>
            <p:nvGrpSpPr>
              <p:cNvPr id="28" name="Group 11"/>
              <p:cNvGrpSpPr>
                <a:grpSpLocks/>
              </p:cNvGrpSpPr>
              <p:nvPr/>
            </p:nvGrpSpPr>
            <p:grpSpPr bwMode="auto">
              <a:xfrm>
                <a:off x="5496519" y="1372421"/>
                <a:ext cx="550863" cy="5486031"/>
                <a:chOff x="2352" y="745"/>
                <a:chExt cx="347" cy="3302"/>
              </a:xfrm>
            </p:grpSpPr>
            <p:sp>
              <p:nvSpPr>
                <p:cNvPr id="29" name="AutoShape 12"/>
                <p:cNvSpPr>
                  <a:spLocks noChangeArrowheads="1"/>
                </p:cNvSpPr>
                <p:nvPr/>
              </p:nvSpPr>
              <p:spPr bwMode="auto">
                <a:xfrm>
                  <a:off x="2352" y="745"/>
                  <a:ext cx="347" cy="3302"/>
                </a:xfrm>
                <a:prstGeom prst="roundRect">
                  <a:avLst>
                    <a:gd name="adj" fmla="val 16667"/>
                  </a:avLst>
                </a:prstGeom>
                <a:solidFill>
                  <a:schemeClr val="bg2">
                    <a:alpha val="22000"/>
                  </a:schemeClr>
                </a:solidFill>
                <a:ln w="254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100"/>
                </a:p>
              </p:txBody>
            </p:sp>
            <p:sp>
              <p:nvSpPr>
                <p:cNvPr id="30" name="Text Box 13"/>
                <p:cNvSpPr txBox="1">
                  <a:spLocks noChangeArrowheads="1"/>
                </p:cNvSpPr>
                <p:nvPr/>
              </p:nvSpPr>
              <p:spPr bwMode="auto">
                <a:xfrm rot="16200000">
                  <a:off x="1997" y="2181"/>
                  <a:ext cx="1056" cy="241"/>
                </a:xfrm>
                <a:prstGeom prst="rect">
                  <a:avLst/>
                </a:prstGeom>
                <a:solidFill>
                  <a:schemeClr val="bg2">
                    <a:alpha val="22000"/>
                  </a:schemeClr>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dirty="0">
                      <a:solidFill>
                        <a:schemeClr val="hlink"/>
                      </a:solidFill>
                    </a:rPr>
                    <a:t>Optional</a:t>
                  </a:r>
                </a:p>
              </p:txBody>
            </p:sp>
          </p:grpSp>
          <p:grpSp>
            <p:nvGrpSpPr>
              <p:cNvPr id="31" name="Group 11"/>
              <p:cNvGrpSpPr>
                <a:grpSpLocks/>
              </p:cNvGrpSpPr>
              <p:nvPr/>
            </p:nvGrpSpPr>
            <p:grpSpPr bwMode="auto">
              <a:xfrm>
                <a:off x="6084093" y="1400130"/>
                <a:ext cx="550863" cy="5486031"/>
                <a:chOff x="2352" y="745"/>
                <a:chExt cx="347" cy="3302"/>
              </a:xfrm>
            </p:grpSpPr>
            <p:sp>
              <p:nvSpPr>
                <p:cNvPr id="32" name="AutoShape 12"/>
                <p:cNvSpPr>
                  <a:spLocks noChangeArrowheads="1"/>
                </p:cNvSpPr>
                <p:nvPr/>
              </p:nvSpPr>
              <p:spPr bwMode="auto">
                <a:xfrm>
                  <a:off x="2352" y="745"/>
                  <a:ext cx="347" cy="3302"/>
                </a:xfrm>
                <a:prstGeom prst="roundRect">
                  <a:avLst>
                    <a:gd name="adj" fmla="val 16667"/>
                  </a:avLst>
                </a:prstGeom>
                <a:solidFill>
                  <a:schemeClr val="bg2">
                    <a:alpha val="22000"/>
                  </a:schemeClr>
                </a:solidFill>
                <a:ln w="2540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100"/>
                </a:p>
              </p:txBody>
            </p:sp>
            <p:sp>
              <p:nvSpPr>
                <p:cNvPr id="33" name="Text Box 13"/>
                <p:cNvSpPr txBox="1">
                  <a:spLocks noChangeArrowheads="1"/>
                </p:cNvSpPr>
                <p:nvPr/>
              </p:nvSpPr>
              <p:spPr bwMode="auto">
                <a:xfrm rot="16200000">
                  <a:off x="1997" y="2181"/>
                  <a:ext cx="1056" cy="241"/>
                </a:xfrm>
                <a:prstGeom prst="rect">
                  <a:avLst/>
                </a:prstGeom>
                <a:solidFill>
                  <a:schemeClr val="bg2">
                    <a:alpha val="22000"/>
                  </a:schemeClr>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dirty="0">
                      <a:solidFill>
                        <a:schemeClr val="hlink"/>
                      </a:solidFill>
                    </a:rPr>
                    <a:t>Optional</a:t>
                  </a:r>
                </a:p>
              </p:txBody>
            </p:sp>
          </p:grpSp>
        </p:grpSp>
        <p:sp>
          <p:nvSpPr>
            <p:cNvPr id="34" name="AutoShape 12"/>
            <p:cNvSpPr>
              <a:spLocks noChangeArrowheads="1"/>
            </p:cNvSpPr>
            <p:nvPr/>
          </p:nvSpPr>
          <p:spPr bwMode="auto">
            <a:xfrm>
              <a:off x="1303339" y="6224588"/>
              <a:ext cx="6796086" cy="557212"/>
            </a:xfrm>
            <a:prstGeom prst="roundRect">
              <a:avLst>
                <a:gd name="adj" fmla="val 3872"/>
              </a:avLst>
            </a:prstGeom>
            <a:solidFill>
              <a:srgbClr val="FFC000">
                <a:alpha val="22000"/>
              </a:srgbClr>
            </a:solidFill>
            <a:ln w="25400" algn="ctr">
              <a:solidFill>
                <a:schemeClr val="hlink"/>
              </a:solidFill>
              <a:round/>
              <a:headEnd/>
              <a:tailEnd/>
            </a:ln>
            <a:effectLst/>
            <a:extLst/>
          </p:spPr>
          <p:txBody>
            <a:bodyPr wrap="none" lIns="0" tIns="0" rIns="0" bIns="0" anchor="ctr"/>
            <a:lstStyle/>
            <a:p>
              <a:r>
                <a:rPr lang="en-US" sz="1100" dirty="0">
                  <a:solidFill>
                    <a:srgbClr val="FFC000"/>
                  </a:solidFill>
                </a:rPr>
                <a:t>Additional Software Functionality</a:t>
              </a:r>
            </a:p>
          </p:txBody>
        </p:sp>
      </p:gr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698" y="2067340"/>
            <a:ext cx="3850302" cy="251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Problem: Partitioning</a:t>
            </a:r>
            <a:endParaRPr lang="en-US" dirty="0"/>
          </a:p>
        </p:txBody>
      </p:sp>
    </p:spTree>
    <p:extLst>
      <p:ext uri="{BB962C8B-B14F-4D97-AF65-F5344CB8AC3E}">
        <p14:creationId xmlns:p14="http://schemas.microsoft.com/office/powerpoint/2010/main" val="160948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dissolve">
                                      <p:cBhvr>
                                        <p:cTn id="7" dur="1000"/>
                                        <p:tgtEl>
                                          <p:spTgt spid="90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dissolve">
                                      <p:cBhvr>
                                        <p:cTn id="12" dur="1000"/>
                                        <p:tgtEl>
                                          <p:spTgt spid="90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22"/>
                                        </p:tgtEl>
                                        <p:attrNameLst>
                                          <p:attrName>style.visibility</p:attrName>
                                        </p:attrNameLst>
                                      </p:cBhvr>
                                      <p:to>
                                        <p:strVal val="visible"/>
                                      </p:to>
                                    </p:set>
                                    <p:animEffect transition="in" filter="dissolve">
                                      <p:cBhvr>
                                        <p:cTn id="17" dur="1000"/>
                                        <p:tgtEl>
                                          <p:spTgt spid="90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nimBg="1"/>
      <p:bldP spid="90121" grpId="0" animBg="1"/>
      <p:bldP spid="901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813" y="1"/>
            <a:ext cx="9144000" cy="1268413"/>
          </a:xfrm>
        </p:spPr>
        <p:txBody>
          <a:bodyPr/>
          <a:lstStyle/>
          <a:p>
            <a:r>
              <a:rPr lang="en-US" dirty="0" smtClean="0"/>
              <a:t>SNORM Concepts </a:t>
            </a:r>
            <a:endParaRPr lang="en-US" dirty="0"/>
          </a:p>
        </p:txBody>
      </p:sp>
      <p:sp>
        <p:nvSpPr>
          <p:cNvPr id="3" name="Oval 2"/>
          <p:cNvSpPr/>
          <p:nvPr/>
        </p:nvSpPr>
        <p:spPr bwMode="auto">
          <a:xfrm>
            <a:off x="2057400" y="262416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a:t>
            </a:r>
          </a:p>
        </p:txBody>
      </p:sp>
      <p:sp>
        <p:nvSpPr>
          <p:cNvPr id="43" name="Rectangle 42"/>
          <p:cNvSpPr/>
          <p:nvPr/>
        </p:nvSpPr>
        <p:spPr bwMode="auto">
          <a:xfrm>
            <a:off x="3021336" y="2353531"/>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Fields</a:t>
            </a:r>
          </a:p>
        </p:txBody>
      </p:sp>
      <p:sp>
        <p:nvSpPr>
          <p:cNvPr id="47" name="Rectangle 46"/>
          <p:cNvSpPr/>
          <p:nvPr/>
        </p:nvSpPr>
        <p:spPr bwMode="auto">
          <a:xfrm>
            <a:off x="3001773" y="3235089"/>
            <a:ext cx="1284565" cy="4322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Reference Overrides</a:t>
            </a:r>
          </a:p>
        </p:txBody>
      </p:sp>
      <p:sp>
        <p:nvSpPr>
          <p:cNvPr id="46" name="Rectangle 45"/>
          <p:cNvSpPr/>
          <p:nvPr/>
        </p:nvSpPr>
        <p:spPr bwMode="auto">
          <a:xfrm>
            <a:off x="3022969" y="4658905"/>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Names</a:t>
            </a:r>
          </a:p>
        </p:txBody>
      </p:sp>
      <p:sp>
        <p:nvSpPr>
          <p:cNvPr id="48" name="Rectangle 47"/>
          <p:cNvSpPr/>
          <p:nvPr/>
        </p:nvSpPr>
        <p:spPr bwMode="auto">
          <a:xfrm>
            <a:off x="3003407" y="5070928"/>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Attributes</a:t>
            </a:r>
          </a:p>
        </p:txBody>
      </p:sp>
      <p:sp>
        <p:nvSpPr>
          <p:cNvPr id="50" name="Rectangle 49"/>
          <p:cNvSpPr/>
          <p:nvPr/>
        </p:nvSpPr>
        <p:spPr bwMode="auto">
          <a:xfrm>
            <a:off x="3030685" y="5476883"/>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Relations</a:t>
            </a:r>
          </a:p>
        </p:txBody>
      </p:sp>
      <p:sp>
        <p:nvSpPr>
          <p:cNvPr id="60" name="Rectangle 59"/>
          <p:cNvSpPr/>
          <p:nvPr/>
        </p:nvSpPr>
        <p:spPr bwMode="auto">
          <a:xfrm>
            <a:off x="4678805" y="2082894"/>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Value Range</a:t>
            </a:r>
          </a:p>
        </p:txBody>
      </p:sp>
      <p:sp>
        <p:nvSpPr>
          <p:cNvPr id="61" name="Rectangle 60"/>
          <p:cNvSpPr/>
          <p:nvPr/>
        </p:nvSpPr>
        <p:spPr bwMode="auto">
          <a:xfrm>
            <a:off x="4683628" y="2630331"/>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Default</a:t>
            </a:r>
          </a:p>
        </p:txBody>
      </p:sp>
      <p:cxnSp>
        <p:nvCxnSpPr>
          <p:cNvPr id="39" name="Straight Arrow Connector 38"/>
          <p:cNvCxnSpPr>
            <a:stCxn id="3" idx="6"/>
            <a:endCxn id="47" idx="1"/>
          </p:cNvCxnSpPr>
          <p:nvPr/>
        </p:nvCxnSpPr>
        <p:spPr bwMode="auto">
          <a:xfrm>
            <a:off x="2618820" y="2819861"/>
            <a:ext cx="382952" cy="6313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3" idx="6"/>
            <a:endCxn id="43" idx="1"/>
          </p:cNvCxnSpPr>
          <p:nvPr/>
        </p:nvCxnSpPr>
        <p:spPr bwMode="auto">
          <a:xfrm flipV="1">
            <a:off x="2618821" y="2488849"/>
            <a:ext cx="402515" cy="3310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43" idx="3"/>
            <a:endCxn id="60" idx="1"/>
          </p:cNvCxnSpPr>
          <p:nvPr/>
        </p:nvCxnSpPr>
        <p:spPr bwMode="auto">
          <a:xfrm flipV="1">
            <a:off x="4266776" y="2218213"/>
            <a:ext cx="412028" cy="2706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43" idx="3"/>
            <a:endCxn id="61" idx="1"/>
          </p:cNvCxnSpPr>
          <p:nvPr/>
        </p:nvCxnSpPr>
        <p:spPr bwMode="auto">
          <a:xfrm>
            <a:off x="4266777" y="2488849"/>
            <a:ext cx="416851" cy="27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ectangle 70"/>
          <p:cNvSpPr/>
          <p:nvPr/>
        </p:nvSpPr>
        <p:spPr bwMode="auto">
          <a:xfrm>
            <a:off x="5115936" y="5070928"/>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Fields</a:t>
            </a:r>
          </a:p>
        </p:txBody>
      </p:sp>
      <p:cxnSp>
        <p:nvCxnSpPr>
          <p:cNvPr id="56" name="Straight Arrow Connector 55"/>
          <p:cNvCxnSpPr>
            <a:stCxn id="46" idx="3"/>
            <a:endCxn id="71" idx="1"/>
          </p:cNvCxnSpPr>
          <p:nvPr/>
        </p:nvCxnSpPr>
        <p:spPr bwMode="auto">
          <a:xfrm>
            <a:off x="4268409" y="4794224"/>
            <a:ext cx="847526" cy="4120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8" idx="3"/>
            <a:endCxn id="71" idx="1"/>
          </p:cNvCxnSpPr>
          <p:nvPr/>
        </p:nvCxnSpPr>
        <p:spPr bwMode="auto">
          <a:xfrm>
            <a:off x="4248847" y="5206246"/>
            <a:ext cx="86708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50" idx="3"/>
          </p:cNvCxnSpPr>
          <p:nvPr/>
        </p:nvCxnSpPr>
        <p:spPr bwMode="auto">
          <a:xfrm flipV="1">
            <a:off x="4276125" y="5206245"/>
            <a:ext cx="839810" cy="4059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p:cNvSpPr/>
          <p:nvPr/>
        </p:nvSpPr>
        <p:spPr bwMode="auto">
          <a:xfrm>
            <a:off x="4678804" y="3099772"/>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Path</a:t>
            </a:r>
          </a:p>
        </p:txBody>
      </p:sp>
      <p:sp>
        <p:nvSpPr>
          <p:cNvPr id="78" name="Rectangle 77"/>
          <p:cNvSpPr/>
          <p:nvPr/>
        </p:nvSpPr>
        <p:spPr bwMode="auto">
          <a:xfrm>
            <a:off x="4683627" y="3647209"/>
            <a:ext cx="1245441" cy="27063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New Default</a:t>
            </a:r>
          </a:p>
        </p:txBody>
      </p:sp>
      <p:cxnSp>
        <p:nvCxnSpPr>
          <p:cNvPr id="67" name="Straight Arrow Connector 66"/>
          <p:cNvCxnSpPr>
            <a:stCxn id="47" idx="3"/>
            <a:endCxn id="77" idx="1"/>
          </p:cNvCxnSpPr>
          <p:nvPr/>
        </p:nvCxnSpPr>
        <p:spPr bwMode="auto">
          <a:xfrm flipV="1">
            <a:off x="4286337" y="3235091"/>
            <a:ext cx="392466" cy="2161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stCxn id="47" idx="3"/>
            <a:endCxn id="78" idx="1"/>
          </p:cNvCxnSpPr>
          <p:nvPr/>
        </p:nvCxnSpPr>
        <p:spPr bwMode="auto">
          <a:xfrm>
            <a:off x="4286338" y="3451199"/>
            <a:ext cx="397289" cy="3313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275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Overrides (Logically, Definitional)</a:t>
            </a:r>
            <a:endParaRPr lang="en-US" dirty="0"/>
          </a:p>
        </p:txBody>
      </p:sp>
      <p:sp>
        <p:nvSpPr>
          <p:cNvPr id="3" name="Oval 2"/>
          <p:cNvSpPr/>
          <p:nvPr/>
        </p:nvSpPr>
        <p:spPr bwMode="auto">
          <a:xfrm>
            <a:off x="2057400" y="262416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a:t>
            </a:r>
          </a:p>
        </p:txBody>
      </p:sp>
      <p:sp>
        <p:nvSpPr>
          <p:cNvPr id="4" name="Oval 3"/>
          <p:cNvSpPr/>
          <p:nvPr/>
        </p:nvSpPr>
        <p:spPr bwMode="auto">
          <a:xfrm>
            <a:off x="3581400" y="1828801"/>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C2</a:t>
            </a:r>
          </a:p>
        </p:txBody>
      </p:sp>
      <p:sp>
        <p:nvSpPr>
          <p:cNvPr id="5" name="Oval 4"/>
          <p:cNvSpPr/>
          <p:nvPr/>
        </p:nvSpPr>
        <p:spPr bwMode="auto">
          <a:xfrm>
            <a:off x="3505200" y="2757397"/>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C3</a:t>
            </a:r>
          </a:p>
        </p:txBody>
      </p:sp>
      <p:sp>
        <p:nvSpPr>
          <p:cNvPr id="6" name="Oval 5"/>
          <p:cNvSpPr/>
          <p:nvPr/>
        </p:nvSpPr>
        <p:spPr bwMode="auto">
          <a:xfrm>
            <a:off x="3477311" y="3665221"/>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C4</a:t>
            </a:r>
          </a:p>
        </p:txBody>
      </p:sp>
      <p:sp>
        <p:nvSpPr>
          <p:cNvPr id="7" name="Oval 6"/>
          <p:cNvSpPr/>
          <p:nvPr/>
        </p:nvSpPr>
        <p:spPr bwMode="auto">
          <a:xfrm>
            <a:off x="4864151" y="150875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C5</a:t>
            </a:r>
          </a:p>
        </p:txBody>
      </p:sp>
      <p:sp>
        <p:nvSpPr>
          <p:cNvPr id="8" name="Oval 7"/>
          <p:cNvSpPr/>
          <p:nvPr/>
        </p:nvSpPr>
        <p:spPr bwMode="auto">
          <a:xfrm>
            <a:off x="4871771" y="221453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C6</a:t>
            </a:r>
          </a:p>
        </p:txBody>
      </p:sp>
      <p:sp>
        <p:nvSpPr>
          <p:cNvPr id="9" name="Oval 8"/>
          <p:cNvSpPr/>
          <p:nvPr/>
        </p:nvSpPr>
        <p:spPr bwMode="auto">
          <a:xfrm>
            <a:off x="4884573" y="302882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C7</a:t>
            </a:r>
          </a:p>
        </p:txBody>
      </p:sp>
      <p:sp>
        <p:nvSpPr>
          <p:cNvPr id="10" name="Oval 9"/>
          <p:cNvSpPr/>
          <p:nvPr/>
        </p:nvSpPr>
        <p:spPr bwMode="auto">
          <a:xfrm>
            <a:off x="4864151" y="3729627"/>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C8</a:t>
            </a:r>
          </a:p>
        </p:txBody>
      </p:sp>
      <p:sp>
        <p:nvSpPr>
          <p:cNvPr id="11" name="Oval 10"/>
          <p:cNvSpPr/>
          <p:nvPr/>
        </p:nvSpPr>
        <p:spPr bwMode="auto">
          <a:xfrm>
            <a:off x="4853016" y="4282786"/>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C9</a:t>
            </a:r>
          </a:p>
        </p:txBody>
      </p:sp>
      <p:sp>
        <p:nvSpPr>
          <p:cNvPr id="12" name="Oval 11"/>
          <p:cNvSpPr/>
          <p:nvPr/>
        </p:nvSpPr>
        <p:spPr bwMode="auto">
          <a:xfrm>
            <a:off x="6119013" y="3420216"/>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C12</a:t>
            </a:r>
          </a:p>
        </p:txBody>
      </p:sp>
      <p:sp>
        <p:nvSpPr>
          <p:cNvPr id="13" name="Oval 12"/>
          <p:cNvSpPr/>
          <p:nvPr/>
        </p:nvSpPr>
        <p:spPr bwMode="auto">
          <a:xfrm>
            <a:off x="6134253" y="4033748"/>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p:txBody>
      </p:sp>
      <p:sp>
        <p:nvSpPr>
          <p:cNvPr id="14" name="Oval 13"/>
          <p:cNvSpPr/>
          <p:nvPr/>
        </p:nvSpPr>
        <p:spPr bwMode="auto">
          <a:xfrm>
            <a:off x="6134253" y="1943099"/>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C10</a:t>
            </a:r>
          </a:p>
        </p:txBody>
      </p:sp>
      <p:sp>
        <p:nvSpPr>
          <p:cNvPr id="15" name="Oval 14"/>
          <p:cNvSpPr/>
          <p:nvPr/>
        </p:nvSpPr>
        <p:spPr bwMode="auto">
          <a:xfrm>
            <a:off x="6096153" y="2624168"/>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cxnSp>
        <p:nvCxnSpPr>
          <p:cNvPr id="17" name="Straight Arrow Connector 16"/>
          <p:cNvCxnSpPr>
            <a:stCxn id="3" idx="6"/>
            <a:endCxn id="4" idx="3"/>
          </p:cNvCxnSpPr>
          <p:nvPr/>
        </p:nvCxnSpPr>
        <p:spPr bwMode="auto">
          <a:xfrm flipV="1">
            <a:off x="2618820" y="2162871"/>
            <a:ext cx="1044798" cy="65699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3" idx="6"/>
            <a:endCxn id="5" idx="2"/>
          </p:cNvCxnSpPr>
          <p:nvPr/>
        </p:nvCxnSpPr>
        <p:spPr bwMode="auto">
          <a:xfrm>
            <a:off x="2618820" y="2819862"/>
            <a:ext cx="886380" cy="1332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3" idx="6"/>
            <a:endCxn id="6" idx="1"/>
          </p:cNvCxnSpPr>
          <p:nvPr/>
        </p:nvCxnSpPr>
        <p:spPr bwMode="auto">
          <a:xfrm>
            <a:off x="2618821" y="2819861"/>
            <a:ext cx="940709" cy="9026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4" idx="6"/>
            <a:endCxn id="7" idx="2"/>
          </p:cNvCxnSpPr>
          <p:nvPr/>
        </p:nvCxnSpPr>
        <p:spPr bwMode="auto">
          <a:xfrm flipV="1">
            <a:off x="4142821" y="1704452"/>
            <a:ext cx="721331" cy="3200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4" idx="6"/>
            <a:endCxn id="8" idx="2"/>
          </p:cNvCxnSpPr>
          <p:nvPr/>
        </p:nvCxnSpPr>
        <p:spPr bwMode="auto">
          <a:xfrm>
            <a:off x="4142821" y="2024495"/>
            <a:ext cx="728951" cy="38573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5" idx="6"/>
            <a:endCxn id="9" idx="2"/>
          </p:cNvCxnSpPr>
          <p:nvPr/>
        </p:nvCxnSpPr>
        <p:spPr bwMode="auto">
          <a:xfrm>
            <a:off x="4066621" y="2953090"/>
            <a:ext cx="817953" cy="2714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6" idx="6"/>
            <a:endCxn id="10" idx="2"/>
          </p:cNvCxnSpPr>
          <p:nvPr/>
        </p:nvCxnSpPr>
        <p:spPr bwMode="auto">
          <a:xfrm>
            <a:off x="4038731" y="3860914"/>
            <a:ext cx="825420" cy="644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6" idx="6"/>
            <a:endCxn id="11" idx="2"/>
          </p:cNvCxnSpPr>
          <p:nvPr/>
        </p:nvCxnSpPr>
        <p:spPr bwMode="auto">
          <a:xfrm>
            <a:off x="4038732" y="3860915"/>
            <a:ext cx="814285" cy="61756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8" idx="6"/>
            <a:endCxn id="14" idx="2"/>
          </p:cNvCxnSpPr>
          <p:nvPr/>
        </p:nvCxnSpPr>
        <p:spPr bwMode="auto">
          <a:xfrm flipV="1">
            <a:off x="5433191" y="2138793"/>
            <a:ext cx="701062" cy="27143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8" idx="6"/>
            <a:endCxn id="15" idx="2"/>
          </p:cNvCxnSpPr>
          <p:nvPr/>
        </p:nvCxnSpPr>
        <p:spPr bwMode="auto">
          <a:xfrm>
            <a:off x="5433191" y="2410225"/>
            <a:ext cx="662962" cy="40963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 idx="6"/>
            <a:endCxn id="12" idx="2"/>
          </p:cNvCxnSpPr>
          <p:nvPr/>
        </p:nvCxnSpPr>
        <p:spPr bwMode="auto">
          <a:xfrm flipV="1">
            <a:off x="5425571" y="3615910"/>
            <a:ext cx="693442" cy="3094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10" idx="6"/>
            <a:endCxn id="13" idx="2"/>
          </p:cNvCxnSpPr>
          <p:nvPr/>
        </p:nvCxnSpPr>
        <p:spPr bwMode="auto">
          <a:xfrm>
            <a:off x="5425571" y="3925321"/>
            <a:ext cx="708682" cy="3041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bwMode="auto">
          <a:xfrm>
            <a:off x="2854591" y="5029201"/>
            <a:ext cx="1245441"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C2/C6/C11</a:t>
            </a:r>
          </a:p>
          <a:p>
            <a:pPr fontAlgn="base">
              <a:spcBef>
                <a:spcPct val="0"/>
              </a:spcBef>
              <a:spcAft>
                <a:spcPct val="0"/>
              </a:spcAft>
            </a:pPr>
            <a:r>
              <a:rPr lang="en-US" sz="1050" dirty="0">
                <a:latin typeface="Arial" charset="0"/>
                <a:ea typeface="ＭＳ Ｐゴシック" pitchFamily="34" charset="-128"/>
              </a:rPr>
              <a:t>@x=y</a:t>
            </a:r>
          </a:p>
        </p:txBody>
      </p:sp>
      <p:cxnSp>
        <p:nvCxnSpPr>
          <p:cNvPr id="45" name="Straight Arrow Connector 44"/>
          <p:cNvCxnSpPr>
            <a:stCxn id="3" idx="4"/>
            <a:endCxn id="43" idx="1"/>
          </p:cNvCxnSpPr>
          <p:nvPr/>
        </p:nvCxnSpPr>
        <p:spPr bwMode="auto">
          <a:xfrm>
            <a:off x="2338110" y="3015555"/>
            <a:ext cx="516480" cy="223745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2835029" y="5768342"/>
            <a:ext cx="1284565"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C4/C8</a:t>
            </a:r>
          </a:p>
          <a:p>
            <a:pPr fontAlgn="base">
              <a:spcBef>
                <a:spcPct val="0"/>
              </a:spcBef>
              <a:spcAft>
                <a:spcPct val="0"/>
              </a:spcAft>
            </a:pPr>
            <a:r>
              <a:rPr lang="en-US" sz="1050" dirty="0">
                <a:latin typeface="Arial" charset="0"/>
                <a:ea typeface="ＭＳ Ｐゴシック" pitchFamily="34" charset="-128"/>
              </a:rPr>
              <a:t>@t=v</a:t>
            </a:r>
          </a:p>
        </p:txBody>
      </p:sp>
      <p:cxnSp>
        <p:nvCxnSpPr>
          <p:cNvPr id="49" name="Straight Arrow Connector 48"/>
          <p:cNvCxnSpPr>
            <a:stCxn id="3" idx="4"/>
            <a:endCxn id="47" idx="1"/>
          </p:cNvCxnSpPr>
          <p:nvPr/>
        </p:nvCxnSpPr>
        <p:spPr bwMode="auto">
          <a:xfrm>
            <a:off x="2338110" y="3015554"/>
            <a:ext cx="496918" cy="29765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6074759" y="5029201"/>
            <a:ext cx="1245441"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C13</a:t>
            </a:r>
          </a:p>
          <a:p>
            <a:pPr fontAlgn="base">
              <a:spcBef>
                <a:spcPct val="0"/>
              </a:spcBef>
              <a:spcAft>
                <a:spcPct val="0"/>
              </a:spcAft>
            </a:pPr>
            <a:r>
              <a:rPr lang="en-US" sz="1050" dirty="0">
                <a:latin typeface="Arial" charset="0"/>
                <a:ea typeface="ＭＳ Ｐゴシック" pitchFamily="34" charset="-128"/>
              </a:rPr>
              <a:t>@x=z</a:t>
            </a:r>
          </a:p>
        </p:txBody>
      </p:sp>
      <p:cxnSp>
        <p:nvCxnSpPr>
          <p:cNvPr id="59" name="Straight Arrow Connector 58"/>
          <p:cNvCxnSpPr>
            <a:stCxn id="10" idx="5"/>
            <a:endCxn id="57" idx="1"/>
          </p:cNvCxnSpPr>
          <p:nvPr/>
        </p:nvCxnSpPr>
        <p:spPr bwMode="auto">
          <a:xfrm>
            <a:off x="5343354" y="4063697"/>
            <a:ext cx="731405" cy="11893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5" idx="6"/>
            <a:endCxn id="10" idx="2"/>
          </p:cNvCxnSpPr>
          <p:nvPr/>
        </p:nvCxnSpPr>
        <p:spPr bwMode="auto">
          <a:xfrm>
            <a:off x="4066621" y="2953090"/>
            <a:ext cx="797531" cy="9722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10" idx="6"/>
            <a:endCxn id="15" idx="2"/>
          </p:cNvCxnSpPr>
          <p:nvPr/>
        </p:nvCxnSpPr>
        <p:spPr bwMode="auto">
          <a:xfrm flipV="1">
            <a:off x="5425571" y="2819862"/>
            <a:ext cx="670582" cy="11054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a:stCxn id="5" idx="6"/>
            <a:endCxn id="7" idx="2"/>
          </p:cNvCxnSpPr>
          <p:nvPr/>
        </p:nvCxnSpPr>
        <p:spPr bwMode="auto">
          <a:xfrm flipV="1">
            <a:off x="4066621" y="1704452"/>
            <a:ext cx="797531" cy="12486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a:stCxn id="11" idx="6"/>
            <a:endCxn id="13" idx="2"/>
          </p:cNvCxnSpPr>
          <p:nvPr/>
        </p:nvCxnSpPr>
        <p:spPr bwMode="auto">
          <a:xfrm flipV="1">
            <a:off x="5414437" y="4229441"/>
            <a:ext cx="719817" cy="2490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stCxn id="11" idx="6"/>
          </p:cNvCxnSpPr>
          <p:nvPr/>
        </p:nvCxnSpPr>
        <p:spPr bwMode="auto">
          <a:xfrm flipV="1">
            <a:off x="5414437" y="2819861"/>
            <a:ext cx="674097" cy="165861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stCxn id="9" idx="6"/>
            <a:endCxn id="14" idx="2"/>
          </p:cNvCxnSpPr>
          <p:nvPr/>
        </p:nvCxnSpPr>
        <p:spPr bwMode="auto">
          <a:xfrm flipV="1">
            <a:off x="5445993" y="2138792"/>
            <a:ext cx="688260" cy="10857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stCxn id="9" idx="6"/>
            <a:endCxn id="13" idx="2"/>
          </p:cNvCxnSpPr>
          <p:nvPr/>
        </p:nvCxnSpPr>
        <p:spPr bwMode="auto">
          <a:xfrm>
            <a:off x="5445993" y="3224523"/>
            <a:ext cx="688260" cy="100491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Rectangle 99"/>
          <p:cNvSpPr/>
          <p:nvPr/>
        </p:nvSpPr>
        <p:spPr bwMode="auto">
          <a:xfrm>
            <a:off x="4514345" y="5006340"/>
            <a:ext cx="1245441" cy="4322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C8</a:t>
            </a:r>
          </a:p>
          <a:p>
            <a:pPr fontAlgn="base">
              <a:spcBef>
                <a:spcPct val="0"/>
              </a:spcBef>
              <a:spcAft>
                <a:spcPct val="0"/>
              </a:spcAft>
            </a:pPr>
            <a:r>
              <a:rPr lang="en-US" sz="1050" dirty="0">
                <a:latin typeface="Arial" charset="0"/>
                <a:ea typeface="ＭＳ Ｐゴシック" pitchFamily="34" charset="-128"/>
              </a:rPr>
              <a:t>Omit C12</a:t>
            </a:r>
          </a:p>
        </p:txBody>
      </p:sp>
      <p:cxnSp>
        <p:nvCxnSpPr>
          <p:cNvPr id="102" name="Straight Arrow Connector 101"/>
          <p:cNvCxnSpPr>
            <a:stCxn id="6" idx="5"/>
            <a:endCxn id="100" idx="1"/>
          </p:cNvCxnSpPr>
          <p:nvPr/>
        </p:nvCxnSpPr>
        <p:spPr bwMode="auto">
          <a:xfrm>
            <a:off x="3956514" y="3999290"/>
            <a:ext cx="557831" cy="12231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TextBox 108"/>
          <p:cNvSpPr txBox="1"/>
          <p:nvPr/>
        </p:nvSpPr>
        <p:spPr>
          <a:xfrm>
            <a:off x="8153401" y="2214531"/>
            <a:ext cx="1591141" cy="369332"/>
          </a:xfrm>
          <a:prstGeom prst="rect">
            <a:avLst/>
          </a:prstGeom>
          <a:noFill/>
        </p:spPr>
        <p:txBody>
          <a:bodyPr wrap="none" rtlCol="0">
            <a:spAutoFit/>
          </a:bodyPr>
          <a:lstStyle/>
          <a:p>
            <a:r>
              <a:rPr lang="en-US" dirty="0"/>
              <a:t>Concept Graph</a:t>
            </a:r>
          </a:p>
        </p:txBody>
      </p:sp>
      <p:sp>
        <p:nvSpPr>
          <p:cNvPr id="110" name="TextBox 109"/>
          <p:cNvSpPr txBox="1"/>
          <p:nvPr/>
        </p:nvSpPr>
        <p:spPr>
          <a:xfrm>
            <a:off x="8382001" y="5181600"/>
            <a:ext cx="1934697" cy="1477328"/>
          </a:xfrm>
          <a:prstGeom prst="rect">
            <a:avLst/>
          </a:prstGeom>
          <a:noFill/>
        </p:spPr>
        <p:txBody>
          <a:bodyPr wrap="none" rtlCol="0">
            <a:spAutoFit/>
          </a:bodyPr>
          <a:lstStyle/>
          <a:p>
            <a:r>
              <a:rPr lang="en-US" dirty="0"/>
              <a:t>Overrides = </a:t>
            </a:r>
          </a:p>
          <a:p>
            <a:r>
              <a:rPr lang="en-US" dirty="0"/>
              <a:t>Constraints on use</a:t>
            </a:r>
          </a:p>
          <a:p>
            <a:pPr marL="285750" indent="-285750">
              <a:buFontTx/>
              <a:buChar char="-"/>
            </a:pPr>
            <a:r>
              <a:rPr lang="en-US" dirty="0"/>
              <a:t>Limit Range</a:t>
            </a:r>
          </a:p>
          <a:p>
            <a:pPr marL="285750" indent="-285750">
              <a:buFontTx/>
              <a:buChar char="-"/>
            </a:pPr>
            <a:r>
              <a:rPr lang="en-US" dirty="0"/>
              <a:t>Set Default</a:t>
            </a:r>
          </a:p>
          <a:p>
            <a:pPr marL="285750" indent="-285750">
              <a:buFontTx/>
              <a:buChar char="-"/>
            </a:pPr>
            <a:r>
              <a:rPr lang="en-US" dirty="0"/>
              <a:t>Omit Reference</a:t>
            </a:r>
          </a:p>
        </p:txBody>
      </p:sp>
    </p:spTree>
    <p:extLst>
      <p:ext uri="{BB962C8B-B14F-4D97-AF65-F5344CB8AC3E}">
        <p14:creationId xmlns:p14="http://schemas.microsoft.com/office/powerpoint/2010/main" val="183624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52425"/>
            <a:ext cx="9107349" cy="608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2 2"/>
          <p:cNvSpPr/>
          <p:nvPr/>
        </p:nvSpPr>
        <p:spPr bwMode="auto">
          <a:xfrm>
            <a:off x="7010401" y="4867275"/>
            <a:ext cx="3552355" cy="663053"/>
          </a:xfrm>
          <a:prstGeom prst="borderCallout2">
            <a:avLst>
              <a:gd name="adj1" fmla="val 18750"/>
              <a:gd name="adj2" fmla="val -8333"/>
              <a:gd name="adj3" fmla="val 18750"/>
              <a:gd name="adj4" fmla="val -16667"/>
              <a:gd name="adj5" fmla="val 5174"/>
              <a:gd name="adj6" fmla="val -24296"/>
            </a:avLst>
          </a:prstGeom>
          <a:solidFill>
            <a:schemeClr val="bg1"/>
          </a:solidFill>
          <a:ln w="9525" cap="flat" cmpd="sng" algn="ctr">
            <a:solidFill>
              <a:srgbClr val="FFC0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dirty="0">
                <a:latin typeface="Arial" charset="0"/>
                <a:ea typeface="ＭＳ Ｐゴシック" pitchFamily="34" charset="-128"/>
              </a:rPr>
              <a:t>Overrides / Exception Edits</a:t>
            </a:r>
          </a:p>
          <a:p>
            <a:pPr fontAlgn="base">
              <a:spcBef>
                <a:spcPct val="0"/>
              </a:spcBef>
              <a:spcAft>
                <a:spcPct val="0"/>
              </a:spcAft>
            </a:pPr>
            <a:r>
              <a:rPr lang="en-US" dirty="0">
                <a:latin typeface="Arial" charset="0"/>
                <a:ea typeface="ＭＳ Ｐゴシック" pitchFamily="34" charset="-128"/>
              </a:rPr>
              <a:t> applied to </a:t>
            </a:r>
            <a:r>
              <a:rPr lang="en-US" dirty="0" err="1">
                <a:latin typeface="Arial" charset="0"/>
                <a:ea typeface="ＭＳ Ｐゴシック" pitchFamily="34" charset="-128"/>
              </a:rPr>
              <a:t>subgraph</a:t>
            </a:r>
            <a:r>
              <a:rPr lang="en-US" dirty="0">
                <a:latin typeface="Arial" charset="0"/>
                <a:ea typeface="ＭＳ Ｐゴシック" pitchFamily="34" charset="-128"/>
              </a:rPr>
              <a:t> in a context</a:t>
            </a:r>
          </a:p>
        </p:txBody>
      </p:sp>
    </p:spTree>
    <p:extLst>
      <p:ext uri="{BB962C8B-B14F-4D97-AF65-F5344CB8AC3E}">
        <p14:creationId xmlns:p14="http://schemas.microsoft.com/office/powerpoint/2010/main" val="333030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a:t>
            </a:r>
            <a:endParaRPr lang="en-US" dirty="0"/>
          </a:p>
        </p:txBody>
      </p:sp>
      <p:sp>
        <p:nvSpPr>
          <p:cNvPr id="3" name="Oval 2"/>
          <p:cNvSpPr/>
          <p:nvPr/>
        </p:nvSpPr>
        <p:spPr bwMode="auto">
          <a:xfrm>
            <a:off x="2057400" y="262416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a:t>
            </a:r>
          </a:p>
        </p:txBody>
      </p:sp>
      <p:sp>
        <p:nvSpPr>
          <p:cNvPr id="4" name="Oval 3"/>
          <p:cNvSpPr/>
          <p:nvPr/>
        </p:nvSpPr>
        <p:spPr bwMode="auto">
          <a:xfrm>
            <a:off x="2907040" y="207590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C2</a:t>
            </a:r>
          </a:p>
        </p:txBody>
      </p:sp>
      <p:sp>
        <p:nvSpPr>
          <p:cNvPr id="5" name="Oval 4"/>
          <p:cNvSpPr/>
          <p:nvPr/>
        </p:nvSpPr>
        <p:spPr bwMode="auto">
          <a:xfrm>
            <a:off x="2998109" y="260591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C3</a:t>
            </a:r>
          </a:p>
        </p:txBody>
      </p:sp>
      <p:sp>
        <p:nvSpPr>
          <p:cNvPr id="6" name="Oval 5"/>
          <p:cNvSpPr/>
          <p:nvPr/>
        </p:nvSpPr>
        <p:spPr bwMode="auto">
          <a:xfrm>
            <a:off x="2932491" y="3167773"/>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C4</a:t>
            </a:r>
          </a:p>
        </p:txBody>
      </p:sp>
      <p:sp>
        <p:nvSpPr>
          <p:cNvPr id="7" name="Oval 6"/>
          <p:cNvSpPr/>
          <p:nvPr/>
        </p:nvSpPr>
        <p:spPr bwMode="auto">
          <a:xfrm>
            <a:off x="4038600" y="170445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C5</a:t>
            </a:r>
          </a:p>
        </p:txBody>
      </p:sp>
      <p:sp>
        <p:nvSpPr>
          <p:cNvPr id="8" name="Oval 7"/>
          <p:cNvSpPr/>
          <p:nvPr/>
        </p:nvSpPr>
        <p:spPr bwMode="auto">
          <a:xfrm>
            <a:off x="4082166" y="2195420"/>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C6</a:t>
            </a:r>
          </a:p>
        </p:txBody>
      </p:sp>
      <p:sp>
        <p:nvSpPr>
          <p:cNvPr id="9" name="Oval 8"/>
          <p:cNvSpPr/>
          <p:nvPr/>
        </p:nvSpPr>
        <p:spPr bwMode="auto">
          <a:xfrm>
            <a:off x="4074546" y="2726734"/>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C7</a:t>
            </a:r>
          </a:p>
        </p:txBody>
      </p:sp>
      <p:sp>
        <p:nvSpPr>
          <p:cNvPr id="10" name="Oval 9"/>
          <p:cNvSpPr/>
          <p:nvPr/>
        </p:nvSpPr>
        <p:spPr bwMode="auto">
          <a:xfrm>
            <a:off x="4082166" y="322812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C8</a:t>
            </a:r>
          </a:p>
        </p:txBody>
      </p:sp>
      <p:sp>
        <p:nvSpPr>
          <p:cNvPr id="11" name="Oval 10"/>
          <p:cNvSpPr/>
          <p:nvPr/>
        </p:nvSpPr>
        <p:spPr bwMode="auto">
          <a:xfrm>
            <a:off x="4082166" y="371478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C9</a:t>
            </a:r>
          </a:p>
        </p:txBody>
      </p:sp>
      <p:sp>
        <p:nvSpPr>
          <p:cNvPr id="12" name="Oval 11"/>
          <p:cNvSpPr/>
          <p:nvPr/>
        </p:nvSpPr>
        <p:spPr bwMode="auto">
          <a:xfrm>
            <a:off x="5137064" y="2995130"/>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C12</a:t>
            </a:r>
          </a:p>
        </p:txBody>
      </p:sp>
      <p:sp>
        <p:nvSpPr>
          <p:cNvPr id="13" name="Oval 12"/>
          <p:cNvSpPr/>
          <p:nvPr/>
        </p:nvSpPr>
        <p:spPr bwMode="auto">
          <a:xfrm>
            <a:off x="5257800" y="3501843"/>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p:txBody>
      </p:sp>
      <p:sp>
        <p:nvSpPr>
          <p:cNvPr id="14" name="Oval 13"/>
          <p:cNvSpPr/>
          <p:nvPr/>
        </p:nvSpPr>
        <p:spPr bwMode="auto">
          <a:xfrm>
            <a:off x="5087913" y="1804033"/>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C10</a:t>
            </a:r>
          </a:p>
        </p:txBody>
      </p:sp>
      <p:sp>
        <p:nvSpPr>
          <p:cNvPr id="15" name="Oval 14"/>
          <p:cNvSpPr/>
          <p:nvPr/>
        </p:nvSpPr>
        <p:spPr bwMode="auto">
          <a:xfrm>
            <a:off x="5137064" y="2371140"/>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cxnSp>
        <p:nvCxnSpPr>
          <p:cNvPr id="17" name="Straight Arrow Connector 16"/>
          <p:cNvCxnSpPr>
            <a:stCxn id="3" idx="6"/>
            <a:endCxn id="4" idx="3"/>
          </p:cNvCxnSpPr>
          <p:nvPr/>
        </p:nvCxnSpPr>
        <p:spPr bwMode="auto">
          <a:xfrm flipV="1">
            <a:off x="2618820" y="2409979"/>
            <a:ext cx="370438" cy="40988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3" idx="6"/>
            <a:endCxn id="5" idx="2"/>
          </p:cNvCxnSpPr>
          <p:nvPr/>
        </p:nvCxnSpPr>
        <p:spPr bwMode="auto">
          <a:xfrm flipV="1">
            <a:off x="2618821" y="2801613"/>
            <a:ext cx="379289" cy="1824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3" idx="6"/>
            <a:endCxn id="6" idx="1"/>
          </p:cNvCxnSpPr>
          <p:nvPr/>
        </p:nvCxnSpPr>
        <p:spPr bwMode="auto">
          <a:xfrm>
            <a:off x="2618821" y="2819861"/>
            <a:ext cx="395889" cy="4052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4" idx="6"/>
            <a:endCxn id="7" idx="2"/>
          </p:cNvCxnSpPr>
          <p:nvPr/>
        </p:nvCxnSpPr>
        <p:spPr bwMode="auto">
          <a:xfrm flipV="1">
            <a:off x="3468460" y="1900146"/>
            <a:ext cx="570140" cy="3714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4" idx="6"/>
            <a:endCxn id="8" idx="2"/>
          </p:cNvCxnSpPr>
          <p:nvPr/>
        </p:nvCxnSpPr>
        <p:spPr bwMode="auto">
          <a:xfrm>
            <a:off x="3468460" y="2271603"/>
            <a:ext cx="613706" cy="1195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5" idx="6"/>
            <a:endCxn id="9" idx="2"/>
          </p:cNvCxnSpPr>
          <p:nvPr/>
        </p:nvCxnSpPr>
        <p:spPr bwMode="auto">
          <a:xfrm>
            <a:off x="3559530" y="2801613"/>
            <a:ext cx="515017" cy="1208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6" idx="6"/>
            <a:endCxn id="10" idx="2"/>
          </p:cNvCxnSpPr>
          <p:nvPr/>
        </p:nvCxnSpPr>
        <p:spPr bwMode="auto">
          <a:xfrm>
            <a:off x="3493912" y="3363467"/>
            <a:ext cx="588255" cy="6034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6" idx="6"/>
            <a:endCxn id="11" idx="2"/>
          </p:cNvCxnSpPr>
          <p:nvPr/>
        </p:nvCxnSpPr>
        <p:spPr bwMode="auto">
          <a:xfrm>
            <a:off x="3493912" y="3363467"/>
            <a:ext cx="588255" cy="5470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8" idx="6"/>
            <a:endCxn id="14" idx="2"/>
          </p:cNvCxnSpPr>
          <p:nvPr/>
        </p:nvCxnSpPr>
        <p:spPr bwMode="auto">
          <a:xfrm flipV="1">
            <a:off x="4643587" y="1999727"/>
            <a:ext cx="444327" cy="3913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8" idx="6"/>
            <a:endCxn id="15" idx="2"/>
          </p:cNvCxnSpPr>
          <p:nvPr/>
        </p:nvCxnSpPr>
        <p:spPr bwMode="auto">
          <a:xfrm>
            <a:off x="4643586" y="2391113"/>
            <a:ext cx="493478" cy="1757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 idx="6"/>
            <a:endCxn id="12" idx="2"/>
          </p:cNvCxnSpPr>
          <p:nvPr/>
        </p:nvCxnSpPr>
        <p:spPr bwMode="auto">
          <a:xfrm flipV="1">
            <a:off x="4643586" y="3190823"/>
            <a:ext cx="493478" cy="2329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10" idx="6"/>
            <a:endCxn id="13" idx="2"/>
          </p:cNvCxnSpPr>
          <p:nvPr/>
        </p:nvCxnSpPr>
        <p:spPr bwMode="auto">
          <a:xfrm>
            <a:off x="4643586" y="3423816"/>
            <a:ext cx="614214" cy="2737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bwMode="auto">
          <a:xfrm>
            <a:off x="2656099" y="3977526"/>
            <a:ext cx="1097432"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C2/C6/C11</a:t>
            </a:r>
          </a:p>
          <a:p>
            <a:pPr fontAlgn="base">
              <a:spcBef>
                <a:spcPct val="0"/>
              </a:spcBef>
              <a:spcAft>
                <a:spcPct val="0"/>
              </a:spcAft>
            </a:pPr>
            <a:r>
              <a:rPr lang="en-US" sz="1050" dirty="0">
                <a:latin typeface="Arial" charset="0"/>
                <a:ea typeface="ＭＳ Ｐゴシック" pitchFamily="34" charset="-128"/>
              </a:rPr>
              <a:t>@x=y</a:t>
            </a:r>
          </a:p>
        </p:txBody>
      </p:sp>
      <p:cxnSp>
        <p:nvCxnSpPr>
          <p:cNvPr id="45" name="Straight Arrow Connector 44"/>
          <p:cNvCxnSpPr>
            <a:stCxn id="3" idx="4"/>
            <a:endCxn id="43" idx="1"/>
          </p:cNvCxnSpPr>
          <p:nvPr/>
        </p:nvCxnSpPr>
        <p:spPr bwMode="auto">
          <a:xfrm>
            <a:off x="2338111" y="3015554"/>
            <a:ext cx="317989" cy="11857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2678454" y="4581592"/>
            <a:ext cx="979147"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C4/C8</a:t>
            </a:r>
          </a:p>
          <a:p>
            <a:pPr fontAlgn="base">
              <a:spcBef>
                <a:spcPct val="0"/>
              </a:spcBef>
              <a:spcAft>
                <a:spcPct val="0"/>
              </a:spcAft>
            </a:pPr>
            <a:r>
              <a:rPr lang="en-US" sz="1050" dirty="0">
                <a:latin typeface="Arial" charset="0"/>
                <a:ea typeface="ＭＳ Ｐゴシック" pitchFamily="34" charset="-128"/>
              </a:rPr>
              <a:t>@t=v</a:t>
            </a:r>
          </a:p>
        </p:txBody>
      </p:sp>
      <p:cxnSp>
        <p:nvCxnSpPr>
          <p:cNvPr id="49" name="Straight Arrow Connector 48"/>
          <p:cNvCxnSpPr>
            <a:stCxn id="3" idx="4"/>
            <a:endCxn id="47" idx="1"/>
          </p:cNvCxnSpPr>
          <p:nvPr/>
        </p:nvCxnSpPr>
        <p:spPr bwMode="auto">
          <a:xfrm>
            <a:off x="2338111" y="3015554"/>
            <a:ext cx="340343" cy="17898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5080294" y="4043396"/>
            <a:ext cx="849379"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C13</a:t>
            </a:r>
          </a:p>
          <a:p>
            <a:pPr fontAlgn="base">
              <a:spcBef>
                <a:spcPct val="0"/>
              </a:spcBef>
              <a:spcAft>
                <a:spcPct val="0"/>
              </a:spcAft>
            </a:pPr>
            <a:r>
              <a:rPr lang="en-US" sz="1050" dirty="0">
                <a:latin typeface="Arial" charset="0"/>
                <a:ea typeface="ＭＳ Ｐゴシック" pitchFamily="34" charset="-128"/>
              </a:rPr>
              <a:t>@x=z</a:t>
            </a:r>
          </a:p>
        </p:txBody>
      </p:sp>
      <p:cxnSp>
        <p:nvCxnSpPr>
          <p:cNvPr id="59" name="Straight Arrow Connector 58"/>
          <p:cNvCxnSpPr>
            <a:stCxn id="10" idx="5"/>
            <a:endCxn id="57" idx="1"/>
          </p:cNvCxnSpPr>
          <p:nvPr/>
        </p:nvCxnSpPr>
        <p:spPr bwMode="auto">
          <a:xfrm>
            <a:off x="4561369" y="3562192"/>
            <a:ext cx="518925" cy="7050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5" idx="6"/>
            <a:endCxn id="10" idx="2"/>
          </p:cNvCxnSpPr>
          <p:nvPr/>
        </p:nvCxnSpPr>
        <p:spPr bwMode="auto">
          <a:xfrm>
            <a:off x="3559530" y="2801613"/>
            <a:ext cx="522637" cy="6222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10" idx="6"/>
            <a:endCxn id="15" idx="2"/>
          </p:cNvCxnSpPr>
          <p:nvPr/>
        </p:nvCxnSpPr>
        <p:spPr bwMode="auto">
          <a:xfrm flipV="1">
            <a:off x="4643586" y="2566833"/>
            <a:ext cx="493478" cy="8569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a:stCxn id="5" idx="6"/>
            <a:endCxn id="7" idx="2"/>
          </p:cNvCxnSpPr>
          <p:nvPr/>
        </p:nvCxnSpPr>
        <p:spPr bwMode="auto">
          <a:xfrm flipV="1">
            <a:off x="3559530" y="1900146"/>
            <a:ext cx="479071" cy="9014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a:stCxn id="11" idx="6"/>
            <a:endCxn id="13" idx="2"/>
          </p:cNvCxnSpPr>
          <p:nvPr/>
        </p:nvCxnSpPr>
        <p:spPr bwMode="auto">
          <a:xfrm flipV="1">
            <a:off x="4643586" y="3697537"/>
            <a:ext cx="614214" cy="21293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stCxn id="11" idx="6"/>
            <a:endCxn id="15" idx="2"/>
          </p:cNvCxnSpPr>
          <p:nvPr/>
        </p:nvCxnSpPr>
        <p:spPr bwMode="auto">
          <a:xfrm flipV="1">
            <a:off x="4643586" y="2566833"/>
            <a:ext cx="493478" cy="1343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stCxn id="9" idx="6"/>
            <a:endCxn id="14" idx="2"/>
          </p:cNvCxnSpPr>
          <p:nvPr/>
        </p:nvCxnSpPr>
        <p:spPr bwMode="auto">
          <a:xfrm flipV="1">
            <a:off x="4635967" y="1999727"/>
            <a:ext cx="451947" cy="9227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stCxn id="9" idx="6"/>
            <a:endCxn id="13" idx="2"/>
          </p:cNvCxnSpPr>
          <p:nvPr/>
        </p:nvCxnSpPr>
        <p:spPr bwMode="auto">
          <a:xfrm>
            <a:off x="4635966" y="2922428"/>
            <a:ext cx="621834" cy="7751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Rectangle 99"/>
          <p:cNvSpPr/>
          <p:nvPr/>
        </p:nvSpPr>
        <p:spPr bwMode="auto">
          <a:xfrm>
            <a:off x="4137411" y="4209024"/>
            <a:ext cx="847914" cy="4322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C8</a:t>
            </a:r>
          </a:p>
          <a:p>
            <a:pPr fontAlgn="base">
              <a:spcBef>
                <a:spcPct val="0"/>
              </a:spcBef>
              <a:spcAft>
                <a:spcPct val="0"/>
              </a:spcAft>
            </a:pPr>
            <a:r>
              <a:rPr lang="en-US" sz="1050" dirty="0">
                <a:latin typeface="Arial" charset="0"/>
                <a:ea typeface="ＭＳ Ｐゴシック" pitchFamily="34" charset="-128"/>
              </a:rPr>
              <a:t>Omit C12</a:t>
            </a:r>
          </a:p>
        </p:txBody>
      </p:sp>
      <p:cxnSp>
        <p:nvCxnSpPr>
          <p:cNvPr id="102" name="Straight Arrow Connector 101"/>
          <p:cNvCxnSpPr>
            <a:stCxn id="6" idx="5"/>
            <a:endCxn id="100" idx="1"/>
          </p:cNvCxnSpPr>
          <p:nvPr/>
        </p:nvCxnSpPr>
        <p:spPr bwMode="auto">
          <a:xfrm>
            <a:off x="3411693" y="3501842"/>
            <a:ext cx="725718" cy="9232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Oval 94"/>
          <p:cNvSpPr/>
          <p:nvPr/>
        </p:nvSpPr>
        <p:spPr bwMode="auto">
          <a:xfrm>
            <a:off x="6324600" y="260423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a:t>
            </a:r>
          </a:p>
        </p:txBody>
      </p:sp>
      <p:sp>
        <p:nvSpPr>
          <p:cNvPr id="96" name="Oval 95"/>
          <p:cNvSpPr/>
          <p:nvPr/>
        </p:nvSpPr>
        <p:spPr bwMode="auto">
          <a:xfrm>
            <a:off x="7216164" y="1500576"/>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C2</a:t>
            </a:r>
          </a:p>
        </p:txBody>
      </p:sp>
      <p:sp>
        <p:nvSpPr>
          <p:cNvPr id="97" name="Oval 96"/>
          <p:cNvSpPr/>
          <p:nvPr/>
        </p:nvSpPr>
        <p:spPr bwMode="auto">
          <a:xfrm>
            <a:off x="7221565" y="3265031"/>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C3</a:t>
            </a:r>
          </a:p>
        </p:txBody>
      </p:sp>
      <p:sp>
        <p:nvSpPr>
          <p:cNvPr id="98" name="Oval 97"/>
          <p:cNvSpPr/>
          <p:nvPr/>
        </p:nvSpPr>
        <p:spPr bwMode="auto">
          <a:xfrm>
            <a:off x="7218140" y="5295055"/>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C4</a:t>
            </a:r>
          </a:p>
        </p:txBody>
      </p:sp>
      <p:sp>
        <p:nvSpPr>
          <p:cNvPr id="99" name="Oval 98"/>
          <p:cNvSpPr/>
          <p:nvPr/>
        </p:nvSpPr>
        <p:spPr bwMode="auto">
          <a:xfrm>
            <a:off x="8294796" y="1293135"/>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C5</a:t>
            </a:r>
          </a:p>
        </p:txBody>
      </p:sp>
      <p:sp>
        <p:nvSpPr>
          <p:cNvPr id="101" name="Oval 100"/>
          <p:cNvSpPr/>
          <p:nvPr/>
        </p:nvSpPr>
        <p:spPr bwMode="auto">
          <a:xfrm>
            <a:off x="8326200" y="1838033"/>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C6</a:t>
            </a:r>
          </a:p>
        </p:txBody>
      </p:sp>
      <p:sp>
        <p:nvSpPr>
          <p:cNvPr id="103" name="Oval 102"/>
          <p:cNvSpPr/>
          <p:nvPr/>
        </p:nvSpPr>
        <p:spPr bwMode="auto">
          <a:xfrm>
            <a:off x="8328660" y="314935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C7</a:t>
            </a:r>
          </a:p>
        </p:txBody>
      </p:sp>
      <p:sp>
        <p:nvSpPr>
          <p:cNvPr id="104" name="Oval 103"/>
          <p:cNvSpPr/>
          <p:nvPr/>
        </p:nvSpPr>
        <p:spPr bwMode="auto">
          <a:xfrm>
            <a:off x="8342670" y="360352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C8</a:t>
            </a:r>
          </a:p>
        </p:txBody>
      </p:sp>
      <p:sp>
        <p:nvSpPr>
          <p:cNvPr id="105" name="Oval 104"/>
          <p:cNvSpPr/>
          <p:nvPr/>
        </p:nvSpPr>
        <p:spPr bwMode="auto">
          <a:xfrm>
            <a:off x="8294796" y="5637353"/>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C9</a:t>
            </a:r>
          </a:p>
        </p:txBody>
      </p:sp>
      <p:sp>
        <p:nvSpPr>
          <p:cNvPr id="106" name="Oval 105"/>
          <p:cNvSpPr/>
          <p:nvPr/>
        </p:nvSpPr>
        <p:spPr bwMode="auto">
          <a:xfrm>
            <a:off x="9693704" y="3692817"/>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C12</a:t>
            </a:r>
          </a:p>
        </p:txBody>
      </p:sp>
      <p:sp>
        <p:nvSpPr>
          <p:cNvPr id="107" name="Oval 106"/>
          <p:cNvSpPr/>
          <p:nvPr/>
        </p:nvSpPr>
        <p:spPr bwMode="auto">
          <a:xfrm>
            <a:off x="9678005" y="6172201"/>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p:txBody>
      </p:sp>
      <p:sp>
        <p:nvSpPr>
          <p:cNvPr id="108" name="Oval 107"/>
          <p:cNvSpPr/>
          <p:nvPr/>
        </p:nvSpPr>
        <p:spPr bwMode="auto">
          <a:xfrm>
            <a:off x="9285451" y="1313065"/>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C10</a:t>
            </a:r>
          </a:p>
        </p:txBody>
      </p:sp>
      <p:sp>
        <p:nvSpPr>
          <p:cNvPr id="111" name="Oval 110"/>
          <p:cNvSpPr/>
          <p:nvPr/>
        </p:nvSpPr>
        <p:spPr bwMode="auto">
          <a:xfrm>
            <a:off x="9404265" y="1820704"/>
            <a:ext cx="798103" cy="60778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a:p>
            <a:pPr fontAlgn="base">
              <a:spcBef>
                <a:spcPct val="0"/>
              </a:spcBef>
              <a:spcAft>
                <a:spcPct val="0"/>
              </a:spcAft>
            </a:pPr>
            <a:r>
              <a:rPr lang="en-US" sz="1050" dirty="0">
                <a:latin typeface="Arial" charset="0"/>
                <a:ea typeface="ＭＳ Ｐゴシック" pitchFamily="34" charset="-128"/>
              </a:rPr>
              <a:t>@x=y</a:t>
            </a:r>
          </a:p>
        </p:txBody>
      </p:sp>
      <p:cxnSp>
        <p:nvCxnSpPr>
          <p:cNvPr id="112" name="Straight Arrow Connector 111"/>
          <p:cNvCxnSpPr>
            <a:stCxn id="95" idx="6"/>
            <a:endCxn id="96" idx="3"/>
          </p:cNvCxnSpPr>
          <p:nvPr/>
        </p:nvCxnSpPr>
        <p:spPr bwMode="auto">
          <a:xfrm flipV="1">
            <a:off x="6886020" y="1834645"/>
            <a:ext cx="412362" cy="96528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95" idx="6"/>
            <a:endCxn id="97" idx="2"/>
          </p:cNvCxnSpPr>
          <p:nvPr/>
        </p:nvCxnSpPr>
        <p:spPr bwMode="auto">
          <a:xfrm>
            <a:off x="6886021" y="2799932"/>
            <a:ext cx="335545" cy="6607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95" idx="6"/>
            <a:endCxn id="98" idx="1"/>
          </p:cNvCxnSpPr>
          <p:nvPr/>
        </p:nvCxnSpPr>
        <p:spPr bwMode="auto">
          <a:xfrm>
            <a:off x="6886020" y="2799931"/>
            <a:ext cx="414338" cy="25524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14"/>
          <p:cNvCxnSpPr>
            <a:stCxn id="96" idx="6"/>
            <a:endCxn id="99" idx="2"/>
          </p:cNvCxnSpPr>
          <p:nvPr/>
        </p:nvCxnSpPr>
        <p:spPr bwMode="auto">
          <a:xfrm flipV="1">
            <a:off x="7777584" y="1488829"/>
            <a:ext cx="517212" cy="20744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p:cNvCxnSpPr>
            <a:stCxn id="96" idx="6"/>
            <a:endCxn id="101" idx="2"/>
          </p:cNvCxnSpPr>
          <p:nvPr/>
        </p:nvCxnSpPr>
        <p:spPr bwMode="auto">
          <a:xfrm>
            <a:off x="7777584" y="1696270"/>
            <a:ext cx="548616" cy="3374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Arrow Connector 116"/>
          <p:cNvCxnSpPr>
            <a:stCxn id="97" idx="6"/>
            <a:endCxn id="103" idx="2"/>
          </p:cNvCxnSpPr>
          <p:nvPr/>
        </p:nvCxnSpPr>
        <p:spPr bwMode="auto">
          <a:xfrm flipV="1">
            <a:off x="7782986" y="3345052"/>
            <a:ext cx="545675" cy="1156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a:stCxn id="98" idx="6"/>
            <a:endCxn id="159" idx="2"/>
          </p:cNvCxnSpPr>
          <p:nvPr/>
        </p:nvCxnSpPr>
        <p:spPr bwMode="auto">
          <a:xfrm flipV="1">
            <a:off x="7779560" y="5050272"/>
            <a:ext cx="452172" cy="4404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p:cNvCxnSpPr>
            <a:stCxn id="98" idx="6"/>
            <a:endCxn id="105" idx="2"/>
          </p:cNvCxnSpPr>
          <p:nvPr/>
        </p:nvCxnSpPr>
        <p:spPr bwMode="auto">
          <a:xfrm>
            <a:off x="7779560" y="5490748"/>
            <a:ext cx="515236" cy="3422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p:cNvCxnSpPr>
            <a:stCxn id="101" idx="6"/>
            <a:endCxn id="108" idx="2"/>
          </p:cNvCxnSpPr>
          <p:nvPr/>
        </p:nvCxnSpPr>
        <p:spPr bwMode="auto">
          <a:xfrm flipV="1">
            <a:off x="8887621" y="1508758"/>
            <a:ext cx="397831" cy="5249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p:cNvCxnSpPr>
            <a:stCxn id="101" idx="6"/>
            <a:endCxn id="111" idx="2"/>
          </p:cNvCxnSpPr>
          <p:nvPr/>
        </p:nvCxnSpPr>
        <p:spPr bwMode="auto">
          <a:xfrm>
            <a:off x="8887620" y="2033727"/>
            <a:ext cx="516644" cy="908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p:cNvCxnSpPr>
            <a:stCxn id="104" idx="6"/>
            <a:endCxn id="106" idx="2"/>
          </p:cNvCxnSpPr>
          <p:nvPr/>
        </p:nvCxnSpPr>
        <p:spPr bwMode="auto">
          <a:xfrm>
            <a:off x="8904090" y="3799222"/>
            <a:ext cx="789614" cy="892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p:cNvCxnSpPr>
            <a:stCxn id="104" idx="6"/>
            <a:endCxn id="174" idx="2"/>
          </p:cNvCxnSpPr>
          <p:nvPr/>
        </p:nvCxnSpPr>
        <p:spPr bwMode="auto">
          <a:xfrm>
            <a:off x="8904090" y="3799223"/>
            <a:ext cx="805630" cy="53495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p:cNvCxnSpPr>
            <a:stCxn id="97" idx="6"/>
            <a:endCxn id="104" idx="2"/>
          </p:cNvCxnSpPr>
          <p:nvPr/>
        </p:nvCxnSpPr>
        <p:spPr bwMode="auto">
          <a:xfrm>
            <a:off x="7782986" y="3460724"/>
            <a:ext cx="559685" cy="3384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p:cNvCxnSpPr>
            <a:stCxn id="104" idx="6"/>
            <a:endCxn id="190" idx="2"/>
          </p:cNvCxnSpPr>
          <p:nvPr/>
        </p:nvCxnSpPr>
        <p:spPr bwMode="auto">
          <a:xfrm flipV="1">
            <a:off x="8904091" y="3512602"/>
            <a:ext cx="689949" cy="2866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p:cNvCxnSpPr>
            <a:stCxn id="97" idx="6"/>
            <a:endCxn id="148" idx="2"/>
          </p:cNvCxnSpPr>
          <p:nvPr/>
        </p:nvCxnSpPr>
        <p:spPr bwMode="auto">
          <a:xfrm flipV="1">
            <a:off x="7782986" y="2835262"/>
            <a:ext cx="558455" cy="6254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p:cNvCxnSpPr>
            <a:stCxn id="105" idx="6"/>
            <a:endCxn id="107" idx="2"/>
          </p:cNvCxnSpPr>
          <p:nvPr/>
        </p:nvCxnSpPr>
        <p:spPr bwMode="auto">
          <a:xfrm>
            <a:off x="8856217" y="5833046"/>
            <a:ext cx="821789" cy="5348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p:cNvCxnSpPr>
            <a:stCxn id="105" idx="6"/>
            <a:endCxn id="180" idx="2"/>
          </p:cNvCxnSpPr>
          <p:nvPr/>
        </p:nvCxnSpPr>
        <p:spPr bwMode="auto">
          <a:xfrm>
            <a:off x="8856217" y="5833046"/>
            <a:ext cx="765171" cy="129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p:cNvCxnSpPr>
            <a:stCxn id="103" idx="6"/>
            <a:endCxn id="188" idx="2"/>
          </p:cNvCxnSpPr>
          <p:nvPr/>
        </p:nvCxnSpPr>
        <p:spPr bwMode="auto">
          <a:xfrm flipV="1">
            <a:off x="8890081" y="2666326"/>
            <a:ext cx="577299" cy="67872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Arrow Connector 135"/>
          <p:cNvCxnSpPr>
            <a:stCxn id="103" idx="6"/>
            <a:endCxn id="170" idx="2"/>
          </p:cNvCxnSpPr>
          <p:nvPr/>
        </p:nvCxnSpPr>
        <p:spPr bwMode="auto">
          <a:xfrm flipV="1">
            <a:off x="8890080" y="3069338"/>
            <a:ext cx="606916" cy="2757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Oval 147"/>
          <p:cNvSpPr/>
          <p:nvPr/>
        </p:nvSpPr>
        <p:spPr bwMode="auto">
          <a:xfrm>
            <a:off x="8341440" y="263956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C5</a:t>
            </a:r>
          </a:p>
        </p:txBody>
      </p:sp>
      <p:sp>
        <p:nvSpPr>
          <p:cNvPr id="159" name="Oval 158"/>
          <p:cNvSpPr/>
          <p:nvPr/>
        </p:nvSpPr>
        <p:spPr bwMode="auto">
          <a:xfrm>
            <a:off x="8231733" y="4746381"/>
            <a:ext cx="755275" cy="60778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C8</a:t>
            </a:r>
          </a:p>
          <a:p>
            <a:pPr fontAlgn="base">
              <a:spcBef>
                <a:spcPct val="0"/>
              </a:spcBef>
              <a:spcAft>
                <a:spcPct val="0"/>
              </a:spcAft>
            </a:pPr>
            <a:r>
              <a:rPr lang="en-US" sz="1050" dirty="0">
                <a:latin typeface="Arial" charset="0"/>
                <a:ea typeface="ＭＳ Ｐゴシック" pitchFamily="34" charset="-128"/>
              </a:rPr>
              <a:t>@t=v</a:t>
            </a:r>
          </a:p>
        </p:txBody>
      </p:sp>
      <p:sp>
        <p:nvSpPr>
          <p:cNvPr id="170" name="Oval 169"/>
          <p:cNvSpPr/>
          <p:nvPr/>
        </p:nvSpPr>
        <p:spPr bwMode="auto">
          <a:xfrm>
            <a:off x="9496996" y="2873644"/>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p:txBody>
      </p:sp>
      <p:sp>
        <p:nvSpPr>
          <p:cNvPr id="174" name="Oval 173"/>
          <p:cNvSpPr/>
          <p:nvPr/>
        </p:nvSpPr>
        <p:spPr bwMode="auto">
          <a:xfrm>
            <a:off x="9709721" y="4030282"/>
            <a:ext cx="798103" cy="60778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 </a:t>
            </a:r>
          </a:p>
          <a:p>
            <a:pPr fontAlgn="base">
              <a:spcBef>
                <a:spcPct val="0"/>
              </a:spcBef>
              <a:spcAft>
                <a:spcPct val="0"/>
              </a:spcAft>
            </a:pPr>
            <a:r>
              <a:rPr lang="en-US" sz="1050" dirty="0">
                <a:latin typeface="Arial" charset="0"/>
                <a:ea typeface="ＭＳ Ｐゴシック" pitchFamily="34" charset="-128"/>
              </a:rPr>
              <a:t>@x=z</a:t>
            </a:r>
          </a:p>
        </p:txBody>
      </p:sp>
      <p:sp>
        <p:nvSpPr>
          <p:cNvPr id="180" name="Oval 179"/>
          <p:cNvSpPr/>
          <p:nvPr/>
        </p:nvSpPr>
        <p:spPr bwMode="auto">
          <a:xfrm>
            <a:off x="9621387" y="5650263"/>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sp>
        <p:nvSpPr>
          <p:cNvPr id="188" name="Oval 187"/>
          <p:cNvSpPr/>
          <p:nvPr/>
        </p:nvSpPr>
        <p:spPr bwMode="auto">
          <a:xfrm>
            <a:off x="9467379" y="2470633"/>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C10</a:t>
            </a:r>
          </a:p>
        </p:txBody>
      </p:sp>
      <p:sp>
        <p:nvSpPr>
          <p:cNvPr id="190" name="Oval 189"/>
          <p:cNvSpPr/>
          <p:nvPr/>
        </p:nvSpPr>
        <p:spPr bwMode="auto">
          <a:xfrm>
            <a:off x="9594039" y="3316909"/>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sp>
        <p:nvSpPr>
          <p:cNvPr id="203" name="Oval 202"/>
          <p:cNvSpPr/>
          <p:nvPr/>
        </p:nvSpPr>
        <p:spPr bwMode="auto">
          <a:xfrm>
            <a:off x="9496997" y="4966619"/>
            <a:ext cx="798103" cy="60778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a:p>
            <a:pPr fontAlgn="base">
              <a:spcBef>
                <a:spcPct val="0"/>
              </a:spcBef>
              <a:spcAft>
                <a:spcPct val="0"/>
              </a:spcAft>
            </a:pPr>
            <a:r>
              <a:rPr lang="en-US" sz="1050" dirty="0">
                <a:latin typeface="Arial" charset="0"/>
                <a:ea typeface="ＭＳ Ｐゴシック" pitchFamily="34" charset="-128"/>
              </a:rPr>
              <a:t>@x=z</a:t>
            </a:r>
          </a:p>
        </p:txBody>
      </p:sp>
      <p:sp>
        <p:nvSpPr>
          <p:cNvPr id="204" name="Oval 203"/>
          <p:cNvSpPr/>
          <p:nvPr/>
        </p:nvSpPr>
        <p:spPr bwMode="auto">
          <a:xfrm>
            <a:off x="9560111" y="4609702"/>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cxnSp>
        <p:nvCxnSpPr>
          <p:cNvPr id="211" name="Straight Arrow Connector 210"/>
          <p:cNvCxnSpPr>
            <a:stCxn id="159" idx="6"/>
            <a:endCxn id="204" idx="2"/>
          </p:cNvCxnSpPr>
          <p:nvPr/>
        </p:nvCxnSpPr>
        <p:spPr bwMode="auto">
          <a:xfrm flipV="1">
            <a:off x="8987007" y="4805396"/>
            <a:ext cx="573104" cy="2448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Arrow Connector 213"/>
          <p:cNvCxnSpPr>
            <a:stCxn id="159" idx="6"/>
            <a:endCxn id="203" idx="2"/>
          </p:cNvCxnSpPr>
          <p:nvPr/>
        </p:nvCxnSpPr>
        <p:spPr bwMode="auto">
          <a:xfrm>
            <a:off x="8987008" y="5050272"/>
            <a:ext cx="509989" cy="2202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 name="TextBox 274"/>
          <p:cNvSpPr txBox="1"/>
          <p:nvPr/>
        </p:nvSpPr>
        <p:spPr>
          <a:xfrm>
            <a:off x="8198125" y="923802"/>
            <a:ext cx="980846" cy="369332"/>
          </a:xfrm>
          <a:prstGeom prst="rect">
            <a:avLst/>
          </a:prstGeom>
          <a:noFill/>
        </p:spPr>
        <p:txBody>
          <a:bodyPr wrap="none" rtlCol="0">
            <a:spAutoFit/>
          </a:bodyPr>
          <a:lstStyle/>
          <a:p>
            <a:r>
              <a:rPr lang="en-US" dirty="0"/>
              <a:t>Runtime</a:t>
            </a:r>
          </a:p>
        </p:txBody>
      </p:sp>
      <p:sp>
        <p:nvSpPr>
          <p:cNvPr id="276" name="TextBox 275"/>
          <p:cNvSpPr txBox="1"/>
          <p:nvPr/>
        </p:nvSpPr>
        <p:spPr>
          <a:xfrm>
            <a:off x="3820848" y="959634"/>
            <a:ext cx="816249" cy="369332"/>
          </a:xfrm>
          <a:prstGeom prst="rect">
            <a:avLst/>
          </a:prstGeom>
          <a:noFill/>
        </p:spPr>
        <p:txBody>
          <a:bodyPr wrap="none" rtlCol="0">
            <a:spAutoFit/>
          </a:bodyPr>
          <a:lstStyle/>
          <a:p>
            <a:r>
              <a:rPr lang="en-US" dirty="0"/>
              <a:t>Design</a:t>
            </a:r>
          </a:p>
        </p:txBody>
      </p:sp>
    </p:spTree>
    <p:extLst>
      <p:ext uri="{BB962C8B-B14F-4D97-AF65-F5344CB8AC3E}">
        <p14:creationId xmlns:p14="http://schemas.microsoft.com/office/powerpoint/2010/main" val="141806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Valueset</a:t>
            </a:r>
            <a:r>
              <a:rPr lang="en-US" dirty="0" smtClean="0"/>
              <a:t> Expansion</a:t>
            </a:r>
            <a:endParaRPr lang="en-US" dirty="0"/>
          </a:p>
        </p:txBody>
      </p:sp>
      <p:sp>
        <p:nvSpPr>
          <p:cNvPr id="3" name="Oval 2"/>
          <p:cNvSpPr/>
          <p:nvPr/>
        </p:nvSpPr>
        <p:spPr bwMode="auto">
          <a:xfrm>
            <a:off x="2057400" y="2624168"/>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a:t>
            </a:r>
          </a:p>
        </p:txBody>
      </p:sp>
      <p:sp>
        <p:nvSpPr>
          <p:cNvPr id="4" name="Oval 3"/>
          <p:cNvSpPr/>
          <p:nvPr/>
        </p:nvSpPr>
        <p:spPr bwMode="auto">
          <a:xfrm>
            <a:off x="2907040" y="207590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C2</a:t>
            </a:r>
          </a:p>
        </p:txBody>
      </p:sp>
      <p:sp>
        <p:nvSpPr>
          <p:cNvPr id="5" name="Oval 4"/>
          <p:cNvSpPr/>
          <p:nvPr/>
        </p:nvSpPr>
        <p:spPr bwMode="auto">
          <a:xfrm>
            <a:off x="2998109" y="2605919"/>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C3</a:t>
            </a:r>
          </a:p>
        </p:txBody>
      </p:sp>
      <p:sp>
        <p:nvSpPr>
          <p:cNvPr id="6" name="Oval 5"/>
          <p:cNvSpPr/>
          <p:nvPr/>
        </p:nvSpPr>
        <p:spPr bwMode="auto">
          <a:xfrm>
            <a:off x="2932491" y="3167773"/>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C4</a:t>
            </a:r>
          </a:p>
        </p:txBody>
      </p:sp>
      <p:sp>
        <p:nvSpPr>
          <p:cNvPr id="7" name="Oval 6"/>
          <p:cNvSpPr/>
          <p:nvPr/>
        </p:nvSpPr>
        <p:spPr bwMode="auto">
          <a:xfrm>
            <a:off x="4038600" y="170445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C5</a:t>
            </a:r>
          </a:p>
        </p:txBody>
      </p:sp>
      <p:sp>
        <p:nvSpPr>
          <p:cNvPr id="8" name="Oval 7"/>
          <p:cNvSpPr/>
          <p:nvPr/>
        </p:nvSpPr>
        <p:spPr bwMode="auto">
          <a:xfrm>
            <a:off x="4082166" y="2195420"/>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C6</a:t>
            </a:r>
          </a:p>
        </p:txBody>
      </p:sp>
      <p:sp>
        <p:nvSpPr>
          <p:cNvPr id="9" name="Oval 8"/>
          <p:cNvSpPr/>
          <p:nvPr/>
        </p:nvSpPr>
        <p:spPr bwMode="auto">
          <a:xfrm>
            <a:off x="4074546" y="2726734"/>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C7</a:t>
            </a:r>
          </a:p>
        </p:txBody>
      </p:sp>
      <p:sp>
        <p:nvSpPr>
          <p:cNvPr id="10" name="Oval 9"/>
          <p:cNvSpPr/>
          <p:nvPr/>
        </p:nvSpPr>
        <p:spPr bwMode="auto">
          <a:xfrm>
            <a:off x="4082166" y="322812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C8</a:t>
            </a:r>
          </a:p>
        </p:txBody>
      </p:sp>
      <p:sp>
        <p:nvSpPr>
          <p:cNvPr id="11" name="Oval 10"/>
          <p:cNvSpPr/>
          <p:nvPr/>
        </p:nvSpPr>
        <p:spPr bwMode="auto">
          <a:xfrm>
            <a:off x="4082166" y="3714782"/>
            <a:ext cx="561420"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C9</a:t>
            </a:r>
          </a:p>
        </p:txBody>
      </p:sp>
      <p:sp>
        <p:nvSpPr>
          <p:cNvPr id="12" name="Oval 11"/>
          <p:cNvSpPr/>
          <p:nvPr/>
        </p:nvSpPr>
        <p:spPr bwMode="auto">
          <a:xfrm>
            <a:off x="5137064" y="2995130"/>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C12</a:t>
            </a:r>
          </a:p>
        </p:txBody>
      </p:sp>
      <p:sp>
        <p:nvSpPr>
          <p:cNvPr id="13" name="Oval 12"/>
          <p:cNvSpPr/>
          <p:nvPr/>
        </p:nvSpPr>
        <p:spPr bwMode="auto">
          <a:xfrm>
            <a:off x="5225817" y="3523351"/>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C13</a:t>
            </a:r>
          </a:p>
        </p:txBody>
      </p:sp>
      <p:sp>
        <p:nvSpPr>
          <p:cNvPr id="14" name="Oval 13"/>
          <p:cNvSpPr/>
          <p:nvPr/>
        </p:nvSpPr>
        <p:spPr bwMode="auto">
          <a:xfrm>
            <a:off x="5087913" y="1804033"/>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C10</a:t>
            </a:r>
          </a:p>
        </p:txBody>
      </p:sp>
      <p:sp>
        <p:nvSpPr>
          <p:cNvPr id="15" name="Oval 14"/>
          <p:cNvSpPr/>
          <p:nvPr/>
        </p:nvSpPr>
        <p:spPr bwMode="auto">
          <a:xfrm>
            <a:off x="5137064" y="2371140"/>
            <a:ext cx="671872" cy="39138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C11</a:t>
            </a:r>
          </a:p>
        </p:txBody>
      </p:sp>
      <p:cxnSp>
        <p:nvCxnSpPr>
          <p:cNvPr id="17" name="Straight Arrow Connector 16"/>
          <p:cNvCxnSpPr>
            <a:stCxn id="3" idx="6"/>
            <a:endCxn id="4" idx="3"/>
          </p:cNvCxnSpPr>
          <p:nvPr/>
        </p:nvCxnSpPr>
        <p:spPr bwMode="auto">
          <a:xfrm flipV="1">
            <a:off x="2618820" y="2409979"/>
            <a:ext cx="370438" cy="40988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3" idx="6"/>
            <a:endCxn id="5" idx="2"/>
          </p:cNvCxnSpPr>
          <p:nvPr/>
        </p:nvCxnSpPr>
        <p:spPr bwMode="auto">
          <a:xfrm flipV="1">
            <a:off x="2618821" y="2801613"/>
            <a:ext cx="379289" cy="1824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3" idx="6"/>
            <a:endCxn id="6" idx="1"/>
          </p:cNvCxnSpPr>
          <p:nvPr/>
        </p:nvCxnSpPr>
        <p:spPr bwMode="auto">
          <a:xfrm>
            <a:off x="2618821" y="2819861"/>
            <a:ext cx="395889" cy="4052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4" idx="6"/>
            <a:endCxn id="7" idx="2"/>
          </p:cNvCxnSpPr>
          <p:nvPr/>
        </p:nvCxnSpPr>
        <p:spPr bwMode="auto">
          <a:xfrm flipV="1">
            <a:off x="3468460" y="1900146"/>
            <a:ext cx="570140" cy="3714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4" idx="6"/>
            <a:endCxn id="8" idx="2"/>
          </p:cNvCxnSpPr>
          <p:nvPr/>
        </p:nvCxnSpPr>
        <p:spPr bwMode="auto">
          <a:xfrm>
            <a:off x="3468460" y="2271603"/>
            <a:ext cx="613706" cy="1195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5" idx="6"/>
            <a:endCxn id="9" idx="2"/>
          </p:cNvCxnSpPr>
          <p:nvPr/>
        </p:nvCxnSpPr>
        <p:spPr bwMode="auto">
          <a:xfrm>
            <a:off x="3559530" y="2801613"/>
            <a:ext cx="515017" cy="1208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6" idx="6"/>
            <a:endCxn id="10" idx="2"/>
          </p:cNvCxnSpPr>
          <p:nvPr/>
        </p:nvCxnSpPr>
        <p:spPr bwMode="auto">
          <a:xfrm>
            <a:off x="3493912" y="3363467"/>
            <a:ext cx="588255" cy="6034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6" idx="6"/>
            <a:endCxn id="11" idx="2"/>
          </p:cNvCxnSpPr>
          <p:nvPr/>
        </p:nvCxnSpPr>
        <p:spPr bwMode="auto">
          <a:xfrm>
            <a:off x="3493912" y="3363467"/>
            <a:ext cx="588255" cy="5470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8" idx="6"/>
            <a:endCxn id="14" idx="2"/>
          </p:cNvCxnSpPr>
          <p:nvPr/>
        </p:nvCxnSpPr>
        <p:spPr bwMode="auto">
          <a:xfrm flipV="1">
            <a:off x="4643587" y="1999727"/>
            <a:ext cx="444327" cy="3913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8" idx="6"/>
            <a:endCxn id="15" idx="2"/>
          </p:cNvCxnSpPr>
          <p:nvPr/>
        </p:nvCxnSpPr>
        <p:spPr bwMode="auto">
          <a:xfrm>
            <a:off x="4643586" y="2391113"/>
            <a:ext cx="493478" cy="1757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 idx="6"/>
            <a:endCxn id="12" idx="2"/>
          </p:cNvCxnSpPr>
          <p:nvPr/>
        </p:nvCxnSpPr>
        <p:spPr bwMode="auto">
          <a:xfrm flipV="1">
            <a:off x="4643586" y="3190823"/>
            <a:ext cx="493478" cy="2329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10" idx="6"/>
            <a:endCxn id="13" idx="2"/>
          </p:cNvCxnSpPr>
          <p:nvPr/>
        </p:nvCxnSpPr>
        <p:spPr bwMode="auto">
          <a:xfrm>
            <a:off x="4643587" y="3423816"/>
            <a:ext cx="582231" cy="2952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bwMode="auto">
          <a:xfrm>
            <a:off x="2656098" y="4127590"/>
            <a:ext cx="1097432"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C2/C6/C11</a:t>
            </a:r>
          </a:p>
          <a:p>
            <a:pPr fontAlgn="base">
              <a:spcBef>
                <a:spcPct val="0"/>
              </a:spcBef>
              <a:spcAft>
                <a:spcPct val="0"/>
              </a:spcAft>
            </a:pPr>
            <a:r>
              <a:rPr lang="en-US" sz="1050" dirty="0">
                <a:latin typeface="Arial" charset="0"/>
                <a:ea typeface="ＭＳ Ｐゴシック" pitchFamily="34" charset="-128"/>
              </a:rPr>
              <a:t>@x=y</a:t>
            </a:r>
          </a:p>
        </p:txBody>
      </p:sp>
      <p:cxnSp>
        <p:nvCxnSpPr>
          <p:cNvPr id="45" name="Straight Arrow Connector 44"/>
          <p:cNvCxnSpPr>
            <a:stCxn id="3" idx="4"/>
            <a:endCxn id="43" idx="1"/>
          </p:cNvCxnSpPr>
          <p:nvPr/>
        </p:nvCxnSpPr>
        <p:spPr bwMode="auto">
          <a:xfrm>
            <a:off x="2338110" y="3015554"/>
            <a:ext cx="317988" cy="13358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2678453" y="4713505"/>
            <a:ext cx="979147"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C4/C8</a:t>
            </a:r>
          </a:p>
          <a:p>
            <a:pPr fontAlgn="base">
              <a:spcBef>
                <a:spcPct val="0"/>
              </a:spcBef>
              <a:spcAft>
                <a:spcPct val="0"/>
              </a:spcAft>
            </a:pPr>
            <a:r>
              <a:rPr lang="en-US" sz="1050" dirty="0">
                <a:latin typeface="Arial" charset="0"/>
                <a:ea typeface="ＭＳ Ｐゴシック" pitchFamily="34" charset="-128"/>
              </a:rPr>
              <a:t>@t=v</a:t>
            </a:r>
          </a:p>
        </p:txBody>
      </p:sp>
      <p:cxnSp>
        <p:nvCxnSpPr>
          <p:cNvPr id="49" name="Straight Arrow Connector 48"/>
          <p:cNvCxnSpPr>
            <a:stCxn id="3" idx="4"/>
            <a:endCxn id="47" idx="1"/>
          </p:cNvCxnSpPr>
          <p:nvPr/>
        </p:nvCxnSpPr>
        <p:spPr bwMode="auto">
          <a:xfrm>
            <a:off x="2338110" y="3015555"/>
            <a:ext cx="340342" cy="192175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5137065" y="4141593"/>
            <a:ext cx="849379" cy="44760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C13</a:t>
            </a:r>
          </a:p>
          <a:p>
            <a:pPr fontAlgn="base">
              <a:spcBef>
                <a:spcPct val="0"/>
              </a:spcBef>
              <a:spcAft>
                <a:spcPct val="0"/>
              </a:spcAft>
            </a:pPr>
            <a:r>
              <a:rPr lang="en-US" sz="1050" dirty="0">
                <a:latin typeface="Arial" charset="0"/>
                <a:ea typeface="ＭＳ Ｐゴシック" pitchFamily="34" charset="-128"/>
              </a:rPr>
              <a:t>@x=z</a:t>
            </a:r>
          </a:p>
        </p:txBody>
      </p:sp>
      <p:cxnSp>
        <p:nvCxnSpPr>
          <p:cNvPr id="59" name="Straight Arrow Connector 58"/>
          <p:cNvCxnSpPr>
            <a:stCxn id="10" idx="5"/>
            <a:endCxn id="57" idx="1"/>
          </p:cNvCxnSpPr>
          <p:nvPr/>
        </p:nvCxnSpPr>
        <p:spPr bwMode="auto">
          <a:xfrm>
            <a:off x="4561368" y="3562191"/>
            <a:ext cx="575696" cy="8032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5" idx="6"/>
            <a:endCxn id="10" idx="2"/>
          </p:cNvCxnSpPr>
          <p:nvPr/>
        </p:nvCxnSpPr>
        <p:spPr bwMode="auto">
          <a:xfrm>
            <a:off x="3559530" y="2801613"/>
            <a:ext cx="522637" cy="6222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10" idx="6"/>
            <a:endCxn id="15" idx="2"/>
          </p:cNvCxnSpPr>
          <p:nvPr/>
        </p:nvCxnSpPr>
        <p:spPr bwMode="auto">
          <a:xfrm flipV="1">
            <a:off x="4643586" y="2566833"/>
            <a:ext cx="493478" cy="8569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a:stCxn id="5" idx="6"/>
            <a:endCxn id="7" idx="2"/>
          </p:cNvCxnSpPr>
          <p:nvPr/>
        </p:nvCxnSpPr>
        <p:spPr bwMode="auto">
          <a:xfrm flipV="1">
            <a:off x="3559530" y="1900146"/>
            <a:ext cx="479071" cy="9014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a:stCxn id="11" idx="6"/>
            <a:endCxn id="13" idx="2"/>
          </p:cNvCxnSpPr>
          <p:nvPr/>
        </p:nvCxnSpPr>
        <p:spPr bwMode="auto">
          <a:xfrm flipV="1">
            <a:off x="4643587" y="3719045"/>
            <a:ext cx="582231" cy="19143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stCxn id="11" idx="6"/>
            <a:endCxn id="15" idx="2"/>
          </p:cNvCxnSpPr>
          <p:nvPr/>
        </p:nvCxnSpPr>
        <p:spPr bwMode="auto">
          <a:xfrm flipV="1">
            <a:off x="4643586" y="2566833"/>
            <a:ext cx="493478" cy="1343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stCxn id="9" idx="6"/>
            <a:endCxn id="14" idx="2"/>
          </p:cNvCxnSpPr>
          <p:nvPr/>
        </p:nvCxnSpPr>
        <p:spPr bwMode="auto">
          <a:xfrm flipV="1">
            <a:off x="4635967" y="1999727"/>
            <a:ext cx="451947" cy="9227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stCxn id="9" idx="6"/>
            <a:endCxn id="13" idx="2"/>
          </p:cNvCxnSpPr>
          <p:nvPr/>
        </p:nvCxnSpPr>
        <p:spPr bwMode="auto">
          <a:xfrm>
            <a:off x="4635967" y="2922428"/>
            <a:ext cx="589851" cy="7966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Rectangle 99"/>
          <p:cNvSpPr/>
          <p:nvPr/>
        </p:nvSpPr>
        <p:spPr bwMode="auto">
          <a:xfrm>
            <a:off x="4014025" y="4177878"/>
            <a:ext cx="847914" cy="4322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050" dirty="0">
                <a:latin typeface="Arial" charset="0"/>
                <a:ea typeface="ＭＳ Ｐゴシック" pitchFamily="34" charset="-128"/>
              </a:rPr>
              <a:t>On C8</a:t>
            </a:r>
          </a:p>
          <a:p>
            <a:pPr fontAlgn="base">
              <a:spcBef>
                <a:spcPct val="0"/>
              </a:spcBef>
              <a:spcAft>
                <a:spcPct val="0"/>
              </a:spcAft>
            </a:pPr>
            <a:r>
              <a:rPr lang="en-US" sz="1050" dirty="0">
                <a:latin typeface="Arial" charset="0"/>
                <a:ea typeface="ＭＳ Ｐゴシック" pitchFamily="34" charset="-128"/>
              </a:rPr>
              <a:t>Omit C12</a:t>
            </a:r>
          </a:p>
        </p:txBody>
      </p:sp>
      <p:cxnSp>
        <p:nvCxnSpPr>
          <p:cNvPr id="102" name="Straight Arrow Connector 101"/>
          <p:cNvCxnSpPr>
            <a:stCxn id="6" idx="5"/>
            <a:endCxn id="100" idx="1"/>
          </p:cNvCxnSpPr>
          <p:nvPr/>
        </p:nvCxnSpPr>
        <p:spPr bwMode="auto">
          <a:xfrm>
            <a:off x="3411693" y="3501842"/>
            <a:ext cx="602332" cy="89214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Oval 94"/>
          <p:cNvSpPr/>
          <p:nvPr/>
        </p:nvSpPr>
        <p:spPr bwMode="auto">
          <a:xfrm>
            <a:off x="7086601" y="3284024"/>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a:t>
            </a:r>
          </a:p>
        </p:txBody>
      </p:sp>
      <p:sp>
        <p:nvSpPr>
          <p:cNvPr id="96" name="Oval 95"/>
          <p:cNvSpPr/>
          <p:nvPr/>
        </p:nvSpPr>
        <p:spPr bwMode="auto">
          <a:xfrm>
            <a:off x="8340643" y="1264452"/>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C2</a:t>
            </a:r>
          </a:p>
        </p:txBody>
      </p:sp>
      <p:sp>
        <p:nvSpPr>
          <p:cNvPr id="97" name="Oval 96"/>
          <p:cNvSpPr/>
          <p:nvPr/>
        </p:nvSpPr>
        <p:spPr bwMode="auto">
          <a:xfrm>
            <a:off x="8339975" y="1720555"/>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C3</a:t>
            </a:r>
          </a:p>
        </p:txBody>
      </p:sp>
      <p:sp>
        <p:nvSpPr>
          <p:cNvPr id="98" name="Oval 97"/>
          <p:cNvSpPr/>
          <p:nvPr/>
        </p:nvSpPr>
        <p:spPr bwMode="auto">
          <a:xfrm>
            <a:off x="8333451" y="2166760"/>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C4</a:t>
            </a:r>
          </a:p>
        </p:txBody>
      </p:sp>
      <p:sp>
        <p:nvSpPr>
          <p:cNvPr id="99" name="Oval 98"/>
          <p:cNvSpPr/>
          <p:nvPr/>
        </p:nvSpPr>
        <p:spPr bwMode="auto">
          <a:xfrm>
            <a:off x="8333451" y="2582476"/>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C5</a:t>
            </a:r>
          </a:p>
        </p:txBody>
      </p:sp>
      <p:sp>
        <p:nvSpPr>
          <p:cNvPr id="101" name="Oval 100"/>
          <p:cNvSpPr/>
          <p:nvPr/>
        </p:nvSpPr>
        <p:spPr bwMode="auto">
          <a:xfrm>
            <a:off x="8332886" y="3028581"/>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C6</a:t>
            </a:r>
          </a:p>
        </p:txBody>
      </p:sp>
      <p:sp>
        <p:nvSpPr>
          <p:cNvPr id="103" name="Oval 102"/>
          <p:cNvSpPr/>
          <p:nvPr/>
        </p:nvSpPr>
        <p:spPr bwMode="auto">
          <a:xfrm>
            <a:off x="8314301" y="3453229"/>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C7</a:t>
            </a:r>
          </a:p>
        </p:txBody>
      </p:sp>
      <p:sp>
        <p:nvSpPr>
          <p:cNvPr id="105" name="Oval 104"/>
          <p:cNvSpPr/>
          <p:nvPr/>
        </p:nvSpPr>
        <p:spPr bwMode="auto">
          <a:xfrm>
            <a:off x="8314301" y="4589201"/>
            <a:ext cx="514083"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C9</a:t>
            </a:r>
          </a:p>
        </p:txBody>
      </p:sp>
      <p:sp>
        <p:nvSpPr>
          <p:cNvPr id="111" name="Oval 110"/>
          <p:cNvSpPr/>
          <p:nvPr/>
        </p:nvSpPr>
        <p:spPr bwMode="auto">
          <a:xfrm>
            <a:off x="8222301" y="5513989"/>
            <a:ext cx="728225" cy="54286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C11</a:t>
            </a:r>
          </a:p>
          <a:p>
            <a:pPr fontAlgn="base">
              <a:spcBef>
                <a:spcPct val="0"/>
              </a:spcBef>
              <a:spcAft>
                <a:spcPct val="0"/>
              </a:spcAft>
            </a:pPr>
            <a:r>
              <a:rPr lang="en-US" sz="900" dirty="0">
                <a:latin typeface="Arial" charset="0"/>
                <a:ea typeface="ＭＳ Ｐゴシック" pitchFamily="34" charset="-128"/>
              </a:rPr>
              <a:t>@x=y</a:t>
            </a:r>
          </a:p>
        </p:txBody>
      </p:sp>
      <p:cxnSp>
        <p:nvCxnSpPr>
          <p:cNvPr id="112" name="Straight Arrow Connector 111"/>
          <p:cNvCxnSpPr>
            <a:stCxn id="95" idx="6"/>
            <a:endCxn id="96" idx="2"/>
          </p:cNvCxnSpPr>
          <p:nvPr/>
        </p:nvCxnSpPr>
        <p:spPr bwMode="auto">
          <a:xfrm flipV="1">
            <a:off x="7600684" y="1438506"/>
            <a:ext cx="739959" cy="20195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95" idx="6"/>
            <a:endCxn id="97" idx="2"/>
          </p:cNvCxnSpPr>
          <p:nvPr/>
        </p:nvCxnSpPr>
        <p:spPr bwMode="auto">
          <a:xfrm flipV="1">
            <a:off x="7600684" y="1894610"/>
            <a:ext cx="739291" cy="15634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95" idx="6"/>
            <a:endCxn id="98" idx="2"/>
          </p:cNvCxnSpPr>
          <p:nvPr/>
        </p:nvCxnSpPr>
        <p:spPr bwMode="auto">
          <a:xfrm flipV="1">
            <a:off x="7600684" y="2340814"/>
            <a:ext cx="732767" cy="11172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Oval 158"/>
          <p:cNvSpPr/>
          <p:nvPr/>
        </p:nvSpPr>
        <p:spPr bwMode="auto">
          <a:xfrm>
            <a:off x="8262172" y="3914696"/>
            <a:ext cx="692159" cy="54286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C8</a:t>
            </a:r>
          </a:p>
          <a:p>
            <a:pPr fontAlgn="base">
              <a:spcBef>
                <a:spcPct val="0"/>
              </a:spcBef>
              <a:spcAft>
                <a:spcPct val="0"/>
              </a:spcAft>
            </a:pPr>
            <a:r>
              <a:rPr lang="en-US" sz="900" dirty="0">
                <a:latin typeface="Arial" charset="0"/>
                <a:ea typeface="ＭＳ Ｐゴシック" pitchFamily="34" charset="-128"/>
              </a:rPr>
              <a:t>@t=v</a:t>
            </a:r>
          </a:p>
        </p:txBody>
      </p:sp>
      <p:sp>
        <p:nvSpPr>
          <p:cNvPr id="188" name="Oval 187"/>
          <p:cNvSpPr/>
          <p:nvPr/>
        </p:nvSpPr>
        <p:spPr bwMode="auto">
          <a:xfrm>
            <a:off x="8259074" y="5070657"/>
            <a:ext cx="604248" cy="34810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C10</a:t>
            </a:r>
          </a:p>
        </p:txBody>
      </p:sp>
      <p:sp>
        <p:nvSpPr>
          <p:cNvPr id="203" name="Oval 202"/>
          <p:cNvSpPr/>
          <p:nvPr/>
        </p:nvSpPr>
        <p:spPr bwMode="auto">
          <a:xfrm>
            <a:off x="8195959" y="6186366"/>
            <a:ext cx="728225" cy="54286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C13</a:t>
            </a:r>
          </a:p>
          <a:p>
            <a:pPr fontAlgn="base">
              <a:spcBef>
                <a:spcPct val="0"/>
              </a:spcBef>
              <a:spcAft>
                <a:spcPct val="0"/>
              </a:spcAft>
            </a:pPr>
            <a:r>
              <a:rPr lang="en-US" sz="900" dirty="0">
                <a:latin typeface="Arial" charset="0"/>
                <a:ea typeface="ＭＳ Ｐゴシック" pitchFamily="34" charset="-128"/>
              </a:rPr>
              <a:t>@x=z</a:t>
            </a:r>
          </a:p>
        </p:txBody>
      </p:sp>
      <p:cxnSp>
        <p:nvCxnSpPr>
          <p:cNvPr id="214" name="Straight Arrow Connector 213"/>
          <p:cNvCxnSpPr>
            <a:stCxn id="95" idx="6"/>
            <a:endCxn id="99" idx="2"/>
          </p:cNvCxnSpPr>
          <p:nvPr/>
        </p:nvCxnSpPr>
        <p:spPr bwMode="auto">
          <a:xfrm flipV="1">
            <a:off x="7600684" y="2756530"/>
            <a:ext cx="732767" cy="7015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Arrow Connector 170"/>
          <p:cNvCxnSpPr>
            <a:stCxn id="95" idx="6"/>
            <a:endCxn id="101" idx="2"/>
          </p:cNvCxnSpPr>
          <p:nvPr/>
        </p:nvCxnSpPr>
        <p:spPr bwMode="auto">
          <a:xfrm flipV="1">
            <a:off x="7600683" y="3202636"/>
            <a:ext cx="732202" cy="2554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Arrow Connector 174"/>
          <p:cNvCxnSpPr>
            <a:stCxn id="95" idx="6"/>
            <a:endCxn id="103" idx="2"/>
          </p:cNvCxnSpPr>
          <p:nvPr/>
        </p:nvCxnSpPr>
        <p:spPr bwMode="auto">
          <a:xfrm>
            <a:off x="7600684" y="3458079"/>
            <a:ext cx="713617" cy="1692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Arrow Connector 175"/>
          <p:cNvCxnSpPr>
            <a:stCxn id="95" idx="6"/>
            <a:endCxn id="159" idx="2"/>
          </p:cNvCxnSpPr>
          <p:nvPr/>
        </p:nvCxnSpPr>
        <p:spPr bwMode="auto">
          <a:xfrm>
            <a:off x="7600683" y="3458078"/>
            <a:ext cx="661488" cy="7280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Arrow Connector 177"/>
          <p:cNvCxnSpPr>
            <a:stCxn id="95" idx="6"/>
            <a:endCxn id="105" idx="2"/>
          </p:cNvCxnSpPr>
          <p:nvPr/>
        </p:nvCxnSpPr>
        <p:spPr bwMode="auto">
          <a:xfrm>
            <a:off x="7600684" y="3458079"/>
            <a:ext cx="713617" cy="13051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Arrow Connector 180"/>
          <p:cNvCxnSpPr>
            <a:stCxn id="95" idx="6"/>
            <a:endCxn id="188" idx="2"/>
          </p:cNvCxnSpPr>
          <p:nvPr/>
        </p:nvCxnSpPr>
        <p:spPr bwMode="auto">
          <a:xfrm>
            <a:off x="7600684" y="3458079"/>
            <a:ext cx="658391" cy="178663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Arrow Connector 181"/>
          <p:cNvCxnSpPr>
            <a:stCxn id="95" idx="6"/>
            <a:endCxn id="111" idx="2"/>
          </p:cNvCxnSpPr>
          <p:nvPr/>
        </p:nvCxnSpPr>
        <p:spPr bwMode="auto">
          <a:xfrm>
            <a:off x="7600684" y="3458079"/>
            <a:ext cx="621617" cy="23273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Arrow Connector 183"/>
          <p:cNvCxnSpPr>
            <a:stCxn id="95" idx="6"/>
            <a:endCxn id="203" idx="2"/>
          </p:cNvCxnSpPr>
          <p:nvPr/>
        </p:nvCxnSpPr>
        <p:spPr bwMode="auto">
          <a:xfrm>
            <a:off x="7600684" y="3458078"/>
            <a:ext cx="595275" cy="29997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Oval 193"/>
          <p:cNvSpPr/>
          <p:nvPr/>
        </p:nvSpPr>
        <p:spPr bwMode="auto">
          <a:xfrm>
            <a:off x="9085308" y="5943600"/>
            <a:ext cx="604248" cy="348108"/>
          </a:xfrm>
          <a:prstGeom prst="ellipse">
            <a:avLst/>
          </a:prstGeom>
          <a:solidFill>
            <a:srgbClr val="FFFF00"/>
          </a:solidFill>
          <a:ln w="9525" cap="flat" cmpd="sng" algn="ctr">
            <a:solidFill>
              <a:srgbClr val="FFFF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C12</a:t>
            </a:r>
          </a:p>
        </p:txBody>
      </p:sp>
      <p:sp>
        <p:nvSpPr>
          <p:cNvPr id="195" name="Oval 194"/>
          <p:cNvSpPr/>
          <p:nvPr/>
        </p:nvSpPr>
        <p:spPr bwMode="auto">
          <a:xfrm>
            <a:off x="9067800" y="6381122"/>
            <a:ext cx="604248" cy="348108"/>
          </a:xfrm>
          <a:prstGeom prst="ellipse">
            <a:avLst/>
          </a:prstGeom>
          <a:solidFill>
            <a:srgbClr val="FFFF00"/>
          </a:solidFill>
          <a:ln w="9525" cap="flat" cmpd="sng" algn="ctr">
            <a:solidFill>
              <a:srgbClr val="FFFF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C13</a:t>
            </a:r>
          </a:p>
        </p:txBody>
      </p:sp>
      <p:sp>
        <p:nvSpPr>
          <p:cNvPr id="196" name="Oval 195"/>
          <p:cNvSpPr/>
          <p:nvPr/>
        </p:nvSpPr>
        <p:spPr bwMode="auto">
          <a:xfrm>
            <a:off x="9067800" y="5534691"/>
            <a:ext cx="604248" cy="348108"/>
          </a:xfrm>
          <a:prstGeom prst="ellipse">
            <a:avLst/>
          </a:prstGeom>
          <a:solidFill>
            <a:srgbClr val="FFFF00"/>
          </a:solidFill>
          <a:ln w="9525" cap="flat" cmpd="sng" algn="ctr">
            <a:solidFill>
              <a:srgbClr val="FFFF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C11</a:t>
            </a:r>
          </a:p>
        </p:txBody>
      </p:sp>
      <p:sp>
        <p:nvSpPr>
          <p:cNvPr id="197" name="Oval 196"/>
          <p:cNvSpPr/>
          <p:nvPr/>
        </p:nvSpPr>
        <p:spPr bwMode="auto">
          <a:xfrm>
            <a:off x="9070069" y="4043395"/>
            <a:ext cx="514083" cy="348108"/>
          </a:xfrm>
          <a:prstGeom prst="ellipse">
            <a:avLst/>
          </a:prstGeom>
          <a:solidFill>
            <a:srgbClr val="FFFF00"/>
          </a:solidFill>
          <a:ln w="9525" cap="flat" cmpd="sng" algn="ctr">
            <a:solidFill>
              <a:srgbClr val="FFFF00"/>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900" dirty="0">
                <a:latin typeface="Arial" charset="0"/>
                <a:ea typeface="ＭＳ Ｐゴシック" pitchFamily="34" charset="-128"/>
              </a:rPr>
              <a:t>C8</a:t>
            </a:r>
          </a:p>
        </p:txBody>
      </p:sp>
      <p:sp>
        <p:nvSpPr>
          <p:cNvPr id="189" name="TextBox 188"/>
          <p:cNvSpPr txBox="1"/>
          <p:nvPr/>
        </p:nvSpPr>
        <p:spPr>
          <a:xfrm>
            <a:off x="8058854" y="917980"/>
            <a:ext cx="869020" cy="369332"/>
          </a:xfrm>
          <a:prstGeom prst="rect">
            <a:avLst/>
          </a:prstGeom>
          <a:noFill/>
        </p:spPr>
        <p:txBody>
          <a:bodyPr wrap="none" rtlCol="0">
            <a:spAutoFit/>
          </a:bodyPr>
          <a:lstStyle/>
          <a:p>
            <a:r>
              <a:rPr lang="en-US" dirty="0"/>
              <a:t>Default</a:t>
            </a:r>
          </a:p>
        </p:txBody>
      </p:sp>
      <p:sp>
        <p:nvSpPr>
          <p:cNvPr id="199" name="TextBox 198"/>
          <p:cNvSpPr txBox="1"/>
          <p:nvPr/>
        </p:nvSpPr>
        <p:spPr>
          <a:xfrm>
            <a:off x="8974775" y="917980"/>
            <a:ext cx="694421" cy="369332"/>
          </a:xfrm>
          <a:prstGeom prst="rect">
            <a:avLst/>
          </a:prstGeom>
          <a:noFill/>
        </p:spPr>
        <p:txBody>
          <a:bodyPr wrap="none" rtlCol="0">
            <a:spAutoFit/>
          </a:bodyPr>
          <a:lstStyle/>
          <a:p>
            <a:r>
              <a:rPr lang="en-US" dirty="0"/>
              <a:t>Warn</a:t>
            </a:r>
          </a:p>
        </p:txBody>
      </p:sp>
      <p:sp>
        <p:nvSpPr>
          <p:cNvPr id="217" name="TextBox 216"/>
          <p:cNvSpPr txBox="1"/>
          <p:nvPr/>
        </p:nvSpPr>
        <p:spPr>
          <a:xfrm>
            <a:off x="2193790" y="5211525"/>
            <a:ext cx="3523978" cy="1015663"/>
          </a:xfrm>
          <a:prstGeom prst="rect">
            <a:avLst/>
          </a:prstGeom>
          <a:noFill/>
        </p:spPr>
        <p:txBody>
          <a:bodyPr wrap="none" rtlCol="0">
            <a:spAutoFit/>
          </a:bodyPr>
          <a:lstStyle/>
          <a:p>
            <a:r>
              <a:rPr lang="en-US" sz="1200" dirty="0"/>
              <a:t>Theoretically overrides apply…and can cause issues.</a:t>
            </a:r>
          </a:p>
          <a:p>
            <a:pPr marL="171450" indent="-171450">
              <a:buFontTx/>
              <a:buChar char="-"/>
            </a:pPr>
            <a:r>
              <a:rPr lang="en-US" sz="1200" dirty="0"/>
              <a:t>In practice, omission is the only instruction</a:t>
            </a:r>
          </a:p>
          <a:p>
            <a:pPr marL="171450" indent="-171450">
              <a:buFontTx/>
              <a:buChar char="-"/>
            </a:pPr>
            <a:r>
              <a:rPr lang="en-US" sz="1200" dirty="0"/>
              <a:t>Typically only override at highest level</a:t>
            </a:r>
          </a:p>
          <a:p>
            <a:pPr marL="171450" indent="-171450">
              <a:buFontTx/>
              <a:buChar char="-"/>
            </a:pPr>
            <a:r>
              <a:rPr lang="en-US" sz="1200" dirty="0"/>
              <a:t>Therefore rare.</a:t>
            </a:r>
          </a:p>
          <a:p>
            <a:pPr marL="171450" indent="-171450">
              <a:buFontTx/>
              <a:buChar char="-"/>
            </a:pPr>
            <a:r>
              <a:rPr lang="en-US" sz="1200" dirty="0"/>
              <a:t>Default rule = if omitted once, intent to omit for all</a:t>
            </a:r>
          </a:p>
        </p:txBody>
      </p:sp>
    </p:spTree>
    <p:extLst>
      <p:ext uri="{BB962C8B-B14F-4D97-AF65-F5344CB8AC3E}">
        <p14:creationId xmlns:p14="http://schemas.microsoft.com/office/powerpoint/2010/main" val="270718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in SNORM</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2" y="104488"/>
            <a:ext cx="9190038" cy="675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7400" y="3505200"/>
            <a:ext cx="2590800" cy="923330"/>
          </a:xfrm>
          <a:prstGeom prst="rect">
            <a:avLst/>
          </a:prstGeom>
          <a:solidFill>
            <a:schemeClr val="bg1"/>
          </a:solidFill>
          <a:ln>
            <a:solidFill>
              <a:srgbClr val="FFC000"/>
            </a:solidFill>
          </a:ln>
        </p:spPr>
        <p:txBody>
          <a:bodyPr wrap="square" rtlCol="0">
            <a:spAutoFit/>
          </a:bodyPr>
          <a:lstStyle/>
          <a:p>
            <a:r>
              <a:rPr lang="en-US" dirty="0"/>
              <a:t>Same Graph links</a:t>
            </a:r>
          </a:p>
          <a:p>
            <a:r>
              <a:rPr lang="en-US" dirty="0"/>
              <a:t>Different products and use cases</a:t>
            </a:r>
          </a:p>
        </p:txBody>
      </p:sp>
    </p:spTree>
    <p:extLst>
      <p:ext uri="{BB962C8B-B14F-4D97-AF65-F5344CB8AC3E}">
        <p14:creationId xmlns:p14="http://schemas.microsoft.com/office/powerpoint/2010/main" val="15252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Dealing with Legacy</a:t>
            </a:r>
            <a:endParaRPr lang="en-US" dirty="0"/>
          </a:p>
        </p:txBody>
      </p:sp>
    </p:spTree>
    <p:extLst>
      <p:ext uri="{BB962C8B-B14F-4D97-AF65-F5344CB8AC3E}">
        <p14:creationId xmlns:p14="http://schemas.microsoft.com/office/powerpoint/2010/main" val="176777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seNORM</a:t>
            </a:r>
            <a:endParaRPr lang="en-US" dirty="0"/>
          </a:p>
        </p:txBody>
      </p:sp>
      <p:sp>
        <p:nvSpPr>
          <p:cNvPr id="5" name="Can 4"/>
          <p:cNvSpPr/>
          <p:nvPr/>
        </p:nvSpPr>
        <p:spPr bwMode="auto">
          <a:xfrm>
            <a:off x="6845300" y="2857501"/>
            <a:ext cx="218174" cy="468193"/>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6" name="Isosceles Triangle 5"/>
          <p:cNvSpPr/>
          <p:nvPr/>
        </p:nvSpPr>
        <p:spPr bwMode="auto">
          <a:xfrm>
            <a:off x="2489200" y="2247900"/>
            <a:ext cx="433394" cy="76688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7" name="Flowchart: Connector 6"/>
          <p:cNvSpPr/>
          <p:nvPr/>
        </p:nvSpPr>
        <p:spPr bwMode="auto">
          <a:xfrm>
            <a:off x="3276600" y="3911601"/>
            <a:ext cx="306794" cy="542865"/>
          </a:xfrm>
          <a:prstGeom prst="flowChartConnector">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8" name="Flowchart: Connector 7"/>
          <p:cNvSpPr/>
          <p:nvPr/>
        </p:nvSpPr>
        <p:spPr bwMode="auto">
          <a:xfrm>
            <a:off x="7645400" y="377825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0" name="Straight Arrow Connector 9"/>
          <p:cNvCxnSpPr>
            <a:stCxn id="7" idx="6"/>
            <a:endCxn id="8" idx="2"/>
          </p:cNvCxnSpPr>
          <p:nvPr/>
        </p:nvCxnSpPr>
        <p:spPr bwMode="auto">
          <a:xfrm flipV="1">
            <a:off x="3583394" y="4049683"/>
            <a:ext cx="4062006" cy="1333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489201" y="1796534"/>
            <a:ext cx="1255985" cy="369332"/>
          </a:xfrm>
          <a:prstGeom prst="rect">
            <a:avLst/>
          </a:prstGeom>
          <a:noFill/>
        </p:spPr>
        <p:txBody>
          <a:bodyPr wrap="none" rtlCol="0">
            <a:spAutoFit/>
          </a:bodyPr>
          <a:lstStyle/>
          <a:p>
            <a:r>
              <a:rPr lang="en-US" dirty="0"/>
              <a:t>ECR/NORM</a:t>
            </a:r>
          </a:p>
        </p:txBody>
      </p:sp>
      <p:sp>
        <p:nvSpPr>
          <p:cNvPr id="13" name="TextBox 12"/>
          <p:cNvSpPr txBox="1"/>
          <p:nvPr/>
        </p:nvSpPr>
        <p:spPr>
          <a:xfrm>
            <a:off x="7003582" y="1878568"/>
            <a:ext cx="1930721" cy="369332"/>
          </a:xfrm>
          <a:prstGeom prst="rect">
            <a:avLst/>
          </a:prstGeom>
          <a:noFill/>
        </p:spPr>
        <p:txBody>
          <a:bodyPr wrap="none" rtlCol="0">
            <a:spAutoFit/>
          </a:bodyPr>
          <a:lstStyle/>
          <a:p>
            <a:r>
              <a:rPr lang="en-US" dirty="0"/>
              <a:t>SC/Service Catalog</a:t>
            </a:r>
          </a:p>
        </p:txBody>
      </p:sp>
      <p:sp>
        <p:nvSpPr>
          <p:cNvPr id="14" name="TextBox 13"/>
          <p:cNvSpPr txBox="1"/>
          <p:nvPr/>
        </p:nvSpPr>
        <p:spPr>
          <a:xfrm>
            <a:off x="2527300" y="5061467"/>
            <a:ext cx="1863652" cy="646331"/>
          </a:xfrm>
          <a:prstGeom prst="rect">
            <a:avLst/>
          </a:prstGeom>
          <a:noFill/>
        </p:spPr>
        <p:txBody>
          <a:bodyPr wrap="none" rtlCol="0">
            <a:spAutoFit/>
          </a:bodyPr>
          <a:lstStyle/>
          <a:p>
            <a:r>
              <a:rPr lang="en-US" dirty="0" err="1"/>
              <a:t>OrderableService</a:t>
            </a:r>
            <a:r>
              <a:rPr lang="en-US" dirty="0"/>
              <a:t>:</a:t>
            </a:r>
          </a:p>
          <a:p>
            <a:r>
              <a:rPr lang="en-US" dirty="0"/>
              <a:t>Chest </a:t>
            </a:r>
            <a:r>
              <a:rPr lang="en-US" dirty="0" err="1"/>
              <a:t>XRay</a:t>
            </a:r>
            <a:endParaRPr lang="en-US" dirty="0"/>
          </a:p>
        </p:txBody>
      </p:sp>
      <p:sp>
        <p:nvSpPr>
          <p:cNvPr id="15" name="Flowchart: Connector 14"/>
          <p:cNvSpPr/>
          <p:nvPr/>
        </p:nvSpPr>
        <p:spPr bwMode="auto">
          <a:xfrm>
            <a:off x="2879586" y="3454401"/>
            <a:ext cx="306794" cy="542865"/>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6" name="Straight Arrow Connector 15"/>
          <p:cNvCxnSpPr>
            <a:stCxn id="15" idx="5"/>
            <a:endCxn id="7" idx="1"/>
          </p:cNvCxnSpPr>
          <p:nvPr/>
        </p:nvCxnSpPr>
        <p:spPr bwMode="auto">
          <a:xfrm>
            <a:off x="3141451" y="3917765"/>
            <a:ext cx="180078" cy="733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7166115" y="5196364"/>
            <a:ext cx="2610073" cy="1754326"/>
          </a:xfrm>
          <a:prstGeom prst="rect">
            <a:avLst/>
          </a:prstGeom>
          <a:noFill/>
        </p:spPr>
        <p:txBody>
          <a:bodyPr wrap="none" rtlCol="0">
            <a:spAutoFit/>
          </a:bodyPr>
          <a:lstStyle/>
          <a:p>
            <a:r>
              <a:rPr lang="en-US" dirty="0"/>
              <a:t>Service:</a:t>
            </a:r>
          </a:p>
          <a:p>
            <a:r>
              <a:rPr lang="en-US" dirty="0"/>
              <a:t>Chest </a:t>
            </a:r>
            <a:r>
              <a:rPr lang="en-US" dirty="0" err="1"/>
              <a:t>Xray</a:t>
            </a:r>
            <a:endParaRPr lang="en-US" dirty="0"/>
          </a:p>
          <a:p>
            <a:pPr marL="285750" indent="-285750">
              <a:buFontTx/>
              <a:buChar char="-"/>
            </a:pPr>
            <a:r>
              <a:rPr lang="en-US" dirty="0"/>
              <a:t>@Form Use: Radiology</a:t>
            </a:r>
          </a:p>
          <a:p>
            <a:pPr marL="285750" indent="-285750">
              <a:buFontTx/>
              <a:buChar char="-"/>
            </a:pPr>
            <a:r>
              <a:rPr lang="en-US" dirty="0"/>
              <a:t>@Interface: Rad</a:t>
            </a:r>
          </a:p>
          <a:p>
            <a:pPr marL="285750" indent="-285750">
              <a:buFontTx/>
              <a:buChar char="-"/>
            </a:pPr>
            <a:endParaRPr lang="en-US" dirty="0"/>
          </a:p>
          <a:p>
            <a:pPr marL="285750" indent="-285750">
              <a:buFontTx/>
              <a:buChar char="-"/>
            </a:pPr>
            <a:endParaRPr lang="en-US" dirty="0"/>
          </a:p>
        </p:txBody>
      </p:sp>
      <p:sp>
        <p:nvSpPr>
          <p:cNvPr id="3" name="Rectangle 2"/>
          <p:cNvSpPr/>
          <p:nvPr/>
        </p:nvSpPr>
        <p:spPr>
          <a:xfrm>
            <a:off x="3505200" y="1150204"/>
            <a:ext cx="5562600" cy="646331"/>
          </a:xfrm>
          <a:prstGeom prst="rect">
            <a:avLst/>
          </a:prstGeom>
        </p:spPr>
        <p:txBody>
          <a:bodyPr wrap="square">
            <a:spAutoFit/>
          </a:bodyPr>
          <a:lstStyle/>
          <a:p>
            <a:r>
              <a:rPr lang="en-US" dirty="0"/>
              <a:t>Like </a:t>
            </a:r>
            <a:r>
              <a:rPr lang="en-US" dirty="0" err="1"/>
              <a:t>eNORM</a:t>
            </a:r>
            <a:r>
              <a:rPr lang="en-US" dirty="0"/>
              <a:t>.  Read only clone represents </a:t>
            </a:r>
            <a:r>
              <a:rPr lang="en-US" b="1" u="sng" dirty="0"/>
              <a:t>link</a:t>
            </a:r>
            <a:r>
              <a:rPr lang="en-US" dirty="0"/>
              <a:t> to content that is formally defined outside the graph</a:t>
            </a:r>
          </a:p>
        </p:txBody>
      </p:sp>
    </p:spTree>
    <p:extLst>
      <p:ext uri="{BB962C8B-B14F-4D97-AF65-F5344CB8AC3E}">
        <p14:creationId xmlns:p14="http://schemas.microsoft.com/office/powerpoint/2010/main" val="313434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concerns</a:t>
            </a:r>
            <a:r>
              <a:rPr lang="en-US" baseline="0" dirty="0" smtClean="0"/>
              <a:t> “</a:t>
            </a:r>
            <a:r>
              <a:rPr lang="en-US" baseline="0" dirty="0" err="1" smtClean="0"/>
              <a:t>ceNORM</a:t>
            </a:r>
            <a:r>
              <a:rPr lang="en-US" baseline="0" dirty="0" smtClean="0"/>
              <a:t>”</a:t>
            </a:r>
            <a:endParaRPr lang="en-US" dirty="0"/>
          </a:p>
        </p:txBody>
      </p:sp>
      <p:sp>
        <p:nvSpPr>
          <p:cNvPr id="3" name="Content Placeholder 2"/>
          <p:cNvSpPr>
            <a:spLocks noGrp="1"/>
          </p:cNvSpPr>
          <p:nvPr>
            <p:ph idx="1"/>
          </p:nvPr>
        </p:nvSpPr>
        <p:spPr>
          <a:xfrm>
            <a:off x="2209800" y="1432592"/>
            <a:ext cx="7924800" cy="780529"/>
          </a:xfrm>
        </p:spPr>
        <p:txBody>
          <a:bodyPr>
            <a:noAutofit/>
          </a:bodyPr>
          <a:lstStyle/>
          <a:p>
            <a:r>
              <a:rPr lang="en-US" sz="1800" dirty="0"/>
              <a:t>Like </a:t>
            </a:r>
            <a:r>
              <a:rPr lang="en-US" sz="1800" dirty="0" err="1"/>
              <a:t>seNORM</a:t>
            </a:r>
            <a:r>
              <a:rPr lang="en-US" sz="1800" dirty="0"/>
              <a:t>, except represents what the </a:t>
            </a:r>
            <a:r>
              <a:rPr lang="en-US" sz="1800" b="1" u="sng" dirty="0"/>
              <a:t>customer</a:t>
            </a:r>
            <a:r>
              <a:rPr lang="en-US" sz="1800" u="sng" dirty="0"/>
              <a:t> </a:t>
            </a:r>
            <a:r>
              <a:rPr lang="en-US" sz="1800" dirty="0"/>
              <a:t>may have content that is defined. Read only references in the graph</a:t>
            </a:r>
          </a:p>
        </p:txBody>
      </p:sp>
      <p:sp>
        <p:nvSpPr>
          <p:cNvPr id="7" name="Can 6"/>
          <p:cNvSpPr/>
          <p:nvPr/>
        </p:nvSpPr>
        <p:spPr bwMode="auto">
          <a:xfrm>
            <a:off x="6845300" y="3219451"/>
            <a:ext cx="218174" cy="468193"/>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8" name="Isosceles Triangle 7"/>
          <p:cNvSpPr/>
          <p:nvPr/>
        </p:nvSpPr>
        <p:spPr bwMode="auto">
          <a:xfrm>
            <a:off x="2489200" y="2609850"/>
            <a:ext cx="433394" cy="76688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9" name="Flowchart: Connector 8"/>
          <p:cNvSpPr/>
          <p:nvPr/>
        </p:nvSpPr>
        <p:spPr bwMode="auto">
          <a:xfrm>
            <a:off x="3276600" y="4273551"/>
            <a:ext cx="306794" cy="542865"/>
          </a:xfrm>
          <a:prstGeom prst="flowChartConnector">
            <a:avLst/>
          </a:prstGeom>
          <a:solidFill>
            <a:srgbClr val="99FF66"/>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sp>
        <p:nvSpPr>
          <p:cNvPr id="10" name="Flowchart: Connector 9"/>
          <p:cNvSpPr/>
          <p:nvPr/>
        </p:nvSpPr>
        <p:spPr bwMode="auto">
          <a:xfrm>
            <a:off x="7645400" y="4140201"/>
            <a:ext cx="306794" cy="542865"/>
          </a:xfrm>
          <a:prstGeom prst="flowChartConnector">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1" name="Straight Arrow Connector 10"/>
          <p:cNvCxnSpPr>
            <a:stCxn id="9" idx="6"/>
            <a:endCxn id="10" idx="2"/>
          </p:cNvCxnSpPr>
          <p:nvPr/>
        </p:nvCxnSpPr>
        <p:spPr bwMode="auto">
          <a:xfrm flipV="1">
            <a:off x="3583394" y="4411633"/>
            <a:ext cx="4062006" cy="1333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489201" y="2158484"/>
            <a:ext cx="1255985" cy="369332"/>
          </a:xfrm>
          <a:prstGeom prst="rect">
            <a:avLst/>
          </a:prstGeom>
          <a:noFill/>
        </p:spPr>
        <p:txBody>
          <a:bodyPr wrap="none" rtlCol="0">
            <a:spAutoFit/>
          </a:bodyPr>
          <a:lstStyle/>
          <a:p>
            <a:r>
              <a:rPr lang="en-US" dirty="0"/>
              <a:t>ECR/NORM</a:t>
            </a:r>
          </a:p>
        </p:txBody>
      </p:sp>
      <p:sp>
        <p:nvSpPr>
          <p:cNvPr id="13" name="TextBox 12"/>
          <p:cNvSpPr txBox="1"/>
          <p:nvPr/>
        </p:nvSpPr>
        <p:spPr>
          <a:xfrm>
            <a:off x="7003582" y="2240518"/>
            <a:ext cx="1930721" cy="369332"/>
          </a:xfrm>
          <a:prstGeom prst="rect">
            <a:avLst/>
          </a:prstGeom>
          <a:noFill/>
        </p:spPr>
        <p:txBody>
          <a:bodyPr wrap="none" rtlCol="0">
            <a:spAutoFit/>
          </a:bodyPr>
          <a:lstStyle/>
          <a:p>
            <a:r>
              <a:rPr lang="en-US" dirty="0"/>
              <a:t>SC/Service Catalog</a:t>
            </a:r>
          </a:p>
        </p:txBody>
      </p:sp>
      <p:sp>
        <p:nvSpPr>
          <p:cNvPr id="14" name="TextBox 13"/>
          <p:cNvSpPr txBox="1"/>
          <p:nvPr/>
        </p:nvSpPr>
        <p:spPr>
          <a:xfrm>
            <a:off x="2408413" y="5423416"/>
            <a:ext cx="1465658" cy="369332"/>
          </a:xfrm>
          <a:prstGeom prst="rect">
            <a:avLst/>
          </a:prstGeom>
          <a:noFill/>
        </p:spPr>
        <p:txBody>
          <a:bodyPr wrap="none" rtlCol="0">
            <a:spAutoFit/>
          </a:bodyPr>
          <a:lstStyle/>
          <a:p>
            <a:r>
              <a:rPr lang="en-US" dirty="0"/>
              <a:t>Value: 3 West</a:t>
            </a:r>
          </a:p>
        </p:txBody>
      </p:sp>
      <p:sp>
        <p:nvSpPr>
          <p:cNvPr id="15" name="Flowchart: Connector 14"/>
          <p:cNvSpPr/>
          <p:nvPr/>
        </p:nvSpPr>
        <p:spPr bwMode="auto">
          <a:xfrm>
            <a:off x="2879586" y="3816351"/>
            <a:ext cx="306794" cy="542865"/>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endParaRPr lang="en-US">
              <a:latin typeface="Arial" charset="0"/>
              <a:ea typeface="ＭＳ Ｐゴシック" pitchFamily="34" charset="-128"/>
            </a:endParaRPr>
          </a:p>
        </p:txBody>
      </p:sp>
      <p:cxnSp>
        <p:nvCxnSpPr>
          <p:cNvPr id="16" name="Straight Arrow Connector 15"/>
          <p:cNvCxnSpPr>
            <a:stCxn id="15" idx="5"/>
            <a:endCxn id="9" idx="1"/>
          </p:cNvCxnSpPr>
          <p:nvPr/>
        </p:nvCxnSpPr>
        <p:spPr bwMode="auto">
          <a:xfrm>
            <a:off x="3141451" y="4279715"/>
            <a:ext cx="180078" cy="733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7003582" y="5423417"/>
            <a:ext cx="1946367" cy="646331"/>
          </a:xfrm>
          <a:prstGeom prst="rect">
            <a:avLst/>
          </a:prstGeom>
          <a:noFill/>
        </p:spPr>
        <p:txBody>
          <a:bodyPr wrap="none" rtlCol="0">
            <a:spAutoFit/>
          </a:bodyPr>
          <a:lstStyle/>
          <a:p>
            <a:r>
              <a:rPr lang="en-US" dirty="0"/>
              <a:t>Unit: 3 West</a:t>
            </a:r>
          </a:p>
          <a:p>
            <a:r>
              <a:rPr lang="en-US" dirty="0"/>
              <a:t>@phone:555-1212</a:t>
            </a:r>
          </a:p>
        </p:txBody>
      </p:sp>
    </p:spTree>
    <p:extLst>
      <p:ext uri="{BB962C8B-B14F-4D97-AF65-F5344CB8AC3E}">
        <p14:creationId xmlns:p14="http://schemas.microsoft.com/office/powerpoint/2010/main" val="293588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Selected Business Cases</a:t>
            </a:r>
            <a:endParaRPr lang="en-US" dirty="0"/>
          </a:p>
        </p:txBody>
      </p:sp>
    </p:spTree>
    <p:extLst>
      <p:ext uri="{BB962C8B-B14F-4D97-AF65-F5344CB8AC3E}">
        <p14:creationId xmlns:p14="http://schemas.microsoft.com/office/powerpoint/2010/main" val="81042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Content Perspectives</a:t>
            </a:r>
          </a:p>
        </p:txBody>
      </p:sp>
      <p:sp>
        <p:nvSpPr>
          <p:cNvPr id="28675" name="Content Placeholder 2"/>
          <p:cNvSpPr>
            <a:spLocks noGrp="1"/>
          </p:cNvSpPr>
          <p:nvPr>
            <p:ph idx="1"/>
          </p:nvPr>
        </p:nvSpPr>
        <p:spPr>
          <a:xfrm>
            <a:off x="1994052" y="1412876"/>
            <a:ext cx="6017834" cy="4752975"/>
          </a:xfrm>
        </p:spPr>
        <p:txBody>
          <a:bodyPr>
            <a:normAutofit fontScale="47500" lnSpcReduction="20000"/>
          </a:bodyPr>
          <a:lstStyle/>
          <a:p>
            <a:pPr eaLnBrk="1" hangingPunct="1"/>
            <a:r>
              <a:rPr lang="en-US" altLang="en-US" dirty="0" smtClean="0"/>
              <a:t>The SAME Content Item may be viewed from many </a:t>
            </a:r>
            <a:r>
              <a:rPr lang="en-US" altLang="en-US" u="sng" dirty="0" smtClean="0"/>
              <a:t>Perspectives.</a:t>
            </a:r>
          </a:p>
          <a:p>
            <a:pPr marL="0" indent="0">
              <a:buNone/>
            </a:pPr>
            <a:endParaRPr lang="en-US" altLang="en-US" dirty="0" smtClean="0"/>
          </a:p>
          <a:p>
            <a:r>
              <a:rPr lang="en-US" altLang="en-US" b="1" dirty="0" smtClean="0"/>
              <a:t>Specialty</a:t>
            </a:r>
            <a:r>
              <a:rPr lang="en-US" altLang="en-US" dirty="0" smtClean="0"/>
              <a:t> </a:t>
            </a:r>
            <a:r>
              <a:rPr lang="en-US" altLang="en-US" dirty="0"/>
              <a:t>(e.g. Cardiology, Oncology, OBGYN, Pediatric ….)</a:t>
            </a:r>
          </a:p>
          <a:p>
            <a:r>
              <a:rPr lang="en-US" altLang="en-US" b="1" dirty="0" smtClean="0"/>
              <a:t>Setting</a:t>
            </a:r>
            <a:r>
              <a:rPr lang="en-US" altLang="en-US" dirty="0" smtClean="0"/>
              <a:t> </a:t>
            </a:r>
            <a:r>
              <a:rPr lang="en-US" altLang="en-US" dirty="0"/>
              <a:t>(e.g. Inpatient, </a:t>
            </a:r>
            <a:r>
              <a:rPr lang="en-US" altLang="en-US" dirty="0" err="1"/>
              <a:t>Outpt</a:t>
            </a:r>
            <a:r>
              <a:rPr lang="en-US" altLang="en-US" dirty="0"/>
              <a:t>, ED, ICU, Surgery, LTC, …)</a:t>
            </a:r>
          </a:p>
          <a:p>
            <a:r>
              <a:rPr lang="en-US" altLang="en-US" b="1" dirty="0"/>
              <a:t>Application / Module</a:t>
            </a:r>
            <a:r>
              <a:rPr lang="en-US" altLang="en-US" dirty="0"/>
              <a:t> (e.g. SC, Pharm, Provider Doc,…)</a:t>
            </a:r>
          </a:p>
          <a:p>
            <a:r>
              <a:rPr lang="en-US" altLang="en-US" b="1" dirty="0"/>
              <a:t>Purpose</a:t>
            </a:r>
            <a:r>
              <a:rPr lang="en-US" altLang="en-US" dirty="0"/>
              <a:t> (e.g. Quality Measure, Pt Education, …)</a:t>
            </a:r>
          </a:p>
          <a:p>
            <a:pPr eaLnBrk="1" hangingPunct="1"/>
            <a:r>
              <a:rPr lang="en-US" altLang="en-US" b="1" dirty="0" smtClean="0"/>
              <a:t>Function </a:t>
            </a:r>
            <a:r>
              <a:rPr lang="en-US" altLang="en-US" dirty="0" smtClean="0"/>
              <a:t>(e.g. Orders, </a:t>
            </a:r>
            <a:r>
              <a:rPr lang="en-US" altLang="en-US" dirty="0" err="1" smtClean="0"/>
              <a:t>MedRec</a:t>
            </a:r>
            <a:r>
              <a:rPr lang="en-US" altLang="en-US" dirty="0" smtClean="0"/>
              <a:t>, …)</a:t>
            </a:r>
          </a:p>
          <a:p>
            <a:r>
              <a:rPr lang="en-US" altLang="en-US" b="1" dirty="0" smtClean="0"/>
              <a:t>Domain</a:t>
            </a:r>
            <a:r>
              <a:rPr lang="en-US" altLang="en-US" dirty="0" smtClean="0"/>
              <a:t> </a:t>
            </a:r>
            <a:r>
              <a:rPr lang="en-US" altLang="en-US" dirty="0"/>
              <a:t>(e.g. Medication, Problem, Lab, Dietary,…) </a:t>
            </a:r>
          </a:p>
          <a:p>
            <a:pPr eaLnBrk="1" hangingPunct="1"/>
            <a:r>
              <a:rPr lang="en-US" altLang="en-US" b="1" dirty="0" smtClean="0"/>
              <a:t>User / Role</a:t>
            </a:r>
            <a:r>
              <a:rPr lang="en-US" altLang="en-US" dirty="0" smtClean="0"/>
              <a:t> (e.g. Nurse, Physician, …)</a:t>
            </a:r>
          </a:p>
          <a:p>
            <a:r>
              <a:rPr lang="en-US" altLang="en-US" b="1" dirty="0" smtClean="0"/>
              <a:t>Source Vendor / </a:t>
            </a:r>
            <a:r>
              <a:rPr lang="en-US" altLang="en-US" b="1" dirty="0"/>
              <a:t>License </a:t>
            </a:r>
            <a:r>
              <a:rPr lang="en-US" altLang="en-US" b="1" dirty="0" smtClean="0"/>
              <a:t>Required</a:t>
            </a:r>
            <a:endParaRPr lang="en-US" altLang="en-US" dirty="0"/>
          </a:p>
          <a:p>
            <a:r>
              <a:rPr lang="en-US" altLang="en-US" b="1" dirty="0" smtClean="0"/>
              <a:t>Standards Required</a:t>
            </a:r>
            <a:r>
              <a:rPr lang="en-US" altLang="en-US" dirty="0" smtClean="0"/>
              <a:t> </a:t>
            </a:r>
          </a:p>
          <a:p>
            <a:r>
              <a:rPr lang="en-US" altLang="en-US" b="1" dirty="0" smtClean="0"/>
              <a:t>Definition Tool used</a:t>
            </a:r>
            <a:endParaRPr lang="en-US" altLang="en-US" dirty="0"/>
          </a:p>
          <a:p>
            <a:r>
              <a:rPr lang="en-US" altLang="en-US" b="1" dirty="0" smtClean="0"/>
              <a:t>Use Version</a:t>
            </a:r>
            <a:r>
              <a:rPr lang="en-US" altLang="en-US" dirty="0" smtClean="0"/>
              <a:t> </a:t>
            </a:r>
            <a:r>
              <a:rPr lang="en-US" altLang="en-US" dirty="0"/>
              <a:t>(</a:t>
            </a:r>
            <a:r>
              <a:rPr lang="en-US" altLang="en-US" dirty="0" err="1"/>
              <a:t>eg</a:t>
            </a:r>
            <a:r>
              <a:rPr lang="en-US" altLang="en-US" dirty="0"/>
              <a:t>. Demo, Production, Testing, …)</a:t>
            </a:r>
          </a:p>
          <a:p>
            <a:r>
              <a:rPr lang="en-US" altLang="en-US" b="1" dirty="0"/>
              <a:t>Technical </a:t>
            </a:r>
            <a:r>
              <a:rPr lang="en-US" altLang="en-US" b="1" dirty="0" smtClean="0"/>
              <a:t> Format </a:t>
            </a:r>
            <a:r>
              <a:rPr lang="en-US" altLang="en-US" dirty="0" smtClean="0"/>
              <a:t>(</a:t>
            </a:r>
            <a:r>
              <a:rPr lang="en-US" altLang="en-US" dirty="0"/>
              <a:t>e.g. </a:t>
            </a:r>
            <a:r>
              <a:rPr lang="en-US" altLang="en-US" dirty="0" smtClean="0"/>
              <a:t>PDF</a:t>
            </a:r>
            <a:r>
              <a:rPr lang="en-US" altLang="en-US" dirty="0"/>
              <a:t>, </a:t>
            </a:r>
            <a:r>
              <a:rPr lang="en-US" altLang="en-US" dirty="0" smtClean="0"/>
              <a:t>XML, …)</a:t>
            </a:r>
            <a:endParaRPr lang="en-US" altLang="en-US" dirty="0"/>
          </a:p>
          <a:p>
            <a:r>
              <a:rPr lang="en-US" altLang="en-US" b="1" dirty="0" smtClean="0"/>
              <a:t>Element type </a:t>
            </a:r>
            <a:r>
              <a:rPr lang="en-US" altLang="en-US" dirty="0" smtClean="0"/>
              <a:t>(</a:t>
            </a:r>
            <a:r>
              <a:rPr lang="en-US" altLang="en-US" dirty="0"/>
              <a:t>e.g. Process, Composite Structure, Set, Term,…)</a:t>
            </a:r>
          </a:p>
          <a:p>
            <a:r>
              <a:rPr lang="en-US" altLang="en-US" b="1" dirty="0"/>
              <a:t>Deployment </a:t>
            </a:r>
            <a:r>
              <a:rPr lang="en-US" altLang="en-US" b="1" dirty="0" smtClean="0"/>
              <a:t>Method</a:t>
            </a:r>
            <a:endParaRPr lang="en-US" altLang="en-US" dirty="0"/>
          </a:p>
          <a:p>
            <a:r>
              <a:rPr lang="en-US" altLang="en-US" b="1" dirty="0" smtClean="0"/>
              <a:t>Timing</a:t>
            </a:r>
            <a:r>
              <a:rPr lang="en-US" altLang="en-US" dirty="0" smtClean="0"/>
              <a:t>(e.g</a:t>
            </a:r>
            <a:r>
              <a:rPr lang="en-US" altLang="en-US" dirty="0"/>
              <a:t>. </a:t>
            </a:r>
            <a:r>
              <a:rPr lang="en-US" altLang="en-US" dirty="0" smtClean="0"/>
              <a:t>Deployed vs </a:t>
            </a:r>
            <a:r>
              <a:rPr lang="en-US" altLang="en-US" dirty="0"/>
              <a:t>Uploaded</a:t>
            </a:r>
            <a:r>
              <a:rPr lang="en-US" altLang="en-US" dirty="0" smtClean="0"/>
              <a:t>,.. </a:t>
            </a:r>
            <a:r>
              <a:rPr lang="en-US" altLang="en-US" dirty="0"/>
              <a:t>Admission, Discharge, </a:t>
            </a:r>
            <a:r>
              <a:rPr lang="en-US" altLang="en-US" dirty="0" smtClean="0"/>
              <a:t>…)</a:t>
            </a:r>
          </a:p>
          <a:p>
            <a:r>
              <a:rPr lang="en-US" altLang="en-US" b="1" dirty="0"/>
              <a:t>Many more…</a:t>
            </a:r>
          </a:p>
          <a:p>
            <a:pPr marL="0" indent="0">
              <a:buNone/>
            </a:pPr>
            <a:endParaRPr lang="en-US" altLang="en-US" dirty="0" smtClean="0"/>
          </a:p>
          <a:p>
            <a:pPr eaLnBrk="1" hangingPunct="1"/>
            <a:endParaRPr lang="en-US" altLang="en-US" dirty="0" smtClean="0"/>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447801"/>
            <a:ext cx="2113877"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500" y="3886200"/>
            <a:ext cx="2714586" cy="90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498" y="5105401"/>
            <a:ext cx="2266588" cy="86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63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3644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Example: Millennium/ </a:t>
            </a:r>
            <a:r>
              <a:rPr lang="en-US" sz="2000" dirty="0" err="1"/>
              <a:t>Soarian</a:t>
            </a:r>
            <a:r>
              <a:rPr lang="en-US" sz="2000" dirty="0"/>
              <a:t> Interop</a:t>
            </a:r>
            <a:br>
              <a:rPr lang="en-US" sz="2000" dirty="0"/>
            </a:br>
            <a:r>
              <a:rPr lang="en-US" sz="2000" dirty="0"/>
              <a:t>Is the patient on a ‘Beta Blocker’ at least ‘daily’</a:t>
            </a:r>
          </a:p>
        </p:txBody>
      </p:sp>
      <p:sp>
        <p:nvSpPr>
          <p:cNvPr id="4" name="Flowchart: Connector 3"/>
          <p:cNvSpPr/>
          <p:nvPr/>
        </p:nvSpPr>
        <p:spPr bwMode="auto">
          <a:xfrm>
            <a:off x="4079809" y="2787796"/>
            <a:ext cx="538879" cy="304829"/>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err="1"/>
              <a:t>Freq</a:t>
            </a:r>
            <a:endParaRPr lang="en-US" sz="700" dirty="0"/>
          </a:p>
        </p:txBody>
      </p:sp>
      <p:sp>
        <p:nvSpPr>
          <p:cNvPr id="5" name="Rectangle 4"/>
          <p:cNvSpPr/>
          <p:nvPr/>
        </p:nvSpPr>
        <p:spPr bwMode="auto">
          <a:xfrm>
            <a:off x="1807561" y="2252620"/>
            <a:ext cx="2434536" cy="27833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Carvedilol 3.125 mg PO QAM</a:t>
            </a:r>
          </a:p>
        </p:txBody>
      </p:sp>
      <p:sp>
        <p:nvSpPr>
          <p:cNvPr id="6" name="Rectangle 5"/>
          <p:cNvSpPr/>
          <p:nvPr/>
        </p:nvSpPr>
        <p:spPr bwMode="auto">
          <a:xfrm>
            <a:off x="4876627" y="3306545"/>
            <a:ext cx="696728" cy="27833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t>QAM</a:t>
            </a:r>
          </a:p>
        </p:txBody>
      </p:sp>
      <p:sp>
        <p:nvSpPr>
          <p:cNvPr id="10" name="Rectangle 9"/>
          <p:cNvSpPr/>
          <p:nvPr/>
        </p:nvSpPr>
        <p:spPr bwMode="auto">
          <a:xfrm>
            <a:off x="1828801" y="3297927"/>
            <a:ext cx="1388281" cy="278332"/>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Carvedilol PO</a:t>
            </a:r>
          </a:p>
        </p:txBody>
      </p:sp>
      <p:sp>
        <p:nvSpPr>
          <p:cNvPr id="11" name="Flowchart: Connector 10"/>
          <p:cNvSpPr/>
          <p:nvPr/>
        </p:nvSpPr>
        <p:spPr bwMode="auto">
          <a:xfrm>
            <a:off x="3335376" y="4639681"/>
            <a:ext cx="581706" cy="304829"/>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same</a:t>
            </a:r>
          </a:p>
        </p:txBody>
      </p:sp>
      <p:cxnSp>
        <p:nvCxnSpPr>
          <p:cNvPr id="18" name="Straight Connector 17"/>
          <p:cNvCxnSpPr>
            <a:stCxn id="8" idx="1"/>
            <a:endCxn id="280" idx="2"/>
          </p:cNvCxnSpPr>
          <p:nvPr/>
        </p:nvCxnSpPr>
        <p:spPr bwMode="auto">
          <a:xfrm flipH="1" flipV="1">
            <a:off x="5013102" y="5407791"/>
            <a:ext cx="1135434" cy="52644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5" idx="2"/>
            <a:endCxn id="10" idx="0"/>
          </p:cNvCxnSpPr>
          <p:nvPr/>
        </p:nvCxnSpPr>
        <p:spPr bwMode="auto">
          <a:xfrm flipH="1">
            <a:off x="2522941" y="2530953"/>
            <a:ext cx="501888" cy="7669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lowchart: Connector 20"/>
          <p:cNvSpPr/>
          <p:nvPr/>
        </p:nvSpPr>
        <p:spPr bwMode="auto">
          <a:xfrm>
            <a:off x="3342440" y="2730698"/>
            <a:ext cx="552404" cy="304829"/>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dose</a:t>
            </a:r>
          </a:p>
        </p:txBody>
      </p:sp>
      <p:sp>
        <p:nvSpPr>
          <p:cNvPr id="25" name="Rectangle 24"/>
          <p:cNvSpPr/>
          <p:nvPr/>
        </p:nvSpPr>
        <p:spPr bwMode="auto">
          <a:xfrm>
            <a:off x="2386345" y="4195457"/>
            <a:ext cx="1661473" cy="278332"/>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carvedilol phosphate</a:t>
            </a:r>
          </a:p>
        </p:txBody>
      </p:sp>
      <p:sp>
        <p:nvSpPr>
          <p:cNvPr id="28" name="Flowchart: Connector 27"/>
          <p:cNvSpPr/>
          <p:nvPr/>
        </p:nvSpPr>
        <p:spPr bwMode="auto">
          <a:xfrm>
            <a:off x="1996577" y="3671619"/>
            <a:ext cx="601994" cy="304829"/>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Form</a:t>
            </a:r>
          </a:p>
        </p:txBody>
      </p:sp>
      <p:sp>
        <p:nvSpPr>
          <p:cNvPr id="33" name="Rectangle 32"/>
          <p:cNvSpPr/>
          <p:nvPr/>
        </p:nvSpPr>
        <p:spPr bwMode="auto">
          <a:xfrm>
            <a:off x="7994213" y="1334708"/>
            <a:ext cx="2331524" cy="278332"/>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Medication List (Millennium)</a:t>
            </a:r>
          </a:p>
        </p:txBody>
      </p:sp>
      <p:sp>
        <p:nvSpPr>
          <p:cNvPr id="34" name="Rectangle 33"/>
          <p:cNvSpPr/>
          <p:nvPr/>
        </p:nvSpPr>
        <p:spPr bwMode="auto">
          <a:xfrm>
            <a:off x="8220118" y="3374987"/>
            <a:ext cx="2316362" cy="293721"/>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Coreg 3.125 mg oral tablet</a:t>
            </a:r>
          </a:p>
        </p:txBody>
      </p:sp>
      <p:cxnSp>
        <p:nvCxnSpPr>
          <p:cNvPr id="35" name="Straight Connector 34"/>
          <p:cNvCxnSpPr>
            <a:stCxn id="33" idx="2"/>
            <a:endCxn id="91" idx="0"/>
          </p:cNvCxnSpPr>
          <p:nvPr/>
        </p:nvCxnSpPr>
        <p:spPr bwMode="auto">
          <a:xfrm flipH="1">
            <a:off x="9049263" y="1613040"/>
            <a:ext cx="110713" cy="486884"/>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cxnSp>
        <p:nvCxnSpPr>
          <p:cNvPr id="40" name="Straight Connector 39"/>
          <p:cNvCxnSpPr>
            <a:stCxn id="91" idx="2"/>
            <a:endCxn id="101" idx="0"/>
          </p:cNvCxnSpPr>
          <p:nvPr/>
        </p:nvCxnSpPr>
        <p:spPr bwMode="auto">
          <a:xfrm flipH="1">
            <a:off x="7515794" y="2547533"/>
            <a:ext cx="1533469" cy="827452"/>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72" name="Rectangle 71"/>
          <p:cNvSpPr/>
          <p:nvPr/>
        </p:nvSpPr>
        <p:spPr bwMode="auto">
          <a:xfrm>
            <a:off x="8670157" y="6554612"/>
            <a:ext cx="1554480" cy="278332"/>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latin typeface="Arial" charset="0"/>
                <a:ea typeface="ＭＳ Ｐゴシック" pitchFamily="34" charset="-128"/>
              </a:rPr>
              <a:t>FDB</a:t>
            </a:r>
          </a:p>
        </p:txBody>
      </p:sp>
      <p:sp>
        <p:nvSpPr>
          <p:cNvPr id="74" name="Rectangle 73"/>
          <p:cNvSpPr/>
          <p:nvPr/>
        </p:nvSpPr>
        <p:spPr bwMode="auto">
          <a:xfrm>
            <a:off x="8670157" y="5762097"/>
            <a:ext cx="1554480" cy="27833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latin typeface="Arial" charset="0"/>
                <a:ea typeface="ＭＳ Ｐゴシック" pitchFamily="34" charset="-128"/>
              </a:rPr>
              <a:t>RXNORM</a:t>
            </a:r>
          </a:p>
        </p:txBody>
      </p:sp>
      <p:sp>
        <p:nvSpPr>
          <p:cNvPr id="78" name="Rectangle 77"/>
          <p:cNvSpPr/>
          <p:nvPr/>
        </p:nvSpPr>
        <p:spPr bwMode="auto">
          <a:xfrm>
            <a:off x="8670157" y="5365101"/>
            <a:ext cx="1554480" cy="278332"/>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err="1">
                <a:latin typeface="Arial" charset="0"/>
                <a:ea typeface="ＭＳ Ｐゴシック" pitchFamily="34" charset="-128"/>
              </a:rPr>
              <a:t>Multum</a:t>
            </a:r>
            <a:endParaRPr lang="en-US" sz="1100" dirty="0">
              <a:latin typeface="Arial" charset="0"/>
              <a:ea typeface="ＭＳ Ｐゴシック" pitchFamily="34" charset="-128"/>
            </a:endParaRPr>
          </a:p>
        </p:txBody>
      </p:sp>
      <p:cxnSp>
        <p:nvCxnSpPr>
          <p:cNvPr id="80" name="Straight Connector 79"/>
          <p:cNvCxnSpPr>
            <a:stCxn id="25" idx="2"/>
            <a:endCxn id="102" idx="0"/>
          </p:cNvCxnSpPr>
          <p:nvPr/>
        </p:nvCxnSpPr>
        <p:spPr bwMode="auto">
          <a:xfrm>
            <a:off x="3217082" y="4473790"/>
            <a:ext cx="1098781" cy="14206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Rectangle 168"/>
          <p:cNvSpPr/>
          <p:nvPr/>
        </p:nvSpPr>
        <p:spPr bwMode="auto">
          <a:xfrm>
            <a:off x="1871813" y="1338580"/>
            <a:ext cx="1874108" cy="27833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Orders (</a:t>
            </a:r>
            <a:r>
              <a:rPr lang="en-US" sz="1100" dirty="0" err="1">
                <a:latin typeface="Arial" charset="0"/>
                <a:ea typeface="ＭＳ Ｐゴシック" pitchFamily="34" charset="-128"/>
              </a:rPr>
              <a:t>Soarian</a:t>
            </a:r>
            <a:r>
              <a:rPr lang="en-US" sz="1100" dirty="0">
                <a:latin typeface="Arial" charset="0"/>
                <a:ea typeface="ＭＳ Ｐゴシック" pitchFamily="34" charset="-128"/>
              </a:rPr>
              <a:t>)</a:t>
            </a:r>
          </a:p>
        </p:txBody>
      </p:sp>
      <p:cxnSp>
        <p:nvCxnSpPr>
          <p:cNvPr id="171" name="Straight Connector 170"/>
          <p:cNvCxnSpPr>
            <a:stCxn id="169" idx="2"/>
            <a:endCxn id="5" idx="0"/>
          </p:cNvCxnSpPr>
          <p:nvPr/>
        </p:nvCxnSpPr>
        <p:spPr bwMode="auto">
          <a:xfrm>
            <a:off x="2808867" y="1616912"/>
            <a:ext cx="215962" cy="635708"/>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a:stCxn id="5" idx="2"/>
            <a:endCxn id="6" idx="0"/>
          </p:cNvCxnSpPr>
          <p:nvPr/>
        </p:nvCxnSpPr>
        <p:spPr bwMode="auto">
          <a:xfrm>
            <a:off x="3024829" y="2530953"/>
            <a:ext cx="2200162" cy="77559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6148537" y="5710431"/>
            <a:ext cx="2116955" cy="447609"/>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carvedilol 3.125 MG Oral Tablet [Coreg]</a:t>
            </a:r>
          </a:p>
        </p:txBody>
      </p:sp>
      <p:sp>
        <p:nvSpPr>
          <p:cNvPr id="252" name="TextBox 251"/>
          <p:cNvSpPr txBox="1"/>
          <p:nvPr/>
        </p:nvSpPr>
        <p:spPr>
          <a:xfrm>
            <a:off x="8875776" y="4598636"/>
            <a:ext cx="843501" cy="338554"/>
          </a:xfrm>
          <a:prstGeom prst="rect">
            <a:avLst/>
          </a:prstGeom>
          <a:noFill/>
        </p:spPr>
        <p:txBody>
          <a:bodyPr wrap="none" rtlCol="0">
            <a:spAutoFit/>
          </a:bodyPr>
          <a:lstStyle/>
          <a:p>
            <a:r>
              <a:rPr lang="en-US" sz="1600" dirty="0" err="1"/>
              <a:t>eNORM</a:t>
            </a:r>
            <a:endParaRPr lang="en-US" sz="1600" dirty="0"/>
          </a:p>
        </p:txBody>
      </p:sp>
      <p:sp>
        <p:nvSpPr>
          <p:cNvPr id="77" name="Rectangle 76"/>
          <p:cNvSpPr/>
          <p:nvPr/>
        </p:nvSpPr>
        <p:spPr bwMode="auto">
          <a:xfrm>
            <a:off x="8670157" y="4966148"/>
            <a:ext cx="1554480" cy="278332"/>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latin typeface="Arial" charset="0"/>
                <a:ea typeface="ＭＳ Ｐゴシック" pitchFamily="34" charset="-128"/>
              </a:rPr>
              <a:t>SNOMED</a:t>
            </a:r>
          </a:p>
        </p:txBody>
      </p:sp>
      <p:sp>
        <p:nvSpPr>
          <p:cNvPr id="81" name="Flowchart: Connector 80"/>
          <p:cNvSpPr/>
          <p:nvPr/>
        </p:nvSpPr>
        <p:spPr bwMode="auto">
          <a:xfrm>
            <a:off x="2386345" y="2730698"/>
            <a:ext cx="678635" cy="304829"/>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Routed</a:t>
            </a:r>
          </a:p>
        </p:txBody>
      </p:sp>
      <p:cxnSp>
        <p:nvCxnSpPr>
          <p:cNvPr id="82" name="Straight Connector 81"/>
          <p:cNvCxnSpPr>
            <a:stCxn id="10" idx="2"/>
            <a:endCxn id="25" idx="0"/>
          </p:cNvCxnSpPr>
          <p:nvPr/>
        </p:nvCxnSpPr>
        <p:spPr bwMode="auto">
          <a:xfrm>
            <a:off x="2522941" y="3576259"/>
            <a:ext cx="694140" cy="619198"/>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p:cNvSpPr/>
          <p:nvPr/>
        </p:nvSpPr>
        <p:spPr bwMode="auto">
          <a:xfrm>
            <a:off x="3531777" y="5894464"/>
            <a:ext cx="1568171" cy="27833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carvedilol phosphate</a:t>
            </a:r>
          </a:p>
        </p:txBody>
      </p:sp>
      <p:sp>
        <p:nvSpPr>
          <p:cNvPr id="111" name="Flowchart: Connector 110"/>
          <p:cNvSpPr/>
          <p:nvPr/>
        </p:nvSpPr>
        <p:spPr bwMode="auto">
          <a:xfrm>
            <a:off x="2616460" y="3775440"/>
            <a:ext cx="867981" cy="304829"/>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Ingredient</a:t>
            </a:r>
          </a:p>
        </p:txBody>
      </p:sp>
      <p:sp>
        <p:nvSpPr>
          <p:cNvPr id="91" name="Rectangle 90"/>
          <p:cNvSpPr/>
          <p:nvPr/>
        </p:nvSpPr>
        <p:spPr bwMode="auto">
          <a:xfrm>
            <a:off x="7984367" y="2099925"/>
            <a:ext cx="2129790" cy="44760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Coreg 3.125 mg oral tablet every morning</a:t>
            </a:r>
          </a:p>
        </p:txBody>
      </p:sp>
      <p:sp>
        <p:nvSpPr>
          <p:cNvPr id="101" name="Rectangle 100"/>
          <p:cNvSpPr/>
          <p:nvPr/>
        </p:nvSpPr>
        <p:spPr bwMode="auto">
          <a:xfrm>
            <a:off x="6906194" y="3374985"/>
            <a:ext cx="1219199" cy="278332"/>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Every morning</a:t>
            </a:r>
          </a:p>
        </p:txBody>
      </p:sp>
      <p:sp>
        <p:nvSpPr>
          <p:cNvPr id="109" name="Rectangle 108"/>
          <p:cNvSpPr/>
          <p:nvPr/>
        </p:nvSpPr>
        <p:spPr bwMode="auto">
          <a:xfrm>
            <a:off x="3381340" y="3301945"/>
            <a:ext cx="685688" cy="27833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t>3.125</a:t>
            </a:r>
          </a:p>
        </p:txBody>
      </p:sp>
      <p:sp>
        <p:nvSpPr>
          <p:cNvPr id="110" name="Rectangle 109"/>
          <p:cNvSpPr/>
          <p:nvPr/>
        </p:nvSpPr>
        <p:spPr bwMode="auto">
          <a:xfrm>
            <a:off x="4221192" y="3297927"/>
            <a:ext cx="565273" cy="27833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t>mg</a:t>
            </a:r>
          </a:p>
        </p:txBody>
      </p:sp>
      <p:cxnSp>
        <p:nvCxnSpPr>
          <p:cNvPr id="114" name="Straight Connector 113"/>
          <p:cNvCxnSpPr>
            <a:stCxn id="5" idx="2"/>
            <a:endCxn id="110" idx="0"/>
          </p:cNvCxnSpPr>
          <p:nvPr/>
        </p:nvCxnSpPr>
        <p:spPr bwMode="auto">
          <a:xfrm>
            <a:off x="3024830" y="2530953"/>
            <a:ext cx="1478999" cy="7669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Rectangle 142"/>
          <p:cNvSpPr/>
          <p:nvPr/>
        </p:nvSpPr>
        <p:spPr bwMode="auto">
          <a:xfrm>
            <a:off x="1702508" y="4174291"/>
            <a:ext cx="479834" cy="278332"/>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Oral</a:t>
            </a:r>
          </a:p>
        </p:txBody>
      </p:sp>
      <p:cxnSp>
        <p:nvCxnSpPr>
          <p:cNvPr id="146" name="Straight Connector 145"/>
          <p:cNvCxnSpPr>
            <a:stCxn id="91" idx="2"/>
            <a:endCxn id="34" idx="0"/>
          </p:cNvCxnSpPr>
          <p:nvPr/>
        </p:nvCxnSpPr>
        <p:spPr bwMode="auto">
          <a:xfrm>
            <a:off x="9049263" y="2547534"/>
            <a:ext cx="329037" cy="827453"/>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cxnSp>
        <p:nvCxnSpPr>
          <p:cNvPr id="161" name="Straight Connector 160"/>
          <p:cNvCxnSpPr>
            <a:stCxn id="34" idx="2"/>
            <a:endCxn id="8" idx="0"/>
          </p:cNvCxnSpPr>
          <p:nvPr/>
        </p:nvCxnSpPr>
        <p:spPr bwMode="auto">
          <a:xfrm flipH="1">
            <a:off x="7207015" y="3668708"/>
            <a:ext cx="2171285" cy="2041723"/>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cxnSp>
        <p:nvCxnSpPr>
          <p:cNvPr id="185" name="Straight Connector 184"/>
          <p:cNvCxnSpPr>
            <a:stCxn id="102" idx="0"/>
            <a:endCxn id="280" idx="2"/>
          </p:cNvCxnSpPr>
          <p:nvPr/>
        </p:nvCxnSpPr>
        <p:spPr bwMode="auto">
          <a:xfrm flipV="1">
            <a:off x="4315862" y="5407792"/>
            <a:ext cx="697240" cy="48667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a:stCxn id="10" idx="2"/>
            <a:endCxn id="143" idx="0"/>
          </p:cNvCxnSpPr>
          <p:nvPr/>
        </p:nvCxnSpPr>
        <p:spPr bwMode="auto">
          <a:xfrm flipH="1">
            <a:off x="1942425" y="3576259"/>
            <a:ext cx="580516" cy="598032"/>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Flowchart: Connector 220"/>
          <p:cNvSpPr/>
          <p:nvPr/>
        </p:nvSpPr>
        <p:spPr bwMode="auto">
          <a:xfrm>
            <a:off x="5218985" y="5582491"/>
            <a:ext cx="881506" cy="304829"/>
          </a:xfrm>
          <a:prstGeom prst="flowChartConnector">
            <a:avLst/>
          </a:prstGeom>
          <a:gradFill flip="none" rotWithShape="1">
            <a:gsLst>
              <a:gs pos="0">
                <a:schemeClr val="accent2">
                  <a:lumMod val="75000"/>
                </a:schemeClr>
              </a:gs>
              <a:gs pos="62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Has  </a:t>
            </a:r>
            <a:r>
              <a:rPr lang="en-US" sz="700" dirty="0" err="1"/>
              <a:t>ingred</a:t>
            </a:r>
            <a:endParaRPr lang="en-US" sz="700" dirty="0"/>
          </a:p>
        </p:txBody>
      </p:sp>
      <p:sp>
        <p:nvSpPr>
          <p:cNvPr id="222" name="Flowchart: Connector 221"/>
          <p:cNvSpPr/>
          <p:nvPr/>
        </p:nvSpPr>
        <p:spPr bwMode="auto">
          <a:xfrm>
            <a:off x="4286530" y="5495589"/>
            <a:ext cx="730479" cy="304829"/>
          </a:xfrm>
          <a:prstGeom prst="flowChartConnector">
            <a:avLst/>
          </a:prstGeom>
          <a:gradFill flip="none" rotWithShape="1">
            <a:gsLst>
              <a:gs pos="0">
                <a:schemeClr val="accent2">
                  <a:lumMod val="75000"/>
                </a:schemeClr>
              </a:gs>
              <a:gs pos="62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Form Of</a:t>
            </a:r>
          </a:p>
        </p:txBody>
      </p:sp>
      <p:sp>
        <p:nvSpPr>
          <p:cNvPr id="256" name="Flowchart: Connector 255"/>
          <p:cNvSpPr/>
          <p:nvPr/>
        </p:nvSpPr>
        <p:spPr bwMode="auto">
          <a:xfrm>
            <a:off x="7929991" y="2758901"/>
            <a:ext cx="843185" cy="304829"/>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Frequency</a:t>
            </a:r>
          </a:p>
        </p:txBody>
      </p:sp>
      <p:sp>
        <p:nvSpPr>
          <p:cNvPr id="257" name="Flowchart: Connector 256"/>
          <p:cNvSpPr/>
          <p:nvPr/>
        </p:nvSpPr>
        <p:spPr bwMode="auto">
          <a:xfrm>
            <a:off x="9049262" y="2787794"/>
            <a:ext cx="552404" cy="304829"/>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Drug</a:t>
            </a:r>
          </a:p>
        </p:txBody>
      </p:sp>
      <p:sp>
        <p:nvSpPr>
          <p:cNvPr id="258" name="Rectangle 257"/>
          <p:cNvSpPr/>
          <p:nvPr/>
        </p:nvSpPr>
        <p:spPr bwMode="auto">
          <a:xfrm>
            <a:off x="6009612" y="4451775"/>
            <a:ext cx="1520405" cy="278332"/>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latin typeface="Arial" charset="0"/>
                <a:ea typeface="ＭＳ Ｐゴシック" pitchFamily="34" charset="-128"/>
              </a:rPr>
              <a:t>Every Morning</a:t>
            </a:r>
          </a:p>
        </p:txBody>
      </p:sp>
      <p:sp>
        <p:nvSpPr>
          <p:cNvPr id="259" name="Rectangle 258"/>
          <p:cNvSpPr/>
          <p:nvPr/>
        </p:nvSpPr>
        <p:spPr bwMode="auto">
          <a:xfrm>
            <a:off x="8670157" y="6128234"/>
            <a:ext cx="1554480" cy="27833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Motive</a:t>
            </a:r>
          </a:p>
        </p:txBody>
      </p:sp>
      <p:sp>
        <p:nvSpPr>
          <p:cNvPr id="260" name="Rectangle 259"/>
          <p:cNvSpPr/>
          <p:nvPr/>
        </p:nvSpPr>
        <p:spPr bwMode="auto">
          <a:xfrm>
            <a:off x="4221192" y="1334707"/>
            <a:ext cx="1359627" cy="27833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Rules/Workflow</a:t>
            </a:r>
          </a:p>
        </p:txBody>
      </p:sp>
      <p:sp>
        <p:nvSpPr>
          <p:cNvPr id="261" name="Rectangle 260"/>
          <p:cNvSpPr/>
          <p:nvPr/>
        </p:nvSpPr>
        <p:spPr bwMode="auto">
          <a:xfrm>
            <a:off x="5099947" y="2494073"/>
            <a:ext cx="1081692" cy="27833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Beta Blocker</a:t>
            </a:r>
          </a:p>
        </p:txBody>
      </p:sp>
      <p:sp>
        <p:nvSpPr>
          <p:cNvPr id="280" name="Rectangle 279"/>
          <p:cNvSpPr/>
          <p:nvPr/>
        </p:nvSpPr>
        <p:spPr bwMode="auto">
          <a:xfrm>
            <a:off x="4511262" y="5129459"/>
            <a:ext cx="1003681" cy="278332"/>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carvedilol</a:t>
            </a:r>
          </a:p>
        </p:txBody>
      </p:sp>
      <p:sp>
        <p:nvSpPr>
          <p:cNvPr id="291" name="Flowchart: Connector 290"/>
          <p:cNvSpPr/>
          <p:nvPr/>
        </p:nvSpPr>
        <p:spPr bwMode="auto">
          <a:xfrm>
            <a:off x="8195958" y="4378377"/>
            <a:ext cx="590723" cy="304829"/>
          </a:xfrm>
          <a:prstGeom prst="flowChartConnector">
            <a:avLst/>
          </a:prstGeom>
          <a:gradFill>
            <a:gsLst>
              <a:gs pos="1000">
                <a:srgbClr val="CAD9EB"/>
              </a:gs>
              <a:gs pos="100000">
                <a:schemeClr val="bg1"/>
              </a:gs>
            </a:gsLst>
            <a:path path="circle">
              <a:fillToRect l="50000" t="50000" r="50000" b="50000"/>
            </a:path>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Same</a:t>
            </a:r>
          </a:p>
        </p:txBody>
      </p:sp>
      <p:cxnSp>
        <p:nvCxnSpPr>
          <p:cNvPr id="292" name="Straight Connector 291"/>
          <p:cNvCxnSpPr>
            <a:stCxn id="261" idx="2"/>
            <a:endCxn id="280" idx="0"/>
          </p:cNvCxnSpPr>
          <p:nvPr/>
        </p:nvCxnSpPr>
        <p:spPr bwMode="auto">
          <a:xfrm flipH="1">
            <a:off x="5013103" y="2772405"/>
            <a:ext cx="627691" cy="235705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Straight Connector 307"/>
          <p:cNvCxnSpPr>
            <a:stCxn id="260" idx="2"/>
            <a:endCxn id="261" idx="0"/>
          </p:cNvCxnSpPr>
          <p:nvPr/>
        </p:nvCxnSpPr>
        <p:spPr bwMode="auto">
          <a:xfrm>
            <a:off x="4901005" y="1613039"/>
            <a:ext cx="739788" cy="88103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3" name="Flowchart: Connector 312"/>
          <p:cNvSpPr/>
          <p:nvPr/>
        </p:nvSpPr>
        <p:spPr bwMode="auto">
          <a:xfrm>
            <a:off x="5071108" y="2893932"/>
            <a:ext cx="771053" cy="304829"/>
          </a:xfrm>
          <a:prstGeom prst="flowChartConnector">
            <a:avLst/>
          </a:prstGeom>
          <a:gradFill flip="none" rotWithShape="1">
            <a:gsLst>
              <a:gs pos="0">
                <a:schemeClr val="accent6">
                  <a:lumMod val="60000"/>
                  <a:lumOff val="40000"/>
                </a:schemeClr>
              </a:gs>
              <a:gs pos="0">
                <a:schemeClr val="accent6">
                  <a:lumMod val="60000"/>
                  <a:lumOff val="40000"/>
                </a:scheme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member</a:t>
            </a:r>
          </a:p>
        </p:txBody>
      </p:sp>
      <p:cxnSp>
        <p:nvCxnSpPr>
          <p:cNvPr id="322" name="Straight Connector 321"/>
          <p:cNvCxnSpPr>
            <a:stCxn id="101" idx="2"/>
            <a:endCxn id="258" idx="0"/>
          </p:cNvCxnSpPr>
          <p:nvPr/>
        </p:nvCxnSpPr>
        <p:spPr bwMode="auto">
          <a:xfrm flipH="1">
            <a:off x="6769815" y="3653317"/>
            <a:ext cx="745979" cy="798458"/>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cxnSp>
        <p:nvCxnSpPr>
          <p:cNvPr id="330" name="Straight Connector 329"/>
          <p:cNvCxnSpPr>
            <a:stCxn id="6" idx="2"/>
            <a:endCxn id="258" idx="0"/>
          </p:cNvCxnSpPr>
          <p:nvPr/>
        </p:nvCxnSpPr>
        <p:spPr bwMode="auto">
          <a:xfrm>
            <a:off x="5224992" y="3584877"/>
            <a:ext cx="1544823" cy="866898"/>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339" name="Rectangle 338"/>
          <p:cNvSpPr/>
          <p:nvPr/>
        </p:nvSpPr>
        <p:spPr bwMode="auto">
          <a:xfrm>
            <a:off x="6550182" y="2494072"/>
            <a:ext cx="792521" cy="27833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solidFill>
                  <a:schemeClr val="bg1"/>
                </a:solidFill>
              </a:rPr>
              <a:t>Daily</a:t>
            </a:r>
          </a:p>
        </p:txBody>
      </p:sp>
      <p:cxnSp>
        <p:nvCxnSpPr>
          <p:cNvPr id="340" name="Straight Connector 339"/>
          <p:cNvCxnSpPr>
            <a:stCxn id="339" idx="2"/>
            <a:endCxn id="258" idx="0"/>
          </p:cNvCxnSpPr>
          <p:nvPr/>
        </p:nvCxnSpPr>
        <p:spPr bwMode="auto">
          <a:xfrm flipH="1">
            <a:off x="6769814" y="2772405"/>
            <a:ext cx="176628" cy="1679371"/>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4" name="Straight Connector 343"/>
          <p:cNvCxnSpPr>
            <a:stCxn id="260" idx="2"/>
            <a:endCxn id="339" idx="0"/>
          </p:cNvCxnSpPr>
          <p:nvPr/>
        </p:nvCxnSpPr>
        <p:spPr bwMode="auto">
          <a:xfrm>
            <a:off x="4901006" y="1613040"/>
            <a:ext cx="2045437" cy="88103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 name="Flowchart: Connector 365"/>
          <p:cNvSpPr/>
          <p:nvPr/>
        </p:nvSpPr>
        <p:spPr bwMode="auto">
          <a:xfrm>
            <a:off x="6946443" y="3834853"/>
            <a:ext cx="590723" cy="304829"/>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Same</a:t>
            </a:r>
          </a:p>
        </p:txBody>
      </p:sp>
      <p:sp>
        <p:nvSpPr>
          <p:cNvPr id="367" name="Flowchart: Connector 366"/>
          <p:cNvSpPr/>
          <p:nvPr/>
        </p:nvSpPr>
        <p:spPr bwMode="auto">
          <a:xfrm>
            <a:off x="5650145" y="3834697"/>
            <a:ext cx="590723" cy="304829"/>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Same</a:t>
            </a:r>
          </a:p>
        </p:txBody>
      </p:sp>
      <p:sp>
        <p:nvSpPr>
          <p:cNvPr id="368" name="Flowchart: Connector 367"/>
          <p:cNvSpPr/>
          <p:nvPr/>
        </p:nvSpPr>
        <p:spPr bwMode="auto">
          <a:xfrm>
            <a:off x="6425657" y="2927220"/>
            <a:ext cx="771053" cy="304829"/>
          </a:xfrm>
          <a:prstGeom prst="flowChartConnector">
            <a:avLst/>
          </a:prstGeom>
          <a:gradFill flip="none" rotWithShape="1">
            <a:gsLst>
              <a:gs pos="0">
                <a:schemeClr val="accent6">
                  <a:lumMod val="60000"/>
                  <a:lumOff val="40000"/>
                </a:schemeClr>
              </a:gs>
              <a:gs pos="0">
                <a:schemeClr val="accent6">
                  <a:lumMod val="60000"/>
                  <a:lumOff val="40000"/>
                </a:scheme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700" dirty="0"/>
              <a:t>member</a:t>
            </a:r>
          </a:p>
        </p:txBody>
      </p:sp>
      <p:sp>
        <p:nvSpPr>
          <p:cNvPr id="373" name="Rectangle 372"/>
          <p:cNvSpPr/>
          <p:nvPr/>
        </p:nvSpPr>
        <p:spPr bwMode="auto">
          <a:xfrm>
            <a:off x="5779385" y="1334391"/>
            <a:ext cx="999606" cy="278332"/>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Analytics</a:t>
            </a:r>
          </a:p>
        </p:txBody>
      </p:sp>
      <p:cxnSp>
        <p:nvCxnSpPr>
          <p:cNvPr id="374" name="Straight Connector 373"/>
          <p:cNvCxnSpPr>
            <a:stCxn id="373" idx="2"/>
            <a:endCxn id="261" idx="0"/>
          </p:cNvCxnSpPr>
          <p:nvPr/>
        </p:nvCxnSpPr>
        <p:spPr bwMode="auto">
          <a:xfrm flipH="1">
            <a:off x="5640794" y="1612723"/>
            <a:ext cx="638395" cy="88135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7" name="Straight Connector 376"/>
          <p:cNvCxnSpPr>
            <a:stCxn id="373" idx="2"/>
            <a:endCxn id="339" idx="0"/>
          </p:cNvCxnSpPr>
          <p:nvPr/>
        </p:nvCxnSpPr>
        <p:spPr bwMode="auto">
          <a:xfrm>
            <a:off x="6279188" y="1612724"/>
            <a:ext cx="667254" cy="881349"/>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 name="Rectangle 398"/>
          <p:cNvSpPr/>
          <p:nvPr/>
        </p:nvSpPr>
        <p:spPr bwMode="auto">
          <a:xfrm>
            <a:off x="6829216" y="1648739"/>
            <a:ext cx="999606" cy="278332"/>
          </a:xfrm>
          <a:prstGeom prst="rect">
            <a:avLst/>
          </a:prstGeom>
          <a:solidFill>
            <a:srgbClr val="92D050">
              <a:alpha val="45000"/>
            </a:srgbClr>
          </a:solidFill>
          <a:ln w="9525" cap="flat" cmpd="sng" algn="ctr">
            <a:solidFill>
              <a:schemeClr val="tx1"/>
            </a:solidFill>
            <a:prstDash val="lgDash"/>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100" dirty="0">
                <a:latin typeface="Arial" charset="0"/>
                <a:ea typeface="ＭＳ Ｐゴシック" pitchFamily="34" charset="-128"/>
              </a:rPr>
              <a:t>Billing</a:t>
            </a:r>
          </a:p>
        </p:txBody>
      </p:sp>
      <p:cxnSp>
        <p:nvCxnSpPr>
          <p:cNvPr id="400" name="Straight Connector 399"/>
          <p:cNvCxnSpPr>
            <a:stCxn id="399" idx="2"/>
            <a:endCxn id="261" idx="0"/>
          </p:cNvCxnSpPr>
          <p:nvPr/>
        </p:nvCxnSpPr>
        <p:spPr bwMode="auto">
          <a:xfrm flipH="1">
            <a:off x="5640793" y="1927071"/>
            <a:ext cx="1688226" cy="567002"/>
          </a:xfrm>
          <a:prstGeom prst="line">
            <a:avLst/>
          </a:prstGeom>
          <a:solidFill>
            <a:schemeClr val="accent1"/>
          </a:solidFill>
          <a:ln w="9525" cap="flat" cmpd="sng" algn="ctr">
            <a:solidFill>
              <a:schemeClr val="tx1"/>
            </a:solidFill>
            <a:prstDash val="lg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3" name="Straight Connector 402"/>
          <p:cNvCxnSpPr>
            <a:stCxn id="399" idx="2"/>
            <a:endCxn id="339" idx="0"/>
          </p:cNvCxnSpPr>
          <p:nvPr/>
        </p:nvCxnSpPr>
        <p:spPr bwMode="auto">
          <a:xfrm flipH="1">
            <a:off x="6946443" y="1927072"/>
            <a:ext cx="382577" cy="567001"/>
          </a:xfrm>
          <a:prstGeom prst="line">
            <a:avLst/>
          </a:prstGeom>
          <a:solidFill>
            <a:schemeClr val="accent1"/>
          </a:solidFill>
          <a:ln w="9525" cap="flat" cmpd="sng" algn="ctr">
            <a:solidFill>
              <a:schemeClr val="tx1"/>
            </a:solidFill>
            <a:prstDash val="lg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568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9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0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2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0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4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6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0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9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21" grpId="0" animBg="1"/>
      <p:bldP spid="25" grpId="0" animBg="1"/>
      <p:bldP spid="28" grpId="0" animBg="1"/>
      <p:bldP spid="33" grpId="0" animBg="1"/>
      <p:bldP spid="34" grpId="0" animBg="1"/>
      <p:bldP spid="72" grpId="0" animBg="1"/>
      <p:bldP spid="74" grpId="0" animBg="1"/>
      <p:bldP spid="78" grpId="0" animBg="1"/>
      <p:bldP spid="169" grpId="0" animBg="1"/>
      <p:bldP spid="8" grpId="0" animBg="1"/>
      <p:bldP spid="252" grpId="0"/>
      <p:bldP spid="77" grpId="0" animBg="1"/>
      <p:bldP spid="81" grpId="0" animBg="1"/>
      <p:bldP spid="102" grpId="0" animBg="1"/>
      <p:bldP spid="111" grpId="0" animBg="1"/>
      <p:bldP spid="91" grpId="0" animBg="1"/>
      <p:bldP spid="101" grpId="0" animBg="1"/>
      <p:bldP spid="109" grpId="0" animBg="1"/>
      <p:bldP spid="110" grpId="0" animBg="1"/>
      <p:bldP spid="143" grpId="0" animBg="1"/>
      <p:bldP spid="221" grpId="0" animBg="1"/>
      <p:bldP spid="222" grpId="0" animBg="1"/>
      <p:bldP spid="256" grpId="0" animBg="1"/>
      <p:bldP spid="257" grpId="0" animBg="1"/>
      <p:bldP spid="258" grpId="0" animBg="1"/>
      <p:bldP spid="259" grpId="0" animBg="1"/>
      <p:bldP spid="260" grpId="0" animBg="1"/>
      <p:bldP spid="261" grpId="0" animBg="1"/>
      <p:bldP spid="280" grpId="0" animBg="1"/>
      <p:bldP spid="291" grpId="0" animBg="1"/>
      <p:bldP spid="313" grpId="0" animBg="1"/>
      <p:bldP spid="339" grpId="0" animBg="1"/>
      <p:bldP spid="366" grpId="0" animBg="1"/>
      <p:bldP spid="367" grpId="0" animBg="1"/>
      <p:bldP spid="368" grpId="0" animBg="1"/>
      <p:bldP spid="373" grpId="0" animBg="1"/>
      <p:bldP spid="39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Sets</a:t>
            </a:r>
            <a:endParaRPr lang="en-US" dirty="0"/>
          </a:p>
        </p:txBody>
      </p:sp>
      <p:sp>
        <p:nvSpPr>
          <p:cNvPr id="3" name="Content Placeholder 2"/>
          <p:cNvSpPr>
            <a:spLocks noGrp="1"/>
          </p:cNvSpPr>
          <p:nvPr>
            <p:ph idx="1"/>
          </p:nvPr>
        </p:nvSpPr>
        <p:spPr/>
        <p:txBody>
          <a:bodyPr/>
          <a:lstStyle/>
          <a:p>
            <a:r>
              <a:rPr lang="en-US" dirty="0" smtClean="0"/>
              <a:t>That which is sent isn’t always exactly where and how you want it to be.  You’ll be more effective if you have a bigger net, and direct the ball where you want it to go.</a:t>
            </a:r>
          </a:p>
          <a:p>
            <a:r>
              <a:rPr lang="en-US" dirty="0" smtClean="0"/>
              <a:t>Example - “if the patient has CHF, check to see if they are on a Beta blocker”</a:t>
            </a:r>
          </a:p>
          <a:p>
            <a:pPr lvl="1"/>
            <a:r>
              <a:rPr lang="en-US" dirty="0" smtClean="0"/>
              <a:t>“CHF” could be any of 42 ICD9CM codes or 57 SNOMED codes.</a:t>
            </a:r>
          </a:p>
          <a:p>
            <a:pPr lvl="1"/>
            <a:r>
              <a:rPr lang="en-US" dirty="0" smtClean="0"/>
              <a:t>“Beta blocker” could be any of &gt;1400 </a:t>
            </a:r>
            <a:r>
              <a:rPr lang="en-US" dirty="0" err="1" smtClean="0"/>
              <a:t>RxNorm</a:t>
            </a:r>
            <a:r>
              <a:rPr lang="en-US" dirty="0" smtClean="0"/>
              <a:t> Codes </a:t>
            </a:r>
          </a:p>
          <a:p>
            <a:r>
              <a:rPr lang="en-US" dirty="0" smtClean="0"/>
              <a:t>Used by rules, analytics, quality measures</a:t>
            </a:r>
          </a:p>
          <a:p>
            <a:r>
              <a:rPr lang="en-US" dirty="0" smtClean="0"/>
              <a:t>How do you maintain this?</a:t>
            </a:r>
          </a:p>
        </p:txBody>
      </p:sp>
      <p:sp>
        <p:nvSpPr>
          <p:cNvPr id="4" name="Slide Number Placeholder 3"/>
          <p:cNvSpPr>
            <a:spLocks noGrp="1"/>
          </p:cNvSpPr>
          <p:nvPr>
            <p:ph type="sldNum" sz="quarter" idx="10"/>
          </p:nvPr>
        </p:nvSpPr>
        <p:spPr/>
        <p:txBody>
          <a:bodyPr/>
          <a:lstStyle/>
          <a:p>
            <a:r>
              <a:rPr lang="en-US" smtClean="0"/>
              <a:t>Page </a:t>
            </a:r>
            <a:fld id="{E0849D8E-FB29-40ED-BD00-622EEE40B18E}" type="slidenum">
              <a:rPr lang="en-US" smtClean="0"/>
              <a:pPr/>
              <a:t>72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170" y="5257801"/>
            <a:ext cx="6818313"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904" y="4305300"/>
            <a:ext cx="59340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14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Evolution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2398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Example: Meaningful Use 2014 requires</a:t>
            </a:r>
            <a:br>
              <a:rPr lang="en-US" sz="2000" dirty="0"/>
            </a:br>
            <a:r>
              <a:rPr lang="en-US" sz="2000" dirty="0"/>
              <a:t>Using SNOMED, not CDC Codes for Smoking</a:t>
            </a:r>
          </a:p>
        </p:txBody>
      </p:sp>
      <p:sp>
        <p:nvSpPr>
          <p:cNvPr id="4" name="Flowchart: Connector 3"/>
          <p:cNvSpPr/>
          <p:nvPr/>
        </p:nvSpPr>
        <p:spPr bwMode="auto">
          <a:xfrm>
            <a:off x="3446652" y="2928369"/>
            <a:ext cx="1255691"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5" name="Rectangle 4"/>
          <p:cNvSpPr/>
          <p:nvPr/>
        </p:nvSpPr>
        <p:spPr bwMode="auto">
          <a:xfrm>
            <a:off x="2408027" y="2497464"/>
            <a:ext cx="2077248"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Smoking Status</a:t>
            </a:r>
            <a:r>
              <a:rPr lang="en-US" sz="1200" dirty="0"/>
              <a:t> (Question)</a:t>
            </a:r>
            <a:endParaRPr lang="en-US" sz="1200" dirty="0">
              <a:latin typeface="Arial" charset="0"/>
              <a:ea typeface="ＭＳ Ｐゴシック" pitchFamily="34" charset="-128"/>
            </a:endParaRPr>
          </a:p>
        </p:txBody>
      </p:sp>
      <p:sp>
        <p:nvSpPr>
          <p:cNvPr id="6" name="Rectangle 5"/>
          <p:cNvSpPr/>
          <p:nvPr/>
        </p:nvSpPr>
        <p:spPr bwMode="auto">
          <a:xfrm>
            <a:off x="3638881" y="3416030"/>
            <a:ext cx="2643023"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Current Everyday Smoker (Value)</a:t>
            </a:r>
          </a:p>
        </p:txBody>
      </p:sp>
      <p:sp>
        <p:nvSpPr>
          <p:cNvPr id="7" name="Rectangle 6"/>
          <p:cNvSpPr/>
          <p:nvPr/>
        </p:nvSpPr>
        <p:spPr bwMode="auto">
          <a:xfrm>
            <a:off x="5987647" y="5776412"/>
            <a:ext cx="2017165" cy="29372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Current every day Smoker</a:t>
            </a:r>
          </a:p>
        </p:txBody>
      </p:sp>
      <p:sp>
        <p:nvSpPr>
          <p:cNvPr id="9" name="Flowchart: Connector 8"/>
          <p:cNvSpPr/>
          <p:nvPr/>
        </p:nvSpPr>
        <p:spPr bwMode="auto">
          <a:xfrm>
            <a:off x="5596508" y="3917404"/>
            <a:ext cx="629044"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sp>
        <p:nvSpPr>
          <p:cNvPr id="10" name="Rectangle 9"/>
          <p:cNvSpPr/>
          <p:nvPr/>
        </p:nvSpPr>
        <p:spPr bwMode="auto">
          <a:xfrm>
            <a:off x="1541825" y="5765515"/>
            <a:ext cx="2109531" cy="293721"/>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History of Tobacco Use</a:t>
            </a:r>
          </a:p>
        </p:txBody>
      </p:sp>
      <p:sp>
        <p:nvSpPr>
          <p:cNvPr id="11" name="Flowchart: Connector 10"/>
          <p:cNvSpPr/>
          <p:nvPr/>
        </p:nvSpPr>
        <p:spPr bwMode="auto">
          <a:xfrm>
            <a:off x="6774665" y="5145797"/>
            <a:ext cx="620027"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cxnSp>
        <p:nvCxnSpPr>
          <p:cNvPr id="16" name="Straight Connector 15"/>
          <p:cNvCxnSpPr>
            <a:stCxn id="6" idx="2"/>
            <a:endCxn id="8" idx="0"/>
          </p:cNvCxnSpPr>
          <p:nvPr/>
        </p:nvCxnSpPr>
        <p:spPr bwMode="auto">
          <a:xfrm>
            <a:off x="4960393" y="3709750"/>
            <a:ext cx="2144573" cy="95681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8" idx="2"/>
            <a:endCxn id="7" idx="0"/>
          </p:cNvCxnSpPr>
          <p:nvPr/>
        </p:nvCxnSpPr>
        <p:spPr bwMode="auto">
          <a:xfrm flipH="1">
            <a:off x="6996229" y="4960281"/>
            <a:ext cx="108736" cy="81613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lowchart: Connector 18"/>
          <p:cNvSpPr/>
          <p:nvPr/>
        </p:nvSpPr>
        <p:spPr bwMode="auto">
          <a:xfrm>
            <a:off x="2711608" y="3687245"/>
            <a:ext cx="870235"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Narrower</a:t>
            </a:r>
          </a:p>
        </p:txBody>
      </p:sp>
      <p:cxnSp>
        <p:nvCxnSpPr>
          <p:cNvPr id="20" name="Straight Connector 19"/>
          <p:cNvCxnSpPr>
            <a:stCxn id="5" idx="2"/>
            <a:endCxn id="10" idx="0"/>
          </p:cNvCxnSpPr>
          <p:nvPr/>
        </p:nvCxnSpPr>
        <p:spPr bwMode="auto">
          <a:xfrm flipH="1">
            <a:off x="2596591" y="2791184"/>
            <a:ext cx="850061" cy="297433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lowchart: Connector 20"/>
          <p:cNvSpPr/>
          <p:nvPr/>
        </p:nvSpPr>
        <p:spPr bwMode="auto">
          <a:xfrm>
            <a:off x="5139939" y="4171008"/>
            <a:ext cx="629044"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sp>
        <p:nvSpPr>
          <p:cNvPr id="24" name="Flowchart: Connector 23"/>
          <p:cNvSpPr/>
          <p:nvPr/>
        </p:nvSpPr>
        <p:spPr bwMode="auto">
          <a:xfrm>
            <a:off x="2987255" y="4352083"/>
            <a:ext cx="719209"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parent</a:t>
            </a:r>
          </a:p>
        </p:txBody>
      </p:sp>
      <p:sp>
        <p:nvSpPr>
          <p:cNvPr id="25" name="Rectangle 24"/>
          <p:cNvSpPr/>
          <p:nvPr/>
        </p:nvSpPr>
        <p:spPr bwMode="auto">
          <a:xfrm>
            <a:off x="1685386" y="4224919"/>
            <a:ext cx="1264697"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Tobacco Use</a:t>
            </a:r>
          </a:p>
        </p:txBody>
      </p:sp>
      <p:sp>
        <p:nvSpPr>
          <p:cNvPr id="28" name="Flowchart: Connector 27"/>
          <p:cNvSpPr/>
          <p:nvPr/>
        </p:nvSpPr>
        <p:spPr bwMode="auto">
          <a:xfrm>
            <a:off x="1888708" y="4780256"/>
            <a:ext cx="780070"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Broader</a:t>
            </a:r>
          </a:p>
        </p:txBody>
      </p:sp>
      <p:cxnSp>
        <p:nvCxnSpPr>
          <p:cNvPr id="30" name="Straight Connector 29"/>
          <p:cNvCxnSpPr>
            <a:stCxn id="25" idx="2"/>
            <a:endCxn id="10" idx="0"/>
          </p:cNvCxnSpPr>
          <p:nvPr/>
        </p:nvCxnSpPr>
        <p:spPr bwMode="auto">
          <a:xfrm>
            <a:off x="2317734" y="4518640"/>
            <a:ext cx="278856" cy="124687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bwMode="auto">
          <a:xfrm>
            <a:off x="4838483" y="2670935"/>
            <a:ext cx="2019517"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Set name ”Daily Smoker”</a:t>
            </a:r>
          </a:p>
        </p:txBody>
      </p:sp>
      <p:cxnSp>
        <p:nvCxnSpPr>
          <p:cNvPr id="32" name="Curved Connector 31"/>
          <p:cNvCxnSpPr>
            <a:stCxn id="31" idx="2"/>
          </p:cNvCxnSpPr>
          <p:nvPr/>
        </p:nvCxnSpPr>
        <p:spPr bwMode="auto">
          <a:xfrm rot="5400000">
            <a:off x="5622760" y="3167232"/>
            <a:ext cx="428058" cy="22904"/>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bwMode="auto">
          <a:xfrm>
            <a:off x="7255945" y="2497464"/>
            <a:ext cx="2331524"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Outreach Service:</a:t>
            </a:r>
            <a:r>
              <a:rPr lang="en-US" sz="1200" dirty="0"/>
              <a:t> (Question)</a:t>
            </a:r>
            <a:endParaRPr lang="en-US" sz="1200" dirty="0">
              <a:latin typeface="Arial" charset="0"/>
              <a:ea typeface="ＭＳ Ｐゴシック" pitchFamily="34" charset="-128"/>
            </a:endParaRPr>
          </a:p>
        </p:txBody>
      </p:sp>
      <p:sp>
        <p:nvSpPr>
          <p:cNvPr id="34" name="Rectangle 33"/>
          <p:cNvSpPr/>
          <p:nvPr/>
        </p:nvSpPr>
        <p:spPr bwMode="auto">
          <a:xfrm>
            <a:off x="8004811" y="3416030"/>
            <a:ext cx="2129790"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Southwest Care (Value)</a:t>
            </a:r>
          </a:p>
        </p:txBody>
      </p:sp>
      <p:cxnSp>
        <p:nvCxnSpPr>
          <p:cNvPr id="35" name="Straight Connector 34"/>
          <p:cNvCxnSpPr>
            <a:stCxn id="33" idx="2"/>
            <a:endCxn id="34" idx="0"/>
          </p:cNvCxnSpPr>
          <p:nvPr/>
        </p:nvCxnSpPr>
        <p:spPr bwMode="auto">
          <a:xfrm>
            <a:off x="8421708" y="2791185"/>
            <a:ext cx="647999" cy="624845"/>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36" name="Rectangle 35"/>
          <p:cNvSpPr/>
          <p:nvPr/>
        </p:nvSpPr>
        <p:spPr bwMode="auto">
          <a:xfrm>
            <a:off x="4301959" y="1285151"/>
            <a:ext cx="725172"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Add</a:t>
            </a:r>
          </a:p>
        </p:txBody>
      </p:sp>
      <p:cxnSp>
        <p:nvCxnSpPr>
          <p:cNvPr id="38" name="Curved Connector 37"/>
          <p:cNvCxnSpPr>
            <a:stCxn id="36" idx="2"/>
            <a:endCxn id="169" idx="3"/>
          </p:cNvCxnSpPr>
          <p:nvPr/>
        </p:nvCxnSpPr>
        <p:spPr bwMode="auto">
          <a:xfrm rot="5400000">
            <a:off x="4247308" y="1339273"/>
            <a:ext cx="177638" cy="656837"/>
          </a:xfrm>
          <a:prstGeom prst="curvedConnector2">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p:cNvSpPr/>
          <p:nvPr/>
        </p:nvSpPr>
        <p:spPr bwMode="auto">
          <a:xfrm>
            <a:off x="7206500" y="3432366"/>
            <a:ext cx="642092"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None</a:t>
            </a:r>
          </a:p>
        </p:txBody>
      </p:sp>
      <p:cxnSp>
        <p:nvCxnSpPr>
          <p:cNvPr id="40" name="Straight Connector 39"/>
          <p:cNvCxnSpPr>
            <a:stCxn id="33" idx="2"/>
            <a:endCxn id="39" idx="0"/>
          </p:cNvCxnSpPr>
          <p:nvPr/>
        </p:nvCxnSpPr>
        <p:spPr bwMode="auto">
          <a:xfrm flipH="1">
            <a:off x="7527547" y="2791185"/>
            <a:ext cx="894161" cy="641181"/>
          </a:xfrm>
          <a:prstGeom prst="line">
            <a:avLst/>
          </a:prstGeom>
          <a:ln>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72" name="Rectangle 71"/>
          <p:cNvSpPr/>
          <p:nvPr/>
        </p:nvSpPr>
        <p:spPr bwMode="auto">
          <a:xfrm>
            <a:off x="8616570" y="5765515"/>
            <a:ext cx="1554480" cy="293721"/>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LOINC</a:t>
            </a:r>
          </a:p>
        </p:txBody>
      </p:sp>
      <p:sp>
        <p:nvSpPr>
          <p:cNvPr id="73" name="Rectangle 72"/>
          <p:cNvSpPr/>
          <p:nvPr/>
        </p:nvSpPr>
        <p:spPr bwMode="auto">
          <a:xfrm>
            <a:off x="8616570" y="5370919"/>
            <a:ext cx="1554480"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err="1">
                <a:solidFill>
                  <a:schemeClr val="bg1"/>
                </a:solidFill>
              </a:rPr>
              <a:t>Medcin</a:t>
            </a:r>
            <a:endParaRPr lang="en-US" sz="1200" dirty="0">
              <a:solidFill>
                <a:schemeClr val="bg1"/>
              </a:solidFill>
            </a:endParaRPr>
          </a:p>
        </p:txBody>
      </p:sp>
      <p:sp>
        <p:nvSpPr>
          <p:cNvPr id="74" name="Rectangle 73"/>
          <p:cNvSpPr/>
          <p:nvPr/>
        </p:nvSpPr>
        <p:spPr bwMode="auto">
          <a:xfrm>
            <a:off x="8610600" y="6188186"/>
            <a:ext cx="1554480" cy="29372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SNOMED</a:t>
            </a:r>
          </a:p>
        </p:txBody>
      </p:sp>
      <p:sp>
        <p:nvSpPr>
          <p:cNvPr id="75" name="Rectangle 74"/>
          <p:cNvSpPr/>
          <p:nvPr/>
        </p:nvSpPr>
        <p:spPr bwMode="auto">
          <a:xfrm>
            <a:off x="8610600" y="4919718"/>
            <a:ext cx="1554480"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SNORM</a:t>
            </a:r>
          </a:p>
        </p:txBody>
      </p:sp>
      <p:sp>
        <p:nvSpPr>
          <p:cNvPr id="76" name="Rectangle 75"/>
          <p:cNvSpPr/>
          <p:nvPr/>
        </p:nvSpPr>
        <p:spPr bwMode="auto">
          <a:xfrm>
            <a:off x="8610600" y="4517460"/>
            <a:ext cx="1554480" cy="29372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t>Customer Override</a:t>
            </a:r>
          </a:p>
        </p:txBody>
      </p:sp>
      <p:sp>
        <p:nvSpPr>
          <p:cNvPr id="78" name="Rectangle 77"/>
          <p:cNvSpPr/>
          <p:nvPr/>
        </p:nvSpPr>
        <p:spPr bwMode="auto">
          <a:xfrm>
            <a:off x="8610600" y="4106713"/>
            <a:ext cx="1554480" cy="29372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Customer</a:t>
            </a:r>
          </a:p>
        </p:txBody>
      </p:sp>
      <p:cxnSp>
        <p:nvCxnSpPr>
          <p:cNvPr id="80" name="Straight Connector 79"/>
          <p:cNvCxnSpPr>
            <a:stCxn id="25" idx="3"/>
            <a:endCxn id="102" idx="1"/>
          </p:cNvCxnSpPr>
          <p:nvPr/>
        </p:nvCxnSpPr>
        <p:spPr bwMode="auto">
          <a:xfrm>
            <a:off x="2950082" y="4371780"/>
            <a:ext cx="540466" cy="426679"/>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Rectangle 168"/>
          <p:cNvSpPr/>
          <p:nvPr/>
        </p:nvSpPr>
        <p:spPr bwMode="auto">
          <a:xfrm>
            <a:off x="2133600" y="1609649"/>
            <a:ext cx="1874108" cy="29372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latin typeface="Arial" charset="0"/>
                <a:ea typeface="ＭＳ Ｐゴシック" pitchFamily="34" charset="-128"/>
              </a:rPr>
              <a:t>Social History</a:t>
            </a:r>
            <a:r>
              <a:rPr lang="en-US" sz="1200" dirty="0"/>
              <a:t> (Section)</a:t>
            </a:r>
            <a:endParaRPr lang="en-US" sz="1200" dirty="0">
              <a:latin typeface="Arial" charset="0"/>
              <a:ea typeface="ＭＳ Ｐゴシック" pitchFamily="34" charset="-128"/>
            </a:endParaRPr>
          </a:p>
        </p:txBody>
      </p:sp>
      <p:sp>
        <p:nvSpPr>
          <p:cNvPr id="170" name="Flowchart: Connector 169"/>
          <p:cNvSpPr/>
          <p:nvPr/>
        </p:nvSpPr>
        <p:spPr bwMode="auto">
          <a:xfrm>
            <a:off x="2408028" y="1996795"/>
            <a:ext cx="1091139"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Has Question</a:t>
            </a:r>
          </a:p>
        </p:txBody>
      </p:sp>
      <p:cxnSp>
        <p:nvCxnSpPr>
          <p:cNvPr id="171" name="Straight Connector 170"/>
          <p:cNvCxnSpPr>
            <a:stCxn id="169" idx="2"/>
            <a:endCxn id="5" idx="0"/>
          </p:cNvCxnSpPr>
          <p:nvPr/>
        </p:nvCxnSpPr>
        <p:spPr bwMode="auto">
          <a:xfrm>
            <a:off x="3070655" y="1903369"/>
            <a:ext cx="375997" cy="59409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a:stCxn id="5" idx="2"/>
            <a:endCxn id="6" idx="0"/>
          </p:cNvCxnSpPr>
          <p:nvPr/>
        </p:nvCxnSpPr>
        <p:spPr bwMode="auto">
          <a:xfrm>
            <a:off x="3446652" y="2791185"/>
            <a:ext cx="1513741" cy="624845"/>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183"/>
          <p:cNvCxnSpPr>
            <a:stCxn id="36" idx="2"/>
            <a:endCxn id="33" idx="1"/>
          </p:cNvCxnSpPr>
          <p:nvPr/>
        </p:nvCxnSpPr>
        <p:spPr bwMode="auto">
          <a:xfrm>
            <a:off x="4664545" y="1578872"/>
            <a:ext cx="2591400" cy="106545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 name="Flowchart: Connector 209"/>
          <p:cNvSpPr/>
          <p:nvPr/>
        </p:nvSpPr>
        <p:spPr bwMode="auto">
          <a:xfrm>
            <a:off x="5333908" y="1833132"/>
            <a:ext cx="1091139"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Has Question</a:t>
            </a:r>
          </a:p>
        </p:txBody>
      </p:sp>
      <p:sp>
        <p:nvSpPr>
          <p:cNvPr id="230" name="Flowchart: Connector 229"/>
          <p:cNvSpPr/>
          <p:nvPr/>
        </p:nvSpPr>
        <p:spPr bwMode="auto">
          <a:xfrm>
            <a:off x="8248377" y="2907057"/>
            <a:ext cx="1255691"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241" name="Flowchart: Connector 240"/>
          <p:cNvSpPr/>
          <p:nvPr/>
        </p:nvSpPr>
        <p:spPr bwMode="auto">
          <a:xfrm>
            <a:off x="6858001" y="2973995"/>
            <a:ext cx="1255691" cy="326468"/>
          </a:xfrm>
          <a:prstGeom prst="flowChartConnector">
            <a:avLst/>
          </a:prstGeom>
          <a:solidFill>
            <a:srgbClr val="FFFF00">
              <a:alpha val="24706"/>
            </a:srgbClr>
          </a:soli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Allowable Value</a:t>
            </a:r>
          </a:p>
        </p:txBody>
      </p:sp>
      <p:sp>
        <p:nvSpPr>
          <p:cNvPr id="8" name="Rectangle 7"/>
          <p:cNvSpPr/>
          <p:nvPr/>
        </p:nvSpPr>
        <p:spPr bwMode="auto">
          <a:xfrm>
            <a:off x="6046488" y="4666561"/>
            <a:ext cx="2116955"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Current everyday Smoker</a:t>
            </a:r>
          </a:p>
        </p:txBody>
      </p:sp>
      <p:sp>
        <p:nvSpPr>
          <p:cNvPr id="252" name="TextBox 251"/>
          <p:cNvSpPr txBox="1"/>
          <p:nvPr/>
        </p:nvSpPr>
        <p:spPr>
          <a:xfrm rot="16200000">
            <a:off x="7914696" y="5870645"/>
            <a:ext cx="923651" cy="369332"/>
          </a:xfrm>
          <a:prstGeom prst="rect">
            <a:avLst/>
          </a:prstGeom>
          <a:noFill/>
        </p:spPr>
        <p:txBody>
          <a:bodyPr wrap="none" rtlCol="0">
            <a:spAutoFit/>
          </a:bodyPr>
          <a:lstStyle/>
          <a:p>
            <a:r>
              <a:rPr lang="en-US" dirty="0" err="1"/>
              <a:t>eNORM</a:t>
            </a:r>
            <a:endParaRPr lang="en-US" dirty="0"/>
          </a:p>
        </p:txBody>
      </p:sp>
      <p:sp>
        <p:nvSpPr>
          <p:cNvPr id="253" name="TextBox 252"/>
          <p:cNvSpPr txBox="1"/>
          <p:nvPr/>
        </p:nvSpPr>
        <p:spPr>
          <a:xfrm rot="16200000">
            <a:off x="7972927" y="4307025"/>
            <a:ext cx="906017" cy="369332"/>
          </a:xfrm>
          <a:prstGeom prst="rect">
            <a:avLst/>
          </a:prstGeom>
          <a:noFill/>
        </p:spPr>
        <p:txBody>
          <a:bodyPr wrap="none" rtlCol="0">
            <a:spAutoFit/>
          </a:bodyPr>
          <a:lstStyle/>
          <a:p>
            <a:r>
              <a:rPr lang="en-US" dirty="0" err="1"/>
              <a:t>cNORM</a:t>
            </a:r>
            <a:endParaRPr lang="en-US" dirty="0"/>
          </a:p>
        </p:txBody>
      </p:sp>
      <p:sp>
        <p:nvSpPr>
          <p:cNvPr id="49" name="Rectangle 48"/>
          <p:cNvSpPr/>
          <p:nvPr/>
        </p:nvSpPr>
        <p:spPr bwMode="auto">
          <a:xfrm>
            <a:off x="3733529" y="5927323"/>
            <a:ext cx="2193285" cy="293721"/>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Current every day Smoker</a:t>
            </a:r>
          </a:p>
        </p:txBody>
      </p:sp>
      <p:sp>
        <p:nvSpPr>
          <p:cNvPr id="77" name="Rectangle 76"/>
          <p:cNvSpPr/>
          <p:nvPr/>
        </p:nvSpPr>
        <p:spPr bwMode="auto">
          <a:xfrm>
            <a:off x="8611716" y="6556250"/>
            <a:ext cx="1554480" cy="293721"/>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latin typeface="Arial" charset="0"/>
                <a:ea typeface="ＭＳ Ｐゴシック" pitchFamily="34" charset="-128"/>
              </a:rPr>
              <a:t>CDC</a:t>
            </a:r>
          </a:p>
        </p:txBody>
      </p:sp>
      <p:sp>
        <p:nvSpPr>
          <p:cNvPr id="81" name="Flowchart: Connector 80"/>
          <p:cNvSpPr/>
          <p:nvPr/>
        </p:nvSpPr>
        <p:spPr bwMode="auto">
          <a:xfrm>
            <a:off x="4474389" y="4115115"/>
            <a:ext cx="629044"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Same</a:t>
            </a:r>
          </a:p>
        </p:txBody>
      </p:sp>
      <p:cxnSp>
        <p:nvCxnSpPr>
          <p:cNvPr id="82" name="Straight Connector 81"/>
          <p:cNvCxnSpPr>
            <a:stCxn id="5" idx="2"/>
            <a:endCxn id="25" idx="0"/>
          </p:cNvCxnSpPr>
          <p:nvPr/>
        </p:nvCxnSpPr>
        <p:spPr bwMode="auto">
          <a:xfrm flipH="1">
            <a:off x="2317735" y="2791184"/>
            <a:ext cx="1128917" cy="1433734"/>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Flowchart: Connector 83"/>
          <p:cNvSpPr/>
          <p:nvPr/>
        </p:nvSpPr>
        <p:spPr bwMode="auto">
          <a:xfrm>
            <a:off x="2311164" y="3229477"/>
            <a:ext cx="870235" cy="326468"/>
          </a:xfrm>
          <a:prstGeom prst="flowChartConnector">
            <a:avLst/>
          </a:prstGeom>
          <a:gradFill flip="none" rotWithShape="1">
            <a:gsLst>
              <a:gs pos="0">
                <a:srgbClr val="92D050">
                  <a:lumMod val="28000"/>
                  <a:lumOff val="72000"/>
                </a:srgbClr>
              </a:gs>
              <a:gs pos="100000">
                <a:schemeClr val="bg1">
                  <a:alpha val="9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Narrower</a:t>
            </a:r>
          </a:p>
        </p:txBody>
      </p:sp>
      <p:sp>
        <p:nvSpPr>
          <p:cNvPr id="102" name="Rectangle 101"/>
          <p:cNvSpPr/>
          <p:nvPr/>
        </p:nvSpPr>
        <p:spPr bwMode="auto">
          <a:xfrm>
            <a:off x="3490549" y="4651598"/>
            <a:ext cx="1308459" cy="29372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108000" tIns="54000" rIns="108000" bIns="54000" numCol="1" rtlCol="0" anchor="t" anchorCtr="0" compatLnSpc="1">
            <a:prstTxWarp prst="textNoShape">
              <a:avLst/>
            </a:prstTxWarp>
            <a:spAutoFit/>
          </a:bodyPr>
          <a:lstStyle/>
          <a:p>
            <a:pPr fontAlgn="base">
              <a:spcBef>
                <a:spcPct val="0"/>
              </a:spcBef>
              <a:spcAft>
                <a:spcPct val="0"/>
              </a:spcAft>
            </a:pPr>
            <a:r>
              <a:rPr lang="en-US" sz="1200" dirty="0">
                <a:solidFill>
                  <a:schemeClr val="bg1"/>
                </a:solidFill>
              </a:rPr>
              <a:t>Current Smoker</a:t>
            </a:r>
          </a:p>
        </p:txBody>
      </p:sp>
      <p:cxnSp>
        <p:nvCxnSpPr>
          <p:cNvPr id="106" name="Straight Connector 105"/>
          <p:cNvCxnSpPr>
            <a:stCxn id="102" idx="3"/>
            <a:endCxn id="8" idx="1"/>
          </p:cNvCxnSpPr>
          <p:nvPr/>
        </p:nvCxnSpPr>
        <p:spPr bwMode="auto">
          <a:xfrm>
            <a:off x="4799007" y="4798459"/>
            <a:ext cx="1247480" cy="14963"/>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Flowchart: Connector 110"/>
          <p:cNvSpPr/>
          <p:nvPr/>
        </p:nvSpPr>
        <p:spPr bwMode="auto">
          <a:xfrm>
            <a:off x="4993753" y="4715936"/>
            <a:ext cx="719209" cy="326468"/>
          </a:xfrm>
          <a:prstGeom prst="flowChartConnector">
            <a:avLst/>
          </a:prstGeom>
          <a:gradFill flip="none" rotWithShape="1">
            <a:gsLst>
              <a:gs pos="0">
                <a:srgbClr val="00B0F0">
                  <a:tint val="66000"/>
                  <a:satMod val="160000"/>
                  <a:lumMod val="91000"/>
                  <a:alpha val="43000"/>
                </a:srgbClr>
              </a:gs>
              <a:gs pos="26000">
                <a:srgbClr val="00B0F0">
                  <a:tint val="44500"/>
                  <a:satMod val="160000"/>
                </a:srgbClr>
              </a:gs>
              <a:gs pos="100000">
                <a:srgbClr val="00B0F0">
                  <a:tint val="23500"/>
                  <a:satMod val="160000"/>
                  <a:alpha val="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none" lIns="108000" tIns="54000" rIns="108000" bIns="54000" numCol="1" rtlCol="0" anchor="t" anchorCtr="0" compatLnSpc="1">
            <a:prstTxWarp prst="textNoShape">
              <a:avLst/>
            </a:prstTxWarp>
            <a:spAutoFit/>
          </a:bodyPr>
          <a:lstStyle/>
          <a:p>
            <a:pPr fontAlgn="base">
              <a:spcBef>
                <a:spcPct val="0"/>
              </a:spcBef>
              <a:spcAft>
                <a:spcPct val="0"/>
              </a:spcAft>
            </a:pPr>
            <a:r>
              <a:rPr lang="en-US" sz="800" dirty="0"/>
              <a:t>parent</a:t>
            </a:r>
          </a:p>
        </p:txBody>
      </p:sp>
      <p:cxnSp>
        <p:nvCxnSpPr>
          <p:cNvPr id="131" name="Straight Connector 130"/>
          <p:cNvCxnSpPr>
            <a:stCxn id="6" idx="2"/>
            <a:endCxn id="49" idx="0"/>
          </p:cNvCxnSpPr>
          <p:nvPr/>
        </p:nvCxnSpPr>
        <p:spPr bwMode="auto">
          <a:xfrm flipH="1">
            <a:off x="4830172" y="3709750"/>
            <a:ext cx="130221" cy="2217572"/>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stCxn id="6" idx="2"/>
            <a:endCxn id="7" idx="0"/>
          </p:cNvCxnSpPr>
          <p:nvPr/>
        </p:nvCxnSpPr>
        <p:spPr bwMode="auto">
          <a:xfrm>
            <a:off x="4960393" y="3709751"/>
            <a:ext cx="2035837" cy="2066661"/>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p:cNvCxnSpPr>
            <a:endCxn id="25" idx="0"/>
          </p:cNvCxnSpPr>
          <p:nvPr/>
        </p:nvCxnSpPr>
        <p:spPr bwMode="auto">
          <a:xfrm>
            <a:off x="1685386" y="3599456"/>
            <a:ext cx="632349" cy="625462"/>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p:cNvCxnSpPr/>
          <p:nvPr/>
        </p:nvCxnSpPr>
        <p:spPr bwMode="auto">
          <a:xfrm>
            <a:off x="1828801" y="5211462"/>
            <a:ext cx="692257" cy="52072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a:off x="2106418" y="1074347"/>
            <a:ext cx="692257" cy="52072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a:off x="6083113" y="5374696"/>
            <a:ext cx="903365" cy="403445"/>
          </a:xfrm>
          <a:prstGeom prst="line">
            <a:avLst/>
          </a:prstGeom>
          <a:solidFill>
            <a:schemeClr val="accent1"/>
          </a:solidFill>
          <a:ln w="9525" cap="flat" cmpd="sng" algn="ctr">
            <a:solidFill>
              <a:schemeClr val="tx1"/>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781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60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70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700"/>
                                  </p:stCondLst>
                                  <p:childTnLst>
                                    <p:set>
                                      <p:cBhvr>
                                        <p:cTn id="50" dur="1" fill="hold">
                                          <p:stCondLst>
                                            <p:cond delay="0"/>
                                          </p:stCondLst>
                                        </p:cTn>
                                        <p:tgtEl>
                                          <p:spTgt spid="2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500"/>
                                  </p:stCondLst>
                                  <p:childTnLst>
                                    <p:set>
                                      <p:cBhvr>
                                        <p:cTn id="100" dur="1" fill="hold">
                                          <p:stCondLst>
                                            <p:cond delay="0"/>
                                          </p:stCondLst>
                                        </p:cTn>
                                        <p:tgtEl>
                                          <p:spTgt spid="7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par>
                                <p:cTn id="119" presetID="1" presetClass="entr" presetSubtype="0" fill="hold" grpId="0" nodeType="withEffect">
                                  <p:stCondLst>
                                    <p:cond delay="700"/>
                                  </p:stCondLst>
                                  <p:childTnLst>
                                    <p:set>
                                      <p:cBhvr>
                                        <p:cTn id="120" dur="1" fill="hold">
                                          <p:stCondLst>
                                            <p:cond delay="0"/>
                                          </p:stCondLst>
                                        </p:cTn>
                                        <p:tgtEl>
                                          <p:spTgt spid="72"/>
                                        </p:tgtEl>
                                        <p:attrNameLst>
                                          <p:attrName>style.visibility</p:attrName>
                                        </p:attrNameLst>
                                      </p:cBhvr>
                                      <p:to>
                                        <p:strVal val="visible"/>
                                      </p:to>
                                    </p:set>
                                  </p:childTnLst>
                                </p:cTn>
                              </p:par>
                              <p:par>
                                <p:cTn id="121" presetID="1" presetClass="entr" presetSubtype="0" fill="hold" grpId="0" nodeType="withEffect">
                                  <p:stCondLst>
                                    <p:cond delay="700"/>
                                  </p:stCondLst>
                                  <p:childTnLst>
                                    <p:set>
                                      <p:cBhvr>
                                        <p:cTn id="122" dur="1" fill="hold">
                                          <p:stCondLst>
                                            <p:cond delay="0"/>
                                          </p:stCondLst>
                                        </p:cTn>
                                        <p:tgtEl>
                                          <p:spTgt spid="7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9" grpId="0" animBg="1"/>
      <p:bldP spid="21" grpId="0" animBg="1"/>
      <p:bldP spid="24" grpId="0" animBg="1"/>
      <p:bldP spid="25" grpId="0" animBg="1"/>
      <p:bldP spid="28" grpId="0" animBg="1"/>
      <p:bldP spid="31" grpId="0" animBg="1"/>
      <p:bldP spid="33" grpId="0" animBg="1"/>
      <p:bldP spid="34" grpId="0" animBg="1"/>
      <p:bldP spid="36" grpId="0" animBg="1"/>
      <p:bldP spid="39" grpId="0" animBg="1"/>
      <p:bldP spid="72" grpId="0" animBg="1"/>
      <p:bldP spid="73" grpId="0" animBg="1"/>
      <p:bldP spid="74" grpId="0" animBg="1"/>
      <p:bldP spid="75" grpId="0" animBg="1"/>
      <p:bldP spid="76" grpId="0" animBg="1"/>
      <p:bldP spid="78" grpId="0" animBg="1"/>
      <p:bldP spid="169" grpId="0" animBg="1"/>
      <p:bldP spid="170" grpId="0" animBg="1"/>
      <p:bldP spid="210" grpId="0" animBg="1"/>
      <p:bldP spid="230" grpId="0" animBg="1"/>
      <p:bldP spid="241" grpId="0" animBg="1"/>
      <p:bldP spid="8" grpId="0" animBg="1"/>
      <p:bldP spid="252" grpId="0"/>
      <p:bldP spid="253" grpId="0"/>
      <p:bldP spid="49" grpId="0" animBg="1"/>
      <p:bldP spid="77" grpId="0" animBg="1"/>
      <p:bldP spid="81" grpId="0" animBg="1"/>
      <p:bldP spid="84" grpId="0" animBg="1"/>
      <p:bldP spid="102"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Agreement</a:t>
            </a:r>
            <a:endParaRPr lang="en-US" dirty="0"/>
          </a:p>
        </p:txBody>
      </p:sp>
      <p:sp>
        <p:nvSpPr>
          <p:cNvPr id="3" name="Content Placeholder 2"/>
          <p:cNvSpPr>
            <a:spLocks noGrp="1"/>
          </p:cNvSpPr>
          <p:nvPr>
            <p:ph idx="1"/>
          </p:nvPr>
        </p:nvSpPr>
        <p:spPr/>
        <p:txBody>
          <a:bodyPr>
            <a:normAutofit lnSpcReduction="10000"/>
          </a:bodyPr>
          <a:lstStyle/>
          <a:p>
            <a:r>
              <a:rPr lang="en-US" dirty="0" smtClean="0"/>
              <a:t>Clients agree on a lot of things.</a:t>
            </a:r>
          </a:p>
          <a:p>
            <a:pPr lvl="1"/>
            <a:r>
              <a:rPr lang="en-US" dirty="0" smtClean="0"/>
              <a:t>80% </a:t>
            </a:r>
          </a:p>
          <a:p>
            <a:pPr lvl="1"/>
            <a:r>
              <a:rPr lang="en-US" dirty="0" smtClean="0"/>
              <a:t>But, they don’t agree on everything.</a:t>
            </a:r>
          </a:p>
          <a:p>
            <a:r>
              <a:rPr lang="en-US" dirty="0" smtClean="0"/>
              <a:t>Content vendors agree on a lot of things.</a:t>
            </a:r>
          </a:p>
          <a:p>
            <a:pPr lvl="1"/>
            <a:r>
              <a:rPr lang="en-US" dirty="0" smtClean="0"/>
              <a:t>Agreement varies depending on the use case of the vendor</a:t>
            </a:r>
          </a:p>
          <a:p>
            <a:pPr lvl="1"/>
            <a:r>
              <a:rPr lang="en-US" dirty="0" smtClean="0"/>
              <a:t>They often disagree.</a:t>
            </a:r>
          </a:p>
          <a:p>
            <a:r>
              <a:rPr lang="en-US" dirty="0" smtClean="0"/>
              <a:t>Workflows overlap and interact</a:t>
            </a:r>
          </a:p>
          <a:p>
            <a:endParaRPr lang="en-US" dirty="0"/>
          </a:p>
          <a:p>
            <a:r>
              <a:rPr lang="en-US" dirty="0" smtClean="0"/>
              <a:t>How do you allow for standardization of the agreed parts, while still allowing flexibility for the things where there isn’t agreement?</a:t>
            </a:r>
            <a:endParaRPr lang="en-US" dirty="0"/>
          </a:p>
        </p:txBody>
      </p:sp>
    </p:spTree>
    <p:extLst>
      <p:ext uri="{BB962C8B-B14F-4D97-AF65-F5344CB8AC3E}">
        <p14:creationId xmlns:p14="http://schemas.microsoft.com/office/powerpoint/2010/main" val="3103329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 in Content:</a:t>
            </a:r>
            <a:endParaRPr lang="en-US" dirty="0"/>
          </a:p>
        </p:txBody>
      </p:sp>
      <p:sp>
        <p:nvSpPr>
          <p:cNvPr id="3" name="Content Placeholder 2"/>
          <p:cNvSpPr>
            <a:spLocks noGrp="1"/>
          </p:cNvSpPr>
          <p:nvPr>
            <p:ph idx="1"/>
          </p:nvPr>
        </p:nvSpPr>
        <p:spPr/>
        <p:txBody>
          <a:bodyPr/>
          <a:lstStyle/>
          <a:p>
            <a:r>
              <a:rPr lang="en-US" dirty="0" smtClean="0"/>
              <a:t>License management</a:t>
            </a:r>
          </a:p>
          <a:p>
            <a:r>
              <a:rPr lang="en-US" dirty="0" smtClean="0"/>
              <a:t>Version control</a:t>
            </a:r>
          </a:p>
          <a:p>
            <a:r>
              <a:rPr lang="en-US" dirty="0" smtClean="0"/>
              <a:t>Quality control, maintenance and upkeep</a:t>
            </a:r>
          </a:p>
          <a:p>
            <a:r>
              <a:rPr lang="en-US" dirty="0" smtClean="0"/>
              <a:t>Deployment</a:t>
            </a:r>
          </a:p>
          <a:p>
            <a:r>
              <a:rPr lang="en-US" dirty="0" smtClean="0"/>
              <a:t>Sharing</a:t>
            </a:r>
          </a:p>
          <a:p>
            <a:r>
              <a:rPr lang="en-US" dirty="0" smtClean="0"/>
              <a:t>…</a:t>
            </a:r>
            <a:endParaRPr lang="en-US" dirty="0"/>
          </a:p>
          <a:p>
            <a:r>
              <a:rPr lang="en-US" dirty="0" smtClean="0"/>
              <a:t>Tooling </a:t>
            </a:r>
          </a:p>
        </p:txBody>
      </p:sp>
    </p:spTree>
    <p:extLst>
      <p:ext uri="{BB962C8B-B14F-4D97-AF65-F5344CB8AC3E}">
        <p14:creationId xmlns:p14="http://schemas.microsoft.com/office/powerpoint/2010/main" val="3618388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er_Template_2.2_WIDE">
  <a:themeElements>
    <a:clrScheme name="Cerner 2.0">
      <a:dk1>
        <a:srgbClr val="393D41"/>
      </a:dk1>
      <a:lt1>
        <a:srgbClr val="FFFFFF"/>
      </a:lt1>
      <a:dk2>
        <a:srgbClr val="393D41"/>
      </a:dk2>
      <a:lt2>
        <a:srgbClr val="FFFFFF"/>
      </a:lt2>
      <a:accent1>
        <a:srgbClr val="0D94D2"/>
      </a:accent1>
      <a:accent2>
        <a:srgbClr val="7BC143"/>
      </a:accent2>
      <a:accent3>
        <a:srgbClr val="6A737B"/>
      </a:accent3>
      <a:accent4>
        <a:srgbClr val="4DC5FF"/>
      </a:accent4>
      <a:accent5>
        <a:srgbClr val="B4B8BD"/>
      </a:accent5>
      <a:accent6>
        <a:srgbClr val="7C2B83"/>
      </a:accent6>
      <a:hlink>
        <a:srgbClr val="1A93D7"/>
      </a:hlink>
      <a:folHlink>
        <a:srgbClr val="393D4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ner_Template_3.0_widescreen" id="{33BA54E2-E680-4402-BAC7-A8CA05C6BFDF}" vid="{8E72BE92-2C30-491B-91DF-C77D582CB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4ppTags>
  <Name>Text + Index</Name>
  <PpLayout>32</PpLayout>
  <Index>8</Index>
</p4ppTags>
</file>

<file path=customXml/itemProps1.xml><?xml version="1.0" encoding="utf-8"?>
<ds:datastoreItem xmlns:ds="http://schemas.openxmlformats.org/officeDocument/2006/customXml" ds:itemID="{521B609E-9620-43D1-B9BF-5E4112E83DED}">
  <ds:schemaRefs/>
</ds:datastoreItem>
</file>

<file path=docProps/app.xml><?xml version="1.0" encoding="utf-8"?>
<Properties xmlns="http://schemas.openxmlformats.org/officeDocument/2006/extended-properties" xmlns:vt="http://schemas.openxmlformats.org/officeDocument/2006/docPropsVTypes">
  <Template>Cerner_PPT_Template_Wide_Screen_2_3</Template>
  <TotalTime>3126</TotalTime>
  <Words>3590</Words>
  <Application>Microsoft Office PowerPoint</Application>
  <PresentationFormat>Widescreen</PresentationFormat>
  <Paragraphs>849</Paragraphs>
  <Slides>74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ＭＳ Ｐゴシック</vt:lpstr>
      <vt:lpstr>Arial</vt:lpstr>
      <vt:lpstr>Arial Narrow</vt:lpstr>
      <vt:lpstr>Calibri</vt:lpstr>
      <vt:lpstr>Franklin Gothic Book</vt:lpstr>
      <vt:lpstr>Wingdings</vt:lpstr>
      <vt:lpstr>Cerner_Template_2.2_WIDE</vt:lpstr>
      <vt:lpstr>Content Management and Modeling</vt:lpstr>
      <vt:lpstr>Contents</vt:lpstr>
      <vt:lpstr>Caveats</vt:lpstr>
      <vt:lpstr>Some important problems in Content</vt:lpstr>
      <vt:lpstr>Problem: Alignment </vt:lpstr>
      <vt:lpstr>Problem: Partitioning</vt:lpstr>
      <vt:lpstr>Content Perspectives</vt:lpstr>
      <vt:lpstr>Problem: Agreement</vt:lpstr>
      <vt:lpstr>Other Problems in Content:</vt:lpstr>
      <vt:lpstr>Tooling</vt:lpstr>
      <vt:lpstr>Content Management Workspace</vt:lpstr>
      <vt:lpstr>PowerPoint Presentation</vt:lpstr>
      <vt:lpstr>CMW Data Base </vt:lpstr>
      <vt:lpstr>Overrides</vt:lpstr>
      <vt:lpstr>Building Blocks: Types, Composition (Example)</vt:lpstr>
      <vt:lpstr>Types</vt:lpstr>
      <vt:lpstr>PowerPoint Presentation</vt:lpstr>
      <vt:lpstr>Referencing</vt:lpstr>
      <vt:lpstr>Client Overrides define changes to the Cerner Model  and how to accept updates</vt:lpstr>
      <vt:lpstr>NORM </vt:lpstr>
      <vt:lpstr>Flavors of NORM</vt:lpstr>
      <vt:lpstr>eNORM</vt:lpstr>
      <vt:lpstr>NORM is “Relationship Based” </vt:lpstr>
      <vt:lpstr>sNORM references eNORM</vt:lpstr>
      <vt:lpstr>eNORM sub graphs supplement sNORM</vt:lpstr>
      <vt:lpstr>cNORM references sNORM</vt:lpstr>
      <vt:lpstr>Example: Meaningful Use 2014 requires Using SNOMED, not CDC Codes for Smoking</vt:lpstr>
      <vt:lpstr>Content Management – In House</vt:lpstr>
      <vt:lpstr>CMW, A Content Pipeline</vt:lpstr>
      <vt:lpstr>Loader / Content Maintenance</vt:lpstr>
      <vt:lpstr>Loader Details</vt:lpstr>
      <vt:lpstr>ENORM “Type”</vt:lpstr>
      <vt:lpstr>PowerPoint Presentation</vt:lpstr>
      <vt:lpstr>PowerPoint Presentation</vt:lpstr>
      <vt:lpstr>Loaded into eNORM</vt:lpstr>
      <vt:lpstr>Promotion</vt:lpstr>
      <vt:lpstr>Example – Walters Kluwer</vt:lpstr>
      <vt:lpstr>PowerPoint Presentation</vt:lpstr>
      <vt:lpstr>PowerPoint Presentation</vt:lpstr>
      <vt:lpstr>PowerPoint Presentation</vt:lpstr>
      <vt:lpstr>PowerPoint Presentation</vt:lpstr>
      <vt:lpstr>PowerPoint Presentation</vt:lpstr>
      <vt:lpstr>Example – Promote to Recognition Set</vt:lpstr>
      <vt:lpstr>PowerPoint Presentation</vt:lpstr>
      <vt:lpstr>PowerPoint Presentation</vt:lpstr>
      <vt:lpstr>PowerPoint Presentation</vt:lpstr>
      <vt:lpstr>PowerPoint Presentation</vt:lpstr>
      <vt:lpstr>Deployment</vt:lpstr>
      <vt:lpstr>Deployment</vt:lpstr>
      <vt:lpstr>Deployment</vt:lpstr>
      <vt:lpstr>PowerPoint Presentation</vt:lpstr>
      <vt:lpstr>PowerPoint Presentation</vt:lpstr>
      <vt:lpstr>PowerPoint Presentation</vt:lpstr>
      <vt:lpstr>PowerPoint Presentation</vt:lpstr>
      <vt:lpstr>PowerPoint Presentation</vt:lpstr>
      <vt:lpstr>PowerPoint Presentation</vt:lpstr>
      <vt:lpstr>Publishing a Content Package</vt:lpstr>
      <vt:lpstr>Customer Adaptation</vt:lpstr>
      <vt:lpstr>Content Structure</vt:lpstr>
      <vt:lpstr>SNORM Concepts </vt:lpstr>
      <vt:lpstr>Overrides (Logically, Definitional)</vt:lpstr>
      <vt:lpstr>Overrides</vt:lpstr>
      <vt:lpstr>Inflation</vt:lpstr>
      <vt:lpstr>Valueset Expansion</vt:lpstr>
      <vt:lpstr>Editing in SNORM</vt:lpstr>
      <vt:lpstr>Dealing with Legacy</vt:lpstr>
      <vt:lpstr>seNORM</vt:lpstr>
      <vt:lpstr>Legacy concerns “ceNORM”</vt:lpstr>
      <vt:lpstr>Selected Business Cases</vt:lpstr>
      <vt:lpstr>Interoperability</vt:lpstr>
      <vt:lpstr>Example: Millennium/ Soarian Interop Is the patient on a ‘Beta Blocker’ at least ‘daily’</vt:lpstr>
      <vt:lpstr>Recognition Sets</vt:lpstr>
      <vt:lpstr>Content Evolution</vt:lpstr>
      <vt:lpstr>Example: Meaningful Use 2014 requires Using SNOMED, not CDC Codes for Smoking</vt:lpstr>
    </vt:vector>
  </TitlesOfParts>
  <Company>Cerner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CMW, Provider Doc, Etc.</dc:title>
  <dc:creator>Mcknight,Lawrence</dc:creator>
  <cp:lastModifiedBy>Mcknight,Lawrence</cp:lastModifiedBy>
  <cp:revision>33</cp:revision>
  <dcterms:created xsi:type="dcterms:W3CDTF">2016-02-19T00:50:04Z</dcterms:created>
  <dcterms:modified xsi:type="dcterms:W3CDTF">2016-12-13T22:42:46Z</dcterms:modified>
</cp:coreProperties>
</file>