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93" r:id="rId4"/>
    <p:sldId id="262" r:id="rId5"/>
    <p:sldId id="263" r:id="rId6"/>
    <p:sldId id="296" r:id="rId7"/>
    <p:sldId id="269" r:id="rId8"/>
    <p:sldId id="266" r:id="rId9"/>
    <p:sldId id="270" r:id="rId10"/>
    <p:sldId id="271" r:id="rId11"/>
    <p:sldId id="295" r:id="rId12"/>
    <p:sldId id="272" r:id="rId13"/>
    <p:sldId id="264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2" autoAdjust="0"/>
    <p:restoredTop sz="61316" autoAdjust="0"/>
  </p:normalViewPr>
  <p:slideViewPr>
    <p:cSldViewPr snapToGrid="0">
      <p:cViewPr varScale="1">
        <p:scale>
          <a:sx n="51" d="100"/>
          <a:sy n="51" d="100"/>
        </p:scale>
        <p:origin x="100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03213-29F4-4007-893A-8EDFB8A3699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2AEA4-BF65-4DDF-A887-EAA14A5C4ECF}">
      <dgm:prSet phldrT="[Text]" custT="1"/>
      <dgm:spPr/>
      <dgm:t>
        <a:bodyPr/>
        <a:lstStyle/>
        <a:p>
          <a:r>
            <a:rPr lang="en-US" sz="4000" dirty="0"/>
            <a:t>COVID-19 Interoperability Alliance</a:t>
          </a:r>
        </a:p>
      </dgm:t>
    </dgm:pt>
    <dgm:pt modelId="{5BA83AA8-14D0-4FB0-851E-60C8A7C62D70}" type="parTrans" cxnId="{BB39B8DD-0146-44EE-9E6A-472C756E3414}">
      <dgm:prSet/>
      <dgm:spPr/>
      <dgm:t>
        <a:bodyPr/>
        <a:lstStyle/>
        <a:p>
          <a:endParaRPr lang="en-US"/>
        </a:p>
      </dgm:t>
    </dgm:pt>
    <dgm:pt modelId="{5DDE6413-8CE8-4218-8509-36F977DFF51E}" type="sibTrans" cxnId="{BB39B8DD-0146-44EE-9E6A-472C756E3414}">
      <dgm:prSet/>
      <dgm:spPr/>
      <dgm:t>
        <a:bodyPr/>
        <a:lstStyle/>
        <a:p>
          <a:endParaRPr lang="en-US"/>
        </a:p>
      </dgm:t>
    </dgm:pt>
    <dgm:pt modelId="{E284B0F9-2715-4284-9FBB-273BD5263F76}">
      <dgm:prSet phldrT="[Text]" custT="1"/>
      <dgm:spPr/>
      <dgm:t>
        <a:bodyPr/>
        <a:lstStyle/>
        <a:p>
          <a:r>
            <a:rPr lang="en-US" sz="2400" dirty="0"/>
            <a:t>Standards Development</a:t>
          </a:r>
        </a:p>
      </dgm:t>
    </dgm:pt>
    <dgm:pt modelId="{7368170A-FE9E-4433-8EC2-636D941FB419}" type="parTrans" cxnId="{A237E961-028B-4240-BF69-6A17ADBDDBB2}">
      <dgm:prSet/>
      <dgm:spPr/>
      <dgm:t>
        <a:bodyPr/>
        <a:lstStyle/>
        <a:p>
          <a:endParaRPr lang="en-US"/>
        </a:p>
      </dgm:t>
    </dgm:pt>
    <dgm:pt modelId="{AF400E52-66AF-4C35-9355-910D08BA48D8}" type="sibTrans" cxnId="{A237E961-028B-4240-BF69-6A17ADBDDBB2}">
      <dgm:prSet/>
      <dgm:spPr/>
      <dgm:t>
        <a:bodyPr/>
        <a:lstStyle/>
        <a:p>
          <a:endParaRPr lang="en-US"/>
        </a:p>
      </dgm:t>
    </dgm:pt>
    <dgm:pt modelId="{31C383FA-D6B8-4DD8-A757-62BBD449243F}">
      <dgm:prSet phldrT="[Text]" custT="1"/>
      <dgm:spPr/>
      <dgm:t>
        <a:bodyPr/>
        <a:lstStyle/>
        <a:p>
          <a:r>
            <a:rPr lang="en-US" sz="2400" dirty="0"/>
            <a:t>Clinical Research</a:t>
          </a:r>
        </a:p>
      </dgm:t>
    </dgm:pt>
    <dgm:pt modelId="{31698BE8-C3DE-4AC0-89E5-50A9550AE68B}" type="parTrans" cxnId="{6B87224F-1A23-4A05-93EC-66EA520D5E85}">
      <dgm:prSet/>
      <dgm:spPr/>
      <dgm:t>
        <a:bodyPr/>
        <a:lstStyle/>
        <a:p>
          <a:endParaRPr lang="en-US"/>
        </a:p>
      </dgm:t>
    </dgm:pt>
    <dgm:pt modelId="{A30786CC-FE57-4C89-847F-B5854FCE4923}" type="sibTrans" cxnId="{6B87224F-1A23-4A05-93EC-66EA520D5E85}">
      <dgm:prSet/>
      <dgm:spPr/>
      <dgm:t>
        <a:bodyPr/>
        <a:lstStyle/>
        <a:p>
          <a:endParaRPr lang="en-US"/>
        </a:p>
      </dgm:t>
    </dgm:pt>
    <dgm:pt modelId="{3BF32D76-8BFE-4DD3-AED6-F52CACE18468}">
      <dgm:prSet phldrT="[Text]" custT="1"/>
      <dgm:spPr/>
      <dgm:t>
        <a:bodyPr/>
        <a:lstStyle/>
        <a:p>
          <a:r>
            <a:rPr lang="en-US" sz="2400" dirty="0"/>
            <a:t>Clinical Decision Support</a:t>
          </a:r>
        </a:p>
      </dgm:t>
    </dgm:pt>
    <dgm:pt modelId="{1C549D44-ACD7-488C-B549-4C5C37876D80}" type="parTrans" cxnId="{63001A77-F1CB-4503-B239-C42996723A97}">
      <dgm:prSet/>
      <dgm:spPr/>
      <dgm:t>
        <a:bodyPr/>
        <a:lstStyle/>
        <a:p>
          <a:endParaRPr lang="en-US"/>
        </a:p>
      </dgm:t>
    </dgm:pt>
    <dgm:pt modelId="{107B9E78-F9F2-4E33-BFF2-AFF2A7917572}" type="sibTrans" cxnId="{63001A77-F1CB-4503-B239-C42996723A97}">
      <dgm:prSet/>
      <dgm:spPr/>
      <dgm:t>
        <a:bodyPr/>
        <a:lstStyle/>
        <a:p>
          <a:endParaRPr lang="en-US"/>
        </a:p>
      </dgm:t>
    </dgm:pt>
    <dgm:pt modelId="{E61F1F54-00ED-4D6C-BAC1-7FB6F31CD2F8}">
      <dgm:prSet phldrT="[Text]" custT="1"/>
      <dgm:spPr/>
      <dgm:t>
        <a:bodyPr/>
        <a:lstStyle/>
        <a:p>
          <a:r>
            <a:rPr lang="en-US" sz="2400" dirty="0"/>
            <a:t>Case Reporting</a:t>
          </a:r>
        </a:p>
      </dgm:t>
    </dgm:pt>
    <dgm:pt modelId="{CC9A9C78-B784-434B-A4E6-3AB14DCBD51D}" type="parTrans" cxnId="{FBA7B41F-64DE-41C2-A022-2E3B1A1A1650}">
      <dgm:prSet/>
      <dgm:spPr/>
      <dgm:t>
        <a:bodyPr/>
        <a:lstStyle/>
        <a:p>
          <a:endParaRPr lang="en-US"/>
        </a:p>
      </dgm:t>
    </dgm:pt>
    <dgm:pt modelId="{8F784ACD-FDDF-48F2-8053-DA92B504A292}" type="sibTrans" cxnId="{FBA7B41F-64DE-41C2-A022-2E3B1A1A1650}">
      <dgm:prSet/>
      <dgm:spPr/>
      <dgm:t>
        <a:bodyPr/>
        <a:lstStyle/>
        <a:p>
          <a:endParaRPr lang="en-US"/>
        </a:p>
      </dgm:t>
    </dgm:pt>
    <dgm:pt modelId="{57C4A3E3-61AB-4CD3-9C39-9C291727F1D6}" type="pres">
      <dgm:prSet presAssocID="{78803213-29F4-4007-893A-8EDFB8A3699A}" presName="Name0" presStyleCnt="0">
        <dgm:presLayoutVars>
          <dgm:chMax val="1"/>
          <dgm:chPref val="1"/>
        </dgm:presLayoutVars>
      </dgm:prSet>
      <dgm:spPr/>
    </dgm:pt>
    <dgm:pt modelId="{6C703469-5EF7-44D3-B135-FD3E3E345872}" type="pres">
      <dgm:prSet presAssocID="{FF22AEA4-BF65-4DDF-A887-EAA14A5C4ECF}" presName="Parent" presStyleLbl="node0" presStyleIdx="0" presStyleCnt="1" custScaleX="170506" custScaleY="123430" custLinFactNeighborX="16722" custLinFactNeighborY="16024">
        <dgm:presLayoutVars>
          <dgm:chMax val="5"/>
          <dgm:chPref val="5"/>
        </dgm:presLayoutVars>
      </dgm:prSet>
      <dgm:spPr/>
    </dgm:pt>
    <dgm:pt modelId="{CE878E8C-B0EA-4EB9-8DC0-27E53895194C}" type="pres">
      <dgm:prSet presAssocID="{FF22AEA4-BF65-4DDF-A887-EAA14A5C4ECF}" presName="Accent1" presStyleLbl="node1" presStyleIdx="0" presStyleCnt="17" custLinFactX="-100000" custLinFactY="514248" custLinFactNeighborX="-175730" custLinFactNeighborY="600000"/>
      <dgm:spPr/>
    </dgm:pt>
    <dgm:pt modelId="{733BE688-F53C-472F-9FD2-53DE64348177}" type="pres">
      <dgm:prSet presAssocID="{FF22AEA4-BF65-4DDF-A887-EAA14A5C4ECF}" presName="Accent2" presStyleLbl="node1" presStyleIdx="1" presStyleCnt="17" custLinFactX="900000" custLinFactY="-200000" custLinFactNeighborX="979735" custLinFactNeighborY="-219420"/>
      <dgm:spPr/>
    </dgm:pt>
    <dgm:pt modelId="{A04F280E-9B68-4807-A024-5F4A04115F84}" type="pres">
      <dgm:prSet presAssocID="{FF22AEA4-BF65-4DDF-A887-EAA14A5C4ECF}" presName="Accent3" presStyleLbl="node1" presStyleIdx="2" presStyleCnt="17" custLinFactX="-500000" custLinFactY="-224886" custLinFactNeighborX="-545591" custLinFactNeighborY="-300000"/>
      <dgm:spPr/>
    </dgm:pt>
    <dgm:pt modelId="{45CD320A-FE36-41CF-8133-20EE1C260993}" type="pres">
      <dgm:prSet presAssocID="{FF22AEA4-BF65-4DDF-A887-EAA14A5C4ECF}" presName="Accent4" presStyleLbl="node1" presStyleIdx="3" presStyleCnt="17" custLinFactX="265" custLinFactNeighborX="100000" custLinFactNeighborY="75117"/>
      <dgm:spPr/>
    </dgm:pt>
    <dgm:pt modelId="{6444F8C6-CF98-4238-A578-414C483DD3B9}" type="pres">
      <dgm:prSet presAssocID="{FF22AEA4-BF65-4DDF-A887-EAA14A5C4ECF}" presName="Accent5" presStyleLbl="node1" presStyleIdx="4" presStyleCnt="17" custLinFactX="-500000" custLinFactY="400000" custLinFactNeighborX="-532774" custLinFactNeighborY="417219"/>
      <dgm:spPr/>
    </dgm:pt>
    <dgm:pt modelId="{5ABF3C4D-9FB0-4409-A2B3-CDA9026F311F}" type="pres">
      <dgm:prSet presAssocID="{FF22AEA4-BF65-4DDF-A887-EAA14A5C4ECF}" presName="Accent6" presStyleLbl="node1" presStyleIdx="5" presStyleCnt="17" custLinFactX="-85813" custLinFactNeighborX="-100000" custLinFactNeighborY="-90802"/>
      <dgm:spPr/>
    </dgm:pt>
    <dgm:pt modelId="{FF21E33C-FCF0-459E-8928-2DA276C85E8E}" type="pres">
      <dgm:prSet presAssocID="{E284B0F9-2715-4284-9FBB-273BD5263F76}" presName="Child1" presStyleLbl="node1" presStyleIdx="6" presStyleCnt="17" custScaleX="228631" custLinFactNeighborX="-37524" custLinFactNeighborY="-23676">
        <dgm:presLayoutVars>
          <dgm:chMax val="0"/>
          <dgm:chPref val="0"/>
        </dgm:presLayoutVars>
      </dgm:prSet>
      <dgm:spPr/>
    </dgm:pt>
    <dgm:pt modelId="{BB8801D5-896B-4328-ACAC-13BD1628EB56}" type="pres">
      <dgm:prSet presAssocID="{E284B0F9-2715-4284-9FBB-273BD5263F76}" presName="Accent7" presStyleCnt="0"/>
      <dgm:spPr/>
    </dgm:pt>
    <dgm:pt modelId="{7540D4D8-8271-4F43-85D4-44F216115163}" type="pres">
      <dgm:prSet presAssocID="{E284B0F9-2715-4284-9FBB-273BD5263F76}" presName="AccentHold1" presStyleLbl="node1" presStyleIdx="7" presStyleCnt="17" custLinFactX="196104" custLinFactNeighborX="200000" custLinFactNeighborY="-81378"/>
      <dgm:spPr/>
    </dgm:pt>
    <dgm:pt modelId="{F407C378-4C52-4CBE-B3AD-8525BAB14ECC}" type="pres">
      <dgm:prSet presAssocID="{E284B0F9-2715-4284-9FBB-273BD5263F76}" presName="Accent8" presStyleCnt="0"/>
      <dgm:spPr/>
    </dgm:pt>
    <dgm:pt modelId="{82FDF18F-431E-4247-A998-867AC602423A}" type="pres">
      <dgm:prSet presAssocID="{E284B0F9-2715-4284-9FBB-273BD5263F76}" presName="AccentHold2" presStyleLbl="node1" presStyleIdx="8" presStyleCnt="17" custLinFactNeighborX="3466" custLinFactNeighborY="-55428"/>
      <dgm:spPr/>
    </dgm:pt>
    <dgm:pt modelId="{CCCFDC85-AB9A-419F-9826-3E0FAB559E7C}" type="pres">
      <dgm:prSet presAssocID="{31C383FA-D6B8-4DD8-A757-62BBD449243F}" presName="Child2" presStyleLbl="node1" presStyleIdx="9" presStyleCnt="17" custScaleX="201786" custLinFactNeighborX="52485" custLinFactNeighborY="25932">
        <dgm:presLayoutVars>
          <dgm:chMax val="0"/>
          <dgm:chPref val="0"/>
        </dgm:presLayoutVars>
      </dgm:prSet>
      <dgm:spPr/>
    </dgm:pt>
    <dgm:pt modelId="{41BFABA5-35DA-4B49-BFA6-396C16F7CEE4}" type="pres">
      <dgm:prSet presAssocID="{31C383FA-D6B8-4DD8-A757-62BBD449243F}" presName="Accent9" presStyleCnt="0"/>
      <dgm:spPr/>
    </dgm:pt>
    <dgm:pt modelId="{65626B93-0CED-45A1-8C22-C70591571DD3}" type="pres">
      <dgm:prSet presAssocID="{31C383FA-D6B8-4DD8-A757-62BBD449243F}" presName="AccentHold1" presStyleLbl="node1" presStyleIdx="10" presStyleCnt="17" custLinFactX="183764" custLinFactY="139345" custLinFactNeighborX="200000" custLinFactNeighborY="200000"/>
      <dgm:spPr/>
    </dgm:pt>
    <dgm:pt modelId="{93814543-8CEC-48D4-A868-83648A312A13}" type="pres">
      <dgm:prSet presAssocID="{31C383FA-D6B8-4DD8-A757-62BBD449243F}" presName="Accent10" presStyleCnt="0"/>
      <dgm:spPr/>
    </dgm:pt>
    <dgm:pt modelId="{9D8EBF4F-6655-4084-9886-D5F40E84E230}" type="pres">
      <dgm:prSet presAssocID="{31C383FA-D6B8-4DD8-A757-62BBD449243F}" presName="AccentHold2" presStyleLbl="node1" presStyleIdx="11" presStyleCnt="17" custLinFactX="-141377" custLinFactY="-176181" custLinFactNeighborX="-200000" custLinFactNeighborY="-200000"/>
      <dgm:spPr/>
    </dgm:pt>
    <dgm:pt modelId="{ECCD6DE1-824C-41F6-90BB-58E31110197E}" type="pres">
      <dgm:prSet presAssocID="{31C383FA-D6B8-4DD8-A757-62BBD449243F}" presName="Accent11" presStyleCnt="0"/>
      <dgm:spPr/>
    </dgm:pt>
    <dgm:pt modelId="{49BCC55D-9A48-411E-BDDC-55540809F0D9}" type="pres">
      <dgm:prSet presAssocID="{31C383FA-D6B8-4DD8-A757-62BBD449243F}" presName="AccentHold3" presStyleLbl="node1" presStyleIdx="12" presStyleCnt="17" custLinFactX="85813" custLinFactY="-400000" custLinFactNeighborX="100000" custLinFactNeighborY="-421544"/>
      <dgm:spPr/>
    </dgm:pt>
    <dgm:pt modelId="{F7BB2FA8-106F-467B-BB24-4D0A2946AD7E}" type="pres">
      <dgm:prSet presAssocID="{3BF32D76-8BFE-4DD3-AED6-F52CACE18468}" presName="Child3" presStyleLbl="node1" presStyleIdx="13" presStyleCnt="17" custScaleX="260373" custLinFactNeighborX="24748" custLinFactNeighborY="42787">
        <dgm:presLayoutVars>
          <dgm:chMax val="0"/>
          <dgm:chPref val="0"/>
        </dgm:presLayoutVars>
      </dgm:prSet>
      <dgm:spPr/>
    </dgm:pt>
    <dgm:pt modelId="{6E3A3755-0780-4D65-9D08-E5175EF55CFD}" type="pres">
      <dgm:prSet presAssocID="{3BF32D76-8BFE-4DD3-AED6-F52CACE18468}" presName="Accent12" presStyleCnt="0"/>
      <dgm:spPr/>
    </dgm:pt>
    <dgm:pt modelId="{2C7E2984-1AE4-46AC-A626-F6704D071180}" type="pres">
      <dgm:prSet presAssocID="{3BF32D76-8BFE-4DD3-AED6-F52CACE18468}" presName="AccentHold1" presStyleLbl="node1" presStyleIdx="14" presStyleCnt="17" custLinFactX="161573" custLinFactY="-70889" custLinFactNeighborX="200000" custLinFactNeighborY="-100000"/>
      <dgm:spPr/>
    </dgm:pt>
    <dgm:pt modelId="{AABC0792-F343-43E5-8893-6C132FB83046}" type="pres">
      <dgm:prSet presAssocID="{E61F1F54-00ED-4D6C-BAC1-7FB6F31CD2F8}" presName="Child4" presStyleLbl="node1" presStyleIdx="15" presStyleCnt="17" custScaleX="177290" custLinFactX="-31599" custLinFactNeighborX="-100000" custLinFactNeighborY="-34275">
        <dgm:presLayoutVars>
          <dgm:chMax val="0"/>
          <dgm:chPref val="0"/>
        </dgm:presLayoutVars>
      </dgm:prSet>
      <dgm:spPr/>
    </dgm:pt>
    <dgm:pt modelId="{89659464-7DB4-40C8-876E-0399E7938670}" type="pres">
      <dgm:prSet presAssocID="{E61F1F54-00ED-4D6C-BAC1-7FB6F31CD2F8}" presName="Accent13" presStyleCnt="0"/>
      <dgm:spPr/>
    </dgm:pt>
    <dgm:pt modelId="{D86902C7-F2E3-40C6-82FD-2956CC0AD74F}" type="pres">
      <dgm:prSet presAssocID="{E61F1F54-00ED-4D6C-BAC1-7FB6F31CD2F8}" presName="AccentHold1" presStyleLbl="node1" presStyleIdx="16" presStyleCnt="17" custLinFactNeighborX="69140" custLinFactNeighborY="47563"/>
      <dgm:spPr/>
    </dgm:pt>
  </dgm:ptLst>
  <dgm:cxnLst>
    <dgm:cxn modelId="{D5E9BA01-DBFF-4715-9B3C-135BB0D66109}" type="presOf" srcId="{E284B0F9-2715-4284-9FBB-273BD5263F76}" destId="{FF21E33C-FCF0-459E-8928-2DA276C85E8E}" srcOrd="0" destOrd="0" presId="urn:microsoft.com/office/officeart/2009/3/layout/CircleRelationship"/>
    <dgm:cxn modelId="{FBA7B41F-64DE-41C2-A022-2E3B1A1A1650}" srcId="{FF22AEA4-BF65-4DDF-A887-EAA14A5C4ECF}" destId="{E61F1F54-00ED-4D6C-BAC1-7FB6F31CD2F8}" srcOrd="3" destOrd="0" parTransId="{CC9A9C78-B784-434B-A4E6-3AB14DCBD51D}" sibTransId="{8F784ACD-FDDF-48F2-8053-DA92B504A292}"/>
    <dgm:cxn modelId="{93EA0E2F-8A17-4761-B7A4-B8FF42A8B509}" type="presOf" srcId="{31C383FA-D6B8-4DD8-A757-62BBD449243F}" destId="{CCCFDC85-AB9A-419F-9826-3E0FAB559E7C}" srcOrd="0" destOrd="0" presId="urn:microsoft.com/office/officeart/2009/3/layout/CircleRelationship"/>
    <dgm:cxn modelId="{A237E961-028B-4240-BF69-6A17ADBDDBB2}" srcId="{FF22AEA4-BF65-4DDF-A887-EAA14A5C4ECF}" destId="{E284B0F9-2715-4284-9FBB-273BD5263F76}" srcOrd="0" destOrd="0" parTransId="{7368170A-FE9E-4433-8EC2-636D941FB419}" sibTransId="{AF400E52-66AF-4C35-9355-910D08BA48D8}"/>
    <dgm:cxn modelId="{F8BDDE4A-8EE3-4B14-B42A-6CB92CF42D8A}" type="presOf" srcId="{3BF32D76-8BFE-4DD3-AED6-F52CACE18468}" destId="{F7BB2FA8-106F-467B-BB24-4D0A2946AD7E}" srcOrd="0" destOrd="0" presId="urn:microsoft.com/office/officeart/2009/3/layout/CircleRelationship"/>
    <dgm:cxn modelId="{6B87224F-1A23-4A05-93EC-66EA520D5E85}" srcId="{FF22AEA4-BF65-4DDF-A887-EAA14A5C4ECF}" destId="{31C383FA-D6B8-4DD8-A757-62BBD449243F}" srcOrd="1" destOrd="0" parTransId="{31698BE8-C3DE-4AC0-89E5-50A9550AE68B}" sibTransId="{A30786CC-FE57-4C89-847F-B5854FCE4923}"/>
    <dgm:cxn modelId="{63001A77-F1CB-4503-B239-C42996723A97}" srcId="{FF22AEA4-BF65-4DDF-A887-EAA14A5C4ECF}" destId="{3BF32D76-8BFE-4DD3-AED6-F52CACE18468}" srcOrd="2" destOrd="0" parTransId="{1C549D44-ACD7-488C-B549-4C5C37876D80}" sibTransId="{107B9E78-F9F2-4E33-BFF2-AFF2A7917572}"/>
    <dgm:cxn modelId="{E142E87E-007A-47CA-AC28-18A574D8A0E4}" type="presOf" srcId="{E61F1F54-00ED-4D6C-BAC1-7FB6F31CD2F8}" destId="{AABC0792-F343-43E5-8893-6C132FB83046}" srcOrd="0" destOrd="0" presId="urn:microsoft.com/office/officeart/2009/3/layout/CircleRelationship"/>
    <dgm:cxn modelId="{B9F02ECD-3D79-44CC-A049-04286671B6C9}" type="presOf" srcId="{78803213-29F4-4007-893A-8EDFB8A3699A}" destId="{57C4A3E3-61AB-4CD3-9C39-9C291727F1D6}" srcOrd="0" destOrd="0" presId="urn:microsoft.com/office/officeart/2009/3/layout/CircleRelationship"/>
    <dgm:cxn modelId="{BB39B8DD-0146-44EE-9E6A-472C756E3414}" srcId="{78803213-29F4-4007-893A-8EDFB8A3699A}" destId="{FF22AEA4-BF65-4DDF-A887-EAA14A5C4ECF}" srcOrd="0" destOrd="0" parTransId="{5BA83AA8-14D0-4FB0-851E-60C8A7C62D70}" sibTransId="{5DDE6413-8CE8-4218-8509-36F977DFF51E}"/>
    <dgm:cxn modelId="{3CA957FD-C9EB-4F78-8B25-0690FF869060}" type="presOf" srcId="{FF22AEA4-BF65-4DDF-A887-EAA14A5C4ECF}" destId="{6C703469-5EF7-44D3-B135-FD3E3E345872}" srcOrd="0" destOrd="0" presId="urn:microsoft.com/office/officeart/2009/3/layout/CircleRelationship"/>
    <dgm:cxn modelId="{DE8D7C60-3C24-41F6-A926-8395BCFBC49F}" type="presParOf" srcId="{57C4A3E3-61AB-4CD3-9C39-9C291727F1D6}" destId="{6C703469-5EF7-44D3-B135-FD3E3E345872}" srcOrd="0" destOrd="0" presId="urn:microsoft.com/office/officeart/2009/3/layout/CircleRelationship"/>
    <dgm:cxn modelId="{D74F41AE-7A2C-44AC-8E5E-0DA30836AA2D}" type="presParOf" srcId="{57C4A3E3-61AB-4CD3-9C39-9C291727F1D6}" destId="{CE878E8C-B0EA-4EB9-8DC0-27E53895194C}" srcOrd="1" destOrd="0" presId="urn:microsoft.com/office/officeart/2009/3/layout/CircleRelationship"/>
    <dgm:cxn modelId="{4353B72C-D3E2-410A-BA0C-B4201D06DD11}" type="presParOf" srcId="{57C4A3E3-61AB-4CD3-9C39-9C291727F1D6}" destId="{733BE688-F53C-472F-9FD2-53DE64348177}" srcOrd="2" destOrd="0" presId="urn:microsoft.com/office/officeart/2009/3/layout/CircleRelationship"/>
    <dgm:cxn modelId="{96C4F057-57F4-438D-B993-5C614740ADB8}" type="presParOf" srcId="{57C4A3E3-61AB-4CD3-9C39-9C291727F1D6}" destId="{A04F280E-9B68-4807-A024-5F4A04115F84}" srcOrd="3" destOrd="0" presId="urn:microsoft.com/office/officeart/2009/3/layout/CircleRelationship"/>
    <dgm:cxn modelId="{14B49E82-8ACE-45DB-A996-2C8910EC3251}" type="presParOf" srcId="{57C4A3E3-61AB-4CD3-9C39-9C291727F1D6}" destId="{45CD320A-FE36-41CF-8133-20EE1C260993}" srcOrd="4" destOrd="0" presId="urn:microsoft.com/office/officeart/2009/3/layout/CircleRelationship"/>
    <dgm:cxn modelId="{D69E3D7C-2BF1-4C93-87A8-5A69942F75FA}" type="presParOf" srcId="{57C4A3E3-61AB-4CD3-9C39-9C291727F1D6}" destId="{6444F8C6-CF98-4238-A578-414C483DD3B9}" srcOrd="5" destOrd="0" presId="urn:microsoft.com/office/officeart/2009/3/layout/CircleRelationship"/>
    <dgm:cxn modelId="{6B6B526A-AC2D-4B65-B7E8-7F6B85D99853}" type="presParOf" srcId="{57C4A3E3-61AB-4CD3-9C39-9C291727F1D6}" destId="{5ABF3C4D-9FB0-4409-A2B3-CDA9026F311F}" srcOrd="6" destOrd="0" presId="urn:microsoft.com/office/officeart/2009/3/layout/CircleRelationship"/>
    <dgm:cxn modelId="{10B279FE-2919-4355-B0EC-3B8E02165EDD}" type="presParOf" srcId="{57C4A3E3-61AB-4CD3-9C39-9C291727F1D6}" destId="{FF21E33C-FCF0-459E-8928-2DA276C85E8E}" srcOrd="7" destOrd="0" presId="urn:microsoft.com/office/officeart/2009/3/layout/CircleRelationship"/>
    <dgm:cxn modelId="{1017D472-3B08-491D-B5EA-0E1A5AA75A08}" type="presParOf" srcId="{57C4A3E3-61AB-4CD3-9C39-9C291727F1D6}" destId="{BB8801D5-896B-4328-ACAC-13BD1628EB56}" srcOrd="8" destOrd="0" presId="urn:microsoft.com/office/officeart/2009/3/layout/CircleRelationship"/>
    <dgm:cxn modelId="{9F1D3508-01A6-4AC6-AD09-63E6BC8DF551}" type="presParOf" srcId="{BB8801D5-896B-4328-ACAC-13BD1628EB56}" destId="{7540D4D8-8271-4F43-85D4-44F216115163}" srcOrd="0" destOrd="0" presId="urn:microsoft.com/office/officeart/2009/3/layout/CircleRelationship"/>
    <dgm:cxn modelId="{E55F7603-B200-4975-94CF-F4B784C0F368}" type="presParOf" srcId="{57C4A3E3-61AB-4CD3-9C39-9C291727F1D6}" destId="{F407C378-4C52-4CBE-B3AD-8525BAB14ECC}" srcOrd="9" destOrd="0" presId="urn:microsoft.com/office/officeart/2009/3/layout/CircleRelationship"/>
    <dgm:cxn modelId="{5D3473C2-D36C-42B0-8FE5-650168644254}" type="presParOf" srcId="{F407C378-4C52-4CBE-B3AD-8525BAB14ECC}" destId="{82FDF18F-431E-4247-A998-867AC602423A}" srcOrd="0" destOrd="0" presId="urn:microsoft.com/office/officeart/2009/3/layout/CircleRelationship"/>
    <dgm:cxn modelId="{DAA67926-F38F-4C3B-82CF-7B486C9742D3}" type="presParOf" srcId="{57C4A3E3-61AB-4CD3-9C39-9C291727F1D6}" destId="{CCCFDC85-AB9A-419F-9826-3E0FAB559E7C}" srcOrd="10" destOrd="0" presId="urn:microsoft.com/office/officeart/2009/3/layout/CircleRelationship"/>
    <dgm:cxn modelId="{1DE368DB-98AB-4CB2-B7E3-2928E07F134B}" type="presParOf" srcId="{57C4A3E3-61AB-4CD3-9C39-9C291727F1D6}" destId="{41BFABA5-35DA-4B49-BFA6-396C16F7CEE4}" srcOrd="11" destOrd="0" presId="urn:microsoft.com/office/officeart/2009/3/layout/CircleRelationship"/>
    <dgm:cxn modelId="{F3687418-CF41-432B-A96E-166B36123D7A}" type="presParOf" srcId="{41BFABA5-35DA-4B49-BFA6-396C16F7CEE4}" destId="{65626B93-0CED-45A1-8C22-C70591571DD3}" srcOrd="0" destOrd="0" presId="urn:microsoft.com/office/officeart/2009/3/layout/CircleRelationship"/>
    <dgm:cxn modelId="{A9506E9D-0C8E-4EAE-A286-C795E4BBA4BE}" type="presParOf" srcId="{57C4A3E3-61AB-4CD3-9C39-9C291727F1D6}" destId="{93814543-8CEC-48D4-A868-83648A312A13}" srcOrd="12" destOrd="0" presId="urn:microsoft.com/office/officeart/2009/3/layout/CircleRelationship"/>
    <dgm:cxn modelId="{B2F12341-4178-45B6-B7E6-0BFAAEEE2EED}" type="presParOf" srcId="{93814543-8CEC-48D4-A868-83648A312A13}" destId="{9D8EBF4F-6655-4084-9886-D5F40E84E230}" srcOrd="0" destOrd="0" presId="urn:microsoft.com/office/officeart/2009/3/layout/CircleRelationship"/>
    <dgm:cxn modelId="{F55325E9-A151-4301-A076-6076209222D2}" type="presParOf" srcId="{57C4A3E3-61AB-4CD3-9C39-9C291727F1D6}" destId="{ECCD6DE1-824C-41F6-90BB-58E31110197E}" srcOrd="13" destOrd="0" presId="urn:microsoft.com/office/officeart/2009/3/layout/CircleRelationship"/>
    <dgm:cxn modelId="{B2E6807E-CECC-424F-B41B-FF4B3A1BFCE9}" type="presParOf" srcId="{ECCD6DE1-824C-41F6-90BB-58E31110197E}" destId="{49BCC55D-9A48-411E-BDDC-55540809F0D9}" srcOrd="0" destOrd="0" presId="urn:microsoft.com/office/officeart/2009/3/layout/CircleRelationship"/>
    <dgm:cxn modelId="{1510FD3F-BA54-4F80-8151-9A06AC266F74}" type="presParOf" srcId="{57C4A3E3-61AB-4CD3-9C39-9C291727F1D6}" destId="{F7BB2FA8-106F-467B-BB24-4D0A2946AD7E}" srcOrd="14" destOrd="0" presId="urn:microsoft.com/office/officeart/2009/3/layout/CircleRelationship"/>
    <dgm:cxn modelId="{E1120362-08B0-4D14-B9F6-E3AF239AAC20}" type="presParOf" srcId="{57C4A3E3-61AB-4CD3-9C39-9C291727F1D6}" destId="{6E3A3755-0780-4D65-9D08-E5175EF55CFD}" srcOrd="15" destOrd="0" presId="urn:microsoft.com/office/officeart/2009/3/layout/CircleRelationship"/>
    <dgm:cxn modelId="{0FF0373C-BEDD-457A-90F6-5EF137E3C1B1}" type="presParOf" srcId="{6E3A3755-0780-4D65-9D08-E5175EF55CFD}" destId="{2C7E2984-1AE4-46AC-A626-F6704D071180}" srcOrd="0" destOrd="0" presId="urn:microsoft.com/office/officeart/2009/3/layout/CircleRelationship"/>
    <dgm:cxn modelId="{D0ECE250-E3B7-4CEA-8971-4EF3E31C3992}" type="presParOf" srcId="{57C4A3E3-61AB-4CD3-9C39-9C291727F1D6}" destId="{AABC0792-F343-43E5-8893-6C132FB83046}" srcOrd="16" destOrd="0" presId="urn:microsoft.com/office/officeart/2009/3/layout/CircleRelationship"/>
    <dgm:cxn modelId="{EFE88BCA-8C33-435B-A319-5B42785B57E9}" type="presParOf" srcId="{57C4A3E3-61AB-4CD3-9C39-9C291727F1D6}" destId="{89659464-7DB4-40C8-876E-0399E7938670}" srcOrd="17" destOrd="0" presId="urn:microsoft.com/office/officeart/2009/3/layout/CircleRelationship"/>
    <dgm:cxn modelId="{1D7B1ED9-DC1F-4470-BB0B-2DADEB19011D}" type="presParOf" srcId="{89659464-7DB4-40C8-876E-0399E7938670}" destId="{D86902C7-F2E3-40C6-82FD-2956CC0AD74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03469-5EF7-44D3-B135-FD3E3E345872}">
      <dsp:nvSpPr>
        <dsp:cNvPr id="0" name=""/>
        <dsp:cNvSpPr/>
      </dsp:nvSpPr>
      <dsp:spPr>
        <a:xfrm>
          <a:off x="2599306" y="363101"/>
          <a:ext cx="4972882" cy="3600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COVID-19 Interoperability Alliance</a:t>
          </a:r>
        </a:p>
      </dsp:txBody>
      <dsp:txXfrm>
        <a:off x="3327568" y="890321"/>
        <a:ext cx="3516358" cy="2545645"/>
      </dsp:txXfrm>
    </dsp:sp>
    <dsp:sp modelId="{CE878E8C-B0EA-4EB9-8DC0-27E53895194C}">
      <dsp:nvSpPr>
        <dsp:cNvPr id="0" name=""/>
        <dsp:cNvSpPr/>
      </dsp:nvSpPr>
      <dsp:spPr>
        <a:xfrm>
          <a:off x="3910064" y="3721228"/>
          <a:ext cx="324259" cy="324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BE688-F53C-472F-9FD2-53DE64348177}">
      <dsp:nvSpPr>
        <dsp:cNvPr id="0" name=""/>
        <dsp:cNvSpPr/>
      </dsp:nvSpPr>
      <dsp:spPr>
        <a:xfrm>
          <a:off x="8456173" y="1951905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F280E-9B68-4807-A024-5F4A04115F84}">
      <dsp:nvSpPr>
        <dsp:cNvPr id="0" name=""/>
        <dsp:cNvSpPr/>
      </dsp:nvSpPr>
      <dsp:spPr>
        <a:xfrm>
          <a:off x="3785795" y="187648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D320A-FE36-41CF-8133-20EE1C260993}">
      <dsp:nvSpPr>
        <dsp:cNvPr id="0" name=""/>
        <dsp:cNvSpPr/>
      </dsp:nvSpPr>
      <dsp:spPr>
        <a:xfrm>
          <a:off x="5445747" y="3431030"/>
          <a:ext cx="324259" cy="324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4F8C6-CF98-4238-A578-414C483DD3B9}">
      <dsp:nvSpPr>
        <dsp:cNvPr id="0" name=""/>
        <dsp:cNvSpPr/>
      </dsp:nvSpPr>
      <dsp:spPr>
        <a:xfrm>
          <a:off x="1674139" y="2485314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F3C4D-9FB0-4409-A2B3-CDA9026F311F}">
      <dsp:nvSpPr>
        <dsp:cNvPr id="0" name=""/>
        <dsp:cNvSpPr/>
      </dsp:nvSpPr>
      <dsp:spPr>
        <a:xfrm>
          <a:off x="2925446" y="1697151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1E33C-FCF0-459E-8928-2DA276C85E8E}">
      <dsp:nvSpPr>
        <dsp:cNvPr id="0" name=""/>
        <dsp:cNvSpPr/>
      </dsp:nvSpPr>
      <dsp:spPr>
        <a:xfrm>
          <a:off x="1020440" y="482762"/>
          <a:ext cx="2711019" cy="1185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Standards Development</a:t>
          </a:r>
        </a:p>
      </dsp:txBody>
      <dsp:txXfrm>
        <a:off x="1417460" y="656409"/>
        <a:ext cx="1916979" cy="838445"/>
      </dsp:txXfrm>
    </dsp:sp>
    <dsp:sp modelId="{7540D4D8-8271-4F43-85D4-44F216115163}">
      <dsp:nvSpPr>
        <dsp:cNvPr id="0" name=""/>
        <dsp:cNvSpPr/>
      </dsp:nvSpPr>
      <dsp:spPr>
        <a:xfrm>
          <a:off x="5760703" y="311359"/>
          <a:ext cx="324259" cy="324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DF18F-431E-4247-A998-867AC602423A}">
      <dsp:nvSpPr>
        <dsp:cNvPr id="0" name=""/>
        <dsp:cNvSpPr/>
      </dsp:nvSpPr>
      <dsp:spPr>
        <a:xfrm>
          <a:off x="2360212" y="1971355"/>
          <a:ext cx="586300" cy="586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FDC85-AB9A-419F-9826-3E0FAB559E7C}">
      <dsp:nvSpPr>
        <dsp:cNvPr id="0" name=""/>
        <dsp:cNvSpPr/>
      </dsp:nvSpPr>
      <dsp:spPr>
        <a:xfrm>
          <a:off x="6374924" y="513142"/>
          <a:ext cx="2392702" cy="1185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Clinical Research</a:t>
          </a:r>
        </a:p>
      </dsp:txBody>
      <dsp:txXfrm>
        <a:off x="6725327" y="686789"/>
        <a:ext cx="1691896" cy="838445"/>
      </dsp:txXfrm>
    </dsp:sp>
    <dsp:sp modelId="{65626B93-0CED-45A1-8C22-C70591571DD3}">
      <dsp:nvSpPr>
        <dsp:cNvPr id="0" name=""/>
        <dsp:cNvSpPr/>
      </dsp:nvSpPr>
      <dsp:spPr>
        <a:xfrm>
          <a:off x="7070974" y="2126125"/>
          <a:ext cx="324259" cy="324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EBF4F-6655-4084-9886-D5F40E84E230}">
      <dsp:nvSpPr>
        <dsp:cNvPr id="0" name=""/>
        <dsp:cNvSpPr/>
      </dsp:nvSpPr>
      <dsp:spPr>
        <a:xfrm>
          <a:off x="1314097" y="2110508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CC55D-9A48-411E-BDDC-55540809F0D9}">
      <dsp:nvSpPr>
        <dsp:cNvPr id="0" name=""/>
        <dsp:cNvSpPr/>
      </dsp:nvSpPr>
      <dsp:spPr>
        <a:xfrm>
          <a:off x="4896425" y="729410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B2FA8-106F-467B-BB24-4D0A2946AD7E}">
      <dsp:nvSpPr>
        <dsp:cNvPr id="0" name=""/>
        <dsp:cNvSpPr/>
      </dsp:nvSpPr>
      <dsp:spPr>
        <a:xfrm>
          <a:off x="6256261" y="2762479"/>
          <a:ext cx="3087404" cy="1185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Clinical Decision Support</a:t>
          </a:r>
        </a:p>
      </dsp:txBody>
      <dsp:txXfrm>
        <a:off x="6708401" y="2936126"/>
        <a:ext cx="2183124" cy="838445"/>
      </dsp:txXfrm>
    </dsp:sp>
    <dsp:sp modelId="{2C7E2984-1AE4-46AC-A626-F6704D071180}">
      <dsp:nvSpPr>
        <dsp:cNvPr id="0" name=""/>
        <dsp:cNvSpPr/>
      </dsp:nvSpPr>
      <dsp:spPr>
        <a:xfrm>
          <a:off x="7429324" y="1812257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C0792-F343-43E5-8893-6C132FB83046}">
      <dsp:nvSpPr>
        <dsp:cNvPr id="0" name=""/>
        <dsp:cNvSpPr/>
      </dsp:nvSpPr>
      <dsp:spPr>
        <a:xfrm>
          <a:off x="1491409" y="2863456"/>
          <a:ext cx="2102237" cy="1185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Case Reporting</a:t>
          </a:r>
        </a:p>
      </dsp:txBody>
      <dsp:txXfrm>
        <a:off x="1799274" y="3037103"/>
        <a:ext cx="1486507" cy="838445"/>
      </dsp:txXfrm>
    </dsp:sp>
    <dsp:sp modelId="{D86902C7-F2E3-40C6-82FD-2956CC0AD74F}">
      <dsp:nvSpPr>
        <dsp:cNvPr id="0" name=""/>
        <dsp:cNvSpPr/>
      </dsp:nvSpPr>
      <dsp:spPr>
        <a:xfrm>
          <a:off x="4731588" y="3341596"/>
          <a:ext cx="235118" cy="23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E24B-D11A-47A1-A52D-228E5627A93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4B5D9-C863-4B87-AB0F-72264A25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COVID-19 global pandemic has placed significant pressure on existing healthcare information technology systems to accurately document and share data.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scale of this pandemic, in the modern age of electronic health records, had yet to be 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reporting, health system capacity management, collaborative research, and supply chain management data has become critical to coordinated response efforts from health systems and public health agencies.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effort of multiple organizations via the COVID-19 Interoperability Alliance to align the use of standard terminologies to improve data quality and interoperability.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2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9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Phrase is often quoted in relation to stressed financial and economic systems. </a:t>
            </a:r>
          </a:p>
          <a:p>
            <a:r>
              <a:rPr lang="en-US" dirty="0"/>
              <a:t>However we can certainly relate to how it also applies to the stress placed on the healthcare system.</a:t>
            </a:r>
          </a:p>
          <a:p>
            <a:r>
              <a:rPr lang="en-US" dirty="0"/>
              <a:t>How do we plan for the future, learn from the current pandemic?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Care WG on 8/31</a:t>
            </a:r>
          </a:p>
          <a:p>
            <a:r>
              <a:rPr lang="en-US" dirty="0"/>
              <a:t>Epic – report out on C19HCC initiatives and use of C19IA value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1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Architecture –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Founding member of the COVID-19 Interoperability Alliance,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Convene the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Introduce the publicly available collaboration tools used in the effort to rapidly meet terminology</a:t>
            </a:r>
            <a:endParaRPr lang="en-US" dirty="0"/>
          </a:p>
          <a:p>
            <a:r>
              <a:rPr lang="en-US" dirty="0"/>
              <a:t>Logica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Who’s use case to build the repository of COVID-19 FHIR profiles spurred on the creation of the alliance</a:t>
            </a:r>
          </a:p>
          <a:p>
            <a:r>
              <a:rPr lang="en-US" dirty="0"/>
              <a:t>MITRE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C19HCC - Real-life issues found when trying to author and use value sets to support federated observational research initiatives among multiple major electronic health record systems and health analytics platforms.</a:t>
            </a:r>
            <a:endParaRPr lang="en-US" dirty="0"/>
          </a:p>
          <a:p>
            <a:r>
              <a:rPr lang="en-US" dirty="0" err="1"/>
              <a:t>Regenstrief</a:t>
            </a:r>
            <a:r>
              <a:rPr lang="en-US" dirty="0"/>
              <a:t> – LOINC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Rapid response to industry need to standardize coding of SARS CoV2 related tests and documents</a:t>
            </a:r>
          </a:p>
          <a:p>
            <a:r>
              <a:rPr lang="en-US" dirty="0"/>
              <a:t>Apelon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Fellow terminology management SMEs</a:t>
            </a:r>
          </a:p>
          <a:p>
            <a:r>
              <a:rPr lang="en-US" dirty="0"/>
              <a:t>Care Evolution – Provides Interoperability solutions and a critical contributor to early collaboration efforts</a:t>
            </a:r>
          </a:p>
          <a:p>
            <a:r>
              <a:rPr lang="en-US" dirty="0"/>
              <a:t>NACHC – Newest member who will undoubtedly bring some point of care and aggregated reporting use cases to the alliance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Collaborators have brought uses cases from various areas, including but probably not limited to the ones listed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Standards - SNOMED COVID-19 Coding Guidance and Logica FHIR IG – collaborating with HL7</a:t>
            </a:r>
          </a:p>
          <a:p>
            <a:r>
              <a:rPr lang="en-US" dirty="0"/>
              <a:t>CDC PUI and hospitalization forms, along with WHO case reporting forms</a:t>
            </a:r>
          </a:p>
          <a:p>
            <a:r>
              <a:rPr lang="en-US" dirty="0"/>
              <a:t>MITRE/C19HCC – clinical research and CDS, working with EMR vendors directly</a:t>
            </a:r>
          </a:p>
          <a:p>
            <a:endParaRPr lang="en-US" dirty="0"/>
          </a:p>
          <a:p>
            <a:r>
              <a:rPr lang="en-US" dirty="0"/>
              <a:t>APHL – specimen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2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curation leads to posting in VSAC?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4B5D9-C863-4B87-AB0F-72264A252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3C91-F2D2-43B4-BD6A-DF5BB6DDD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2144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7BCA4-A357-415E-B9A3-1A0739282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1F55-F0D9-466E-AB8D-E17EF0D5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12C0-5D5C-40E6-AA97-0A428618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218A5-15F1-4A52-9FB7-4C4AC4530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6997" y="0"/>
            <a:ext cx="271500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C7C48-9AFF-43A8-9B77-6BEA02498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6996" y="6267368"/>
            <a:ext cx="271500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E619-2481-4AC8-A5F8-08360403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1441-BE95-4E87-A37E-0D5CFC76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E249A-03DE-44BC-9F33-21B6C91B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F4A7-221A-47A6-873E-722D5375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AD33-E670-4BD6-AC2A-EC838046A6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DB0AC4-1075-4378-B526-26358E576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6996" y="6267368"/>
            <a:ext cx="271500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EF04-C320-4BD3-A85B-63B02F81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2B38-F52A-4E75-9666-B6C8AC5DF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01FCC-FB32-40EE-AECD-53963663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63E47-0B1D-4776-AB8D-E4A57516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1284-9BC5-4754-96E7-6E5B113A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AD33-E670-4BD6-AC2A-EC838046A6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1FAC4-B53A-4FDD-B20F-444CB2E17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6996" y="6267368"/>
            <a:ext cx="271500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9D78-ED3F-4D76-9516-2A74E92A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6037E-D8B4-47F1-9CDF-3B391D3A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8778F-6790-40D8-9F63-130A99DC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AD33-E670-4BD6-AC2A-EC838046A6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C397E-C596-4258-B9F8-412864751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6996" y="6267368"/>
            <a:ext cx="271500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56CB-A636-416E-8009-A4922E52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30B7C-79CB-471A-B8C8-4BABA783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6E11-B767-4408-ADDE-913DB2B9A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B1DD2-B0F1-46EA-BC4F-A045845C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ECCC-5919-4B0E-8F85-201F2E38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AD33-E670-4BD6-AC2A-EC838046A6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EFA70-D5FA-4F50-AFC2-CBED58A9E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6996" y="6267368"/>
            <a:ext cx="271500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4F374-79F3-4F58-886E-BB321000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EE129-FC2B-4DFC-AC25-ED9D7EC4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AD33-E670-4BD6-AC2A-EC838046A6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6960A-1FE4-481B-B85E-C69AE8F02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6996" y="6267368"/>
            <a:ext cx="271500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1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1B17F-5659-4D69-ACF3-8CAC0D89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183D5-F462-46BC-8DF0-31132A7E6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8078-D06D-40FD-8A20-496BCC448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794B-795E-4C6C-BBC8-F3389932EA6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C408B-7FB2-4BDE-8376-13A3B311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AD33-E670-4BD6-AC2A-EC838046A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4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i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nomed.org/cv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ovid.org/" TargetMode="External"/><Relationship Id="rId4" Type="http://schemas.openxmlformats.org/officeDocument/2006/relationships/hyperlink" Target="https://covid-19-ig.logicahealth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42D9-EE33-419F-9002-3B6D504AB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COVID-19 Interoperability Alliance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CA644-67C6-4DC2-A595-CA28C8847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Logica General Meeting</a:t>
            </a:r>
          </a:p>
          <a:p>
            <a:r>
              <a:rPr lang="en-US" dirty="0"/>
              <a:t>August 18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63292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B8586-B908-495E-9AEC-C8E6371F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5" y="251822"/>
            <a:ext cx="8773749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8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26901-3B2F-4448-920D-413E56AE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" y="734718"/>
            <a:ext cx="10397067" cy="48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2D697-687F-46BF-A5C3-C0A1CE7A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58" y="203200"/>
            <a:ext cx="10126884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6BDCF-5814-45E1-A02B-E9B65869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7DCF3-3598-45F0-956D-8E05E5AF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collaboration for COVID-19</a:t>
            </a:r>
          </a:p>
          <a:p>
            <a:r>
              <a:rPr lang="en-US" dirty="0"/>
              <a:t>Additional future public health efforts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“Never allow a crisis to go to waste” – Rahm Emanuel</a:t>
            </a:r>
          </a:p>
        </p:txBody>
      </p:sp>
    </p:spTree>
    <p:extLst>
      <p:ext uri="{BB962C8B-B14F-4D97-AF65-F5344CB8AC3E}">
        <p14:creationId xmlns:p14="http://schemas.microsoft.com/office/powerpoint/2010/main" val="5430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3D60-A971-4395-BDCA-C256DAC3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8CC7-88E5-40EA-BEF8-9127904B8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us</a:t>
            </a:r>
          </a:p>
          <a:p>
            <a:pPr lvl="1"/>
            <a:r>
              <a:rPr lang="en-US" dirty="0"/>
              <a:t>Weekly Calls – Monday 5-6 pm Eastern</a:t>
            </a:r>
          </a:p>
          <a:p>
            <a:pPr lvl="1"/>
            <a:r>
              <a:rPr lang="en-US" dirty="0"/>
              <a:t>Workshop Collaboration</a:t>
            </a:r>
          </a:p>
          <a:p>
            <a:pPr lvl="1"/>
            <a:r>
              <a:rPr lang="en-US" dirty="0"/>
              <a:t>Submit Use Cases/Terminology Needs</a:t>
            </a:r>
          </a:p>
          <a:p>
            <a:r>
              <a:rPr lang="en-US" dirty="0"/>
              <a:t>Learn More: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https://covid19ia.org/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6BDCF-5814-45E1-A02B-E9B65869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Interoperability Alliance: Background</a:t>
            </a:r>
          </a:p>
        </p:txBody>
      </p:sp>
      <p:pic>
        <p:nvPicPr>
          <p:cNvPr id="1026" name="Picture 2" descr="When Did Captain America First Yell 'Avengers Assemble!' in the ...">
            <a:extLst>
              <a:ext uri="{FF2B5EF4-FFF2-40B4-BE49-F238E27FC236}">
                <a16:creationId xmlns:a16="http://schemas.microsoft.com/office/drawing/2014/main" id="{C04904AC-D336-46BF-AC19-374AD268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22" y="1690688"/>
            <a:ext cx="8681156" cy="45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9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0663-D10A-4096-A679-0BB436D1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Interoperability Alliance: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25E10-48C2-47F7-B6DE-6F1205C9E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5" y="2023866"/>
            <a:ext cx="11784070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2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6BDCF-5814-45E1-A02B-E9B65869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4760"/>
            <a:ext cx="10515600" cy="16052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COVID-19 Interoperability Alliance:</a:t>
            </a:r>
            <a:br>
              <a:rPr lang="en-US" sz="4800" b="1" dirty="0"/>
            </a:br>
            <a:r>
              <a:rPr lang="en-US" sz="4800" b="1" dirty="0"/>
              <a:t>Content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9768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6BDCF-5814-45E1-A02B-E9B65869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Collaboration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64CC3F-A163-4C0E-A528-9985B3786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4694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419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E05D-5682-4818-8154-CF6BA6FD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FE4B-8A0B-4E3A-9A0E-DCC314AA7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COVID-19 Data Coding using SNOMED CT</a:t>
            </a:r>
          </a:p>
          <a:p>
            <a:pPr marL="0" indent="0">
              <a:buNone/>
            </a:pP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http://snomed.org/cv19</a:t>
            </a:r>
            <a:endParaRPr lang="en-US" b="1" dirty="0"/>
          </a:p>
          <a:p>
            <a:r>
              <a:rPr lang="en-US" dirty="0"/>
              <a:t>Logica FHIR IG</a:t>
            </a:r>
          </a:p>
          <a:p>
            <a:pPr marL="0" indent="0"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https://covid-19-ig.logicahealth.org/</a:t>
            </a:r>
            <a:endParaRPr lang="en-US" dirty="0"/>
          </a:p>
          <a:p>
            <a:r>
              <a:rPr lang="en-US" dirty="0"/>
              <a:t>COVID19 Healthcare Coalition</a:t>
            </a:r>
          </a:p>
          <a:p>
            <a:pPr marL="0" indent="0">
              <a:buNone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https://mcovid.org/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…plus individuals from US Food and Drug Administration, Association of Public Health Laboratories (APHL), Health Level 7 (HL7) etc..</a:t>
            </a:r>
          </a:p>
        </p:txBody>
      </p:sp>
    </p:spTree>
    <p:extLst>
      <p:ext uri="{BB962C8B-B14F-4D97-AF65-F5344CB8AC3E}">
        <p14:creationId xmlns:p14="http://schemas.microsoft.com/office/powerpoint/2010/main" val="85724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6BDCF-5814-45E1-A02B-E9B65869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Set Curation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7DCF3-3598-45F0-956D-8E05E5AF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Stewardship</a:t>
            </a:r>
          </a:p>
          <a:p>
            <a:r>
              <a:rPr lang="en-US" dirty="0"/>
              <a:t>Value set eligibility/prioritization</a:t>
            </a:r>
          </a:p>
          <a:p>
            <a:pPr lvl="1"/>
            <a:r>
              <a:rPr lang="en-US" dirty="0"/>
              <a:t>Community-driven</a:t>
            </a:r>
          </a:p>
          <a:p>
            <a:pPr lvl="1"/>
            <a:r>
              <a:rPr lang="en-US" dirty="0"/>
              <a:t>Evidence-based</a:t>
            </a:r>
          </a:p>
          <a:p>
            <a:r>
              <a:rPr lang="en-US" dirty="0"/>
              <a:t>Terminology bindings</a:t>
            </a:r>
          </a:p>
          <a:p>
            <a:pPr lvl="1"/>
            <a:r>
              <a:rPr lang="en-US" dirty="0"/>
              <a:t>Code systems</a:t>
            </a:r>
          </a:p>
          <a:p>
            <a:pPr lvl="1"/>
            <a:r>
              <a:rPr lang="en-US" dirty="0"/>
              <a:t>Scope</a:t>
            </a:r>
          </a:p>
          <a:p>
            <a:pPr lvl="1"/>
            <a:r>
              <a:rPr lang="en-US" dirty="0"/>
              <a:t>Pre-release terms</a:t>
            </a:r>
          </a:p>
          <a:p>
            <a:r>
              <a:rPr lang="en-US" dirty="0"/>
              <a:t>Updates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8949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87806-CF67-472D-85E6-DEAFE996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8" y="442584"/>
            <a:ext cx="9293564" cy="56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EEBFB-0B9F-4CA2-93AC-ED5E1C58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99" y="370840"/>
            <a:ext cx="1042140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557</Words>
  <Application>Microsoft Office PowerPoint</Application>
  <PresentationFormat>Widescreen</PresentationFormat>
  <Paragraphs>89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COVID-19 Interoperability Alliance</vt:lpstr>
      <vt:lpstr>COVID-19 Interoperability Alliance: Background</vt:lpstr>
      <vt:lpstr>COVID-19 Interoperability Alliance: Contributors</vt:lpstr>
      <vt:lpstr>COVID-19 Interoperability Alliance: Content Collaboration</vt:lpstr>
      <vt:lpstr>Community Collaboration</vt:lpstr>
      <vt:lpstr>Community Collaboration</vt:lpstr>
      <vt:lpstr>Value Set Curation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Thoughts</vt:lpstr>
      <vt:lpstr>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Macumber</dc:creator>
  <cp:lastModifiedBy>Carol Macumber</cp:lastModifiedBy>
  <cp:revision>65</cp:revision>
  <dcterms:created xsi:type="dcterms:W3CDTF">2020-07-27T14:04:21Z</dcterms:created>
  <dcterms:modified xsi:type="dcterms:W3CDTF">2020-08-18T17:37:37Z</dcterms:modified>
</cp:coreProperties>
</file>