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66" r:id="rId6"/>
    <p:sldMasterId id="2147483679" r:id="rId7"/>
  </p:sldMasterIdLst>
  <p:notesMasterIdLst>
    <p:notesMasterId r:id="rId26"/>
  </p:notesMasterIdLst>
  <p:handoutMasterIdLst>
    <p:handoutMasterId r:id="rId27"/>
  </p:handoutMasterIdLst>
  <p:sldIdLst>
    <p:sldId id="259" r:id="rId8"/>
    <p:sldId id="264" r:id="rId9"/>
    <p:sldId id="397" r:id="rId10"/>
    <p:sldId id="256" r:id="rId11"/>
    <p:sldId id="257" r:id="rId12"/>
    <p:sldId id="412" r:id="rId13"/>
    <p:sldId id="402" r:id="rId14"/>
    <p:sldId id="403" r:id="rId15"/>
    <p:sldId id="407" r:id="rId16"/>
    <p:sldId id="281" r:id="rId17"/>
    <p:sldId id="422" r:id="rId18"/>
    <p:sldId id="411" r:id="rId19"/>
    <p:sldId id="415" r:id="rId20"/>
    <p:sldId id="424" r:id="rId21"/>
    <p:sldId id="414" r:id="rId22"/>
    <p:sldId id="425" r:id="rId23"/>
    <p:sldId id="426" r:id="rId24"/>
    <p:sldId id="41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Bernstein, Steve (AHRQ/CEPI)" initials="BS(" lastIdx="1" clrIdx="0">
    <p:extLst>
      <p:ext uri="{19B8F6BF-5375-455C-9EA6-DF929625EA0E}">
        <p15:presenceInfo xmlns:p15="http://schemas.microsoft.com/office/powerpoint/2012/main" userId="S-1-5-21-1747495209-1248221918-2216747781-6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C86A2"/>
    <a:srgbClr val="F2F2F2"/>
    <a:srgbClr val="F2DCDB"/>
    <a:srgbClr val="DCE6F2"/>
    <a:srgbClr val="FDEADA"/>
    <a:srgbClr val="E1E7D4"/>
    <a:srgbClr val="13354F"/>
    <a:srgbClr val="385D8A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38" autoAdjust="0"/>
    <p:restoredTop sz="86429" autoAdjust="0"/>
  </p:normalViewPr>
  <p:slideViewPr>
    <p:cSldViewPr>
      <p:cViewPr varScale="1">
        <p:scale>
          <a:sx n="159" d="100"/>
          <a:sy n="159" d="100"/>
        </p:scale>
        <p:origin x="23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08A8F-5EAE-444A-88C8-F14398033CCE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288546-C134-2B43-940F-B1276D80DC39}">
      <dgm:prSet phldrT="[Text]"/>
      <dgm:spPr/>
      <dgm:t>
        <a:bodyPr/>
        <a:lstStyle/>
        <a:p>
          <a:r>
            <a:rPr lang="en-US" b="1" dirty="0"/>
            <a:t>UMN EPC: </a:t>
          </a:r>
          <a:r>
            <a:rPr lang="en-US" dirty="0"/>
            <a:t>Process Evidence </a:t>
          </a:r>
          <a:r>
            <a:rPr lang="en-US" dirty="0">
              <a:solidFill>
                <a:schemeClr val="bg1">
                  <a:lumMod val="75000"/>
                </a:schemeClr>
              </a:solidFill>
            </a:rPr>
            <a:t>[SRDR+/COKA]</a:t>
          </a:r>
        </a:p>
      </dgm:t>
    </dgm:pt>
    <dgm:pt modelId="{4E2CA3FA-A801-8348-85CC-78B84D867533}" type="parTrans" cxnId="{31DDD88C-63C3-A04C-A3E9-8A42739184D1}">
      <dgm:prSet/>
      <dgm:spPr/>
      <dgm:t>
        <a:bodyPr/>
        <a:lstStyle/>
        <a:p>
          <a:endParaRPr lang="en-US"/>
        </a:p>
      </dgm:t>
    </dgm:pt>
    <dgm:pt modelId="{13090A24-BC63-364F-B878-7D4099503D4D}" type="sibTrans" cxnId="{31DDD88C-63C3-A04C-A3E9-8A42739184D1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D8C18039-BEE6-2A43-AA15-4AB9EFB374F5}">
      <dgm:prSet phldrT="[Text]"/>
      <dgm:spPr/>
      <dgm:t>
        <a:bodyPr/>
        <a:lstStyle/>
        <a:p>
          <a:r>
            <a:rPr lang="en-US" b="1" dirty="0"/>
            <a:t>AU National Evidence TF</a:t>
          </a:r>
          <a:r>
            <a:rPr lang="en-US" dirty="0"/>
            <a:t>: Provide Living Guidelines </a:t>
          </a:r>
          <a:r>
            <a:rPr lang="en-US" dirty="0">
              <a:solidFill>
                <a:schemeClr val="bg1">
                  <a:lumMod val="75000"/>
                </a:schemeClr>
              </a:solidFill>
            </a:rPr>
            <a:t>[NIH/CDC?]</a:t>
          </a:r>
        </a:p>
      </dgm:t>
    </dgm:pt>
    <dgm:pt modelId="{FB57A6D2-090E-DC47-B601-11BCAB5E5326}" type="parTrans" cxnId="{F4FDDAF1-93CC-E74A-B6AF-4163ABB9D4CC}">
      <dgm:prSet/>
      <dgm:spPr/>
      <dgm:t>
        <a:bodyPr/>
        <a:lstStyle/>
        <a:p>
          <a:endParaRPr lang="en-US"/>
        </a:p>
      </dgm:t>
    </dgm:pt>
    <dgm:pt modelId="{F746179D-7818-B149-831D-013B13433101}" type="sibTrans" cxnId="{F4FDDAF1-93CC-E74A-B6AF-4163ABB9D4C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2CA66BA-E30D-AF4A-B0E4-9A1DD9626D18}">
      <dgm:prSet phldrT="[Text]"/>
      <dgm:spPr/>
      <dgm:t>
        <a:bodyPr/>
        <a:lstStyle/>
        <a:p>
          <a:r>
            <a:rPr lang="en-US" b="1" dirty="0"/>
            <a:t>C19HCC Agile KE Team</a:t>
          </a:r>
          <a:r>
            <a:rPr lang="en-US" dirty="0"/>
            <a:t>: Develop CDS</a:t>
          </a:r>
        </a:p>
      </dgm:t>
    </dgm:pt>
    <dgm:pt modelId="{C3D1C972-DA52-9149-854D-C03A2507801D}" type="parTrans" cxnId="{48FBDBE6-F1D8-5446-95B3-A3E1E2BB8856}">
      <dgm:prSet/>
      <dgm:spPr/>
      <dgm:t>
        <a:bodyPr/>
        <a:lstStyle/>
        <a:p>
          <a:endParaRPr lang="en-US"/>
        </a:p>
      </dgm:t>
    </dgm:pt>
    <dgm:pt modelId="{B1328C04-AEDD-DA49-9F95-D2AAAD52C8F8}" type="sibTrans" cxnId="{48FBDBE6-F1D8-5446-95B3-A3E1E2BB8856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6DA282F9-EDE2-8F4E-8910-2837B2FBAAC1}">
      <dgm:prSet phldrT="[Text]"/>
      <dgm:spPr/>
      <dgm:t>
        <a:bodyPr/>
        <a:lstStyle/>
        <a:p>
          <a:r>
            <a:rPr lang="en-US" b="1" dirty="0"/>
            <a:t>UMN CDO</a:t>
          </a:r>
          <a:r>
            <a:rPr lang="en-US" dirty="0"/>
            <a:t>: Implement Living CDS, Assess Results 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57A4D69A-BC25-304F-BD0A-3CDF6CB92917}" type="parTrans" cxnId="{4055D276-8AA7-564C-8B5F-07986C064D1B}">
      <dgm:prSet/>
      <dgm:spPr/>
      <dgm:t>
        <a:bodyPr/>
        <a:lstStyle/>
        <a:p>
          <a:endParaRPr lang="en-US"/>
        </a:p>
      </dgm:t>
    </dgm:pt>
    <dgm:pt modelId="{5D8FE204-6385-1E45-80F3-495AE2BE99F6}" type="sibTrans" cxnId="{4055D276-8AA7-564C-8B5F-07986C064D1B}">
      <dgm:prSet custT="1"/>
      <dgm:spPr>
        <a:solidFill>
          <a:prstClr val="white">
            <a:lumMod val="75000"/>
          </a:prst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C8F1A622-773B-CD48-84FE-FA65B4EF9342}" type="pres">
      <dgm:prSet presAssocID="{39B08A8F-5EAE-444A-88C8-F14398033CCE}" presName="cycle" presStyleCnt="0">
        <dgm:presLayoutVars>
          <dgm:dir/>
          <dgm:resizeHandles val="exact"/>
        </dgm:presLayoutVars>
      </dgm:prSet>
      <dgm:spPr/>
    </dgm:pt>
    <dgm:pt modelId="{4FD51E6E-355C-3842-9285-2C10F52CA01C}" type="pres">
      <dgm:prSet presAssocID="{6DA282F9-EDE2-8F4E-8910-2837B2FBAAC1}" presName="node" presStyleLbl="node1" presStyleIdx="0" presStyleCnt="4">
        <dgm:presLayoutVars>
          <dgm:bulletEnabled val="1"/>
        </dgm:presLayoutVars>
      </dgm:prSet>
      <dgm:spPr/>
    </dgm:pt>
    <dgm:pt modelId="{541C2A35-76DE-A747-B94C-9B3BA5D0752F}" type="pres">
      <dgm:prSet presAssocID="{5D8FE204-6385-1E45-80F3-495AE2BE99F6}" presName="sibTrans" presStyleLbl="sibTrans2D1" presStyleIdx="0" presStyleCnt="4"/>
      <dgm:spPr>
        <a:xfrm rot="2700000">
          <a:off x="4440312" y="1466639"/>
          <a:ext cx="454487" cy="577549"/>
        </a:xfrm>
        <a:prstGeom prst="rightArrow">
          <a:avLst>
            <a:gd name="adj1" fmla="val 60000"/>
            <a:gd name="adj2" fmla="val 50000"/>
          </a:avLst>
        </a:prstGeom>
      </dgm:spPr>
    </dgm:pt>
    <dgm:pt modelId="{168205B9-B1C2-3B44-A1E6-695F0321EE05}" type="pres">
      <dgm:prSet presAssocID="{5D8FE204-6385-1E45-80F3-495AE2BE99F6}" presName="connectorText" presStyleLbl="sibTrans2D1" presStyleIdx="0" presStyleCnt="4"/>
      <dgm:spPr/>
    </dgm:pt>
    <dgm:pt modelId="{FEFF9509-0CF4-6149-BCE9-1CF23025FDCF}" type="pres">
      <dgm:prSet presAssocID="{6E288546-C134-2B43-940F-B1276D80DC39}" presName="node" presStyleLbl="node1" presStyleIdx="1" presStyleCnt="4">
        <dgm:presLayoutVars>
          <dgm:bulletEnabled val="1"/>
        </dgm:presLayoutVars>
      </dgm:prSet>
      <dgm:spPr/>
    </dgm:pt>
    <dgm:pt modelId="{AC7C8974-30D9-2549-B78C-AB6B4520205A}" type="pres">
      <dgm:prSet presAssocID="{13090A24-BC63-364F-B878-7D4099503D4D}" presName="sibTrans" presStyleLbl="sibTrans2D1" presStyleIdx="1" presStyleCnt="4"/>
      <dgm:spPr>
        <a:xfrm rot="2700000">
          <a:off x="4440312" y="1466639"/>
          <a:ext cx="454487" cy="577549"/>
        </a:xfrm>
        <a:prstGeom prst="rightArrow">
          <a:avLst>
            <a:gd name="adj1" fmla="val 60000"/>
            <a:gd name="adj2" fmla="val 50000"/>
          </a:avLst>
        </a:prstGeom>
      </dgm:spPr>
    </dgm:pt>
    <dgm:pt modelId="{6336F447-5F47-424E-B336-D6E22078FD2E}" type="pres">
      <dgm:prSet presAssocID="{13090A24-BC63-364F-B878-7D4099503D4D}" presName="connectorText" presStyleLbl="sibTrans2D1" presStyleIdx="1" presStyleCnt="4"/>
      <dgm:spPr/>
    </dgm:pt>
    <dgm:pt modelId="{9BC292F4-1F8B-6649-99F6-089C1C44CE83}" type="pres">
      <dgm:prSet presAssocID="{D8C18039-BEE6-2A43-AA15-4AB9EFB374F5}" presName="node" presStyleLbl="node1" presStyleIdx="2" presStyleCnt="4">
        <dgm:presLayoutVars>
          <dgm:bulletEnabled val="1"/>
        </dgm:presLayoutVars>
      </dgm:prSet>
      <dgm:spPr/>
    </dgm:pt>
    <dgm:pt modelId="{ED20DCB7-3F4B-AE4F-81C4-9818424814FA}" type="pres">
      <dgm:prSet presAssocID="{F746179D-7818-B149-831D-013B13433101}" presName="sibTrans" presStyleLbl="sibTrans2D1" presStyleIdx="2" presStyleCnt="4"/>
      <dgm:spPr/>
    </dgm:pt>
    <dgm:pt modelId="{7CF6C007-C2FF-FE42-B048-2A7722C54506}" type="pres">
      <dgm:prSet presAssocID="{F746179D-7818-B149-831D-013B13433101}" presName="connectorText" presStyleLbl="sibTrans2D1" presStyleIdx="2" presStyleCnt="4"/>
      <dgm:spPr/>
    </dgm:pt>
    <dgm:pt modelId="{57E5246A-EFA8-8346-A92A-20E08931674B}" type="pres">
      <dgm:prSet presAssocID="{32CA66BA-E30D-AF4A-B0E4-9A1DD9626D18}" presName="node" presStyleLbl="node1" presStyleIdx="3" presStyleCnt="4">
        <dgm:presLayoutVars>
          <dgm:bulletEnabled val="1"/>
        </dgm:presLayoutVars>
      </dgm:prSet>
      <dgm:spPr/>
    </dgm:pt>
    <dgm:pt modelId="{8F2FC99A-EC8F-5549-8FA2-75328388918D}" type="pres">
      <dgm:prSet presAssocID="{B1328C04-AEDD-DA49-9F95-D2AAAD52C8F8}" presName="sibTrans" presStyleLbl="sibTrans2D1" presStyleIdx="3" presStyleCnt="4"/>
      <dgm:spPr/>
    </dgm:pt>
    <dgm:pt modelId="{56C87618-C733-8C4E-B7D8-816D4B42AA5B}" type="pres">
      <dgm:prSet presAssocID="{B1328C04-AEDD-DA49-9F95-D2AAAD52C8F8}" presName="connectorText" presStyleLbl="sibTrans2D1" presStyleIdx="3" presStyleCnt="4"/>
      <dgm:spPr/>
    </dgm:pt>
  </dgm:ptLst>
  <dgm:cxnLst>
    <dgm:cxn modelId="{DB497215-E112-F845-A1FA-77203BDA2B22}" type="presOf" srcId="{13090A24-BC63-364F-B878-7D4099503D4D}" destId="{6336F447-5F47-424E-B336-D6E22078FD2E}" srcOrd="1" destOrd="0" presId="urn:microsoft.com/office/officeart/2005/8/layout/cycle2"/>
    <dgm:cxn modelId="{0AC08F35-1B5F-D743-8D4C-DE62FA4E9011}" type="presOf" srcId="{F746179D-7818-B149-831D-013B13433101}" destId="{ED20DCB7-3F4B-AE4F-81C4-9818424814FA}" srcOrd="0" destOrd="0" presId="urn:microsoft.com/office/officeart/2005/8/layout/cycle2"/>
    <dgm:cxn modelId="{331E1344-0201-9A43-A109-C5617579432F}" type="presOf" srcId="{6E288546-C134-2B43-940F-B1276D80DC39}" destId="{FEFF9509-0CF4-6149-BCE9-1CF23025FDCF}" srcOrd="0" destOrd="0" presId="urn:microsoft.com/office/officeart/2005/8/layout/cycle2"/>
    <dgm:cxn modelId="{344CEB4D-65A1-584D-B7E6-F251A3E14FB5}" type="presOf" srcId="{5D8FE204-6385-1E45-80F3-495AE2BE99F6}" destId="{168205B9-B1C2-3B44-A1E6-695F0321EE05}" srcOrd="1" destOrd="0" presId="urn:microsoft.com/office/officeart/2005/8/layout/cycle2"/>
    <dgm:cxn modelId="{E4A7B858-4F19-4648-8E45-DF8A353E7A7A}" type="presOf" srcId="{5D8FE204-6385-1E45-80F3-495AE2BE99F6}" destId="{541C2A35-76DE-A747-B94C-9B3BA5D0752F}" srcOrd="0" destOrd="0" presId="urn:microsoft.com/office/officeart/2005/8/layout/cycle2"/>
    <dgm:cxn modelId="{4055D276-8AA7-564C-8B5F-07986C064D1B}" srcId="{39B08A8F-5EAE-444A-88C8-F14398033CCE}" destId="{6DA282F9-EDE2-8F4E-8910-2837B2FBAAC1}" srcOrd="0" destOrd="0" parTransId="{57A4D69A-BC25-304F-BD0A-3CDF6CB92917}" sibTransId="{5D8FE204-6385-1E45-80F3-495AE2BE99F6}"/>
    <dgm:cxn modelId="{31DDD88C-63C3-A04C-A3E9-8A42739184D1}" srcId="{39B08A8F-5EAE-444A-88C8-F14398033CCE}" destId="{6E288546-C134-2B43-940F-B1276D80DC39}" srcOrd="1" destOrd="0" parTransId="{4E2CA3FA-A801-8348-85CC-78B84D867533}" sibTransId="{13090A24-BC63-364F-B878-7D4099503D4D}"/>
    <dgm:cxn modelId="{FC33398D-1AED-564E-BFA0-0D7F2C0C2691}" type="presOf" srcId="{D8C18039-BEE6-2A43-AA15-4AB9EFB374F5}" destId="{9BC292F4-1F8B-6649-99F6-089C1C44CE83}" srcOrd="0" destOrd="0" presId="urn:microsoft.com/office/officeart/2005/8/layout/cycle2"/>
    <dgm:cxn modelId="{E185C794-94E6-084C-8DEE-B71C62D97140}" type="presOf" srcId="{13090A24-BC63-364F-B878-7D4099503D4D}" destId="{AC7C8974-30D9-2549-B78C-AB6B4520205A}" srcOrd="0" destOrd="0" presId="urn:microsoft.com/office/officeart/2005/8/layout/cycle2"/>
    <dgm:cxn modelId="{2DA411A1-206C-774A-B4F8-FA565D2FEAAA}" type="presOf" srcId="{39B08A8F-5EAE-444A-88C8-F14398033CCE}" destId="{C8F1A622-773B-CD48-84FE-FA65B4EF9342}" srcOrd="0" destOrd="0" presId="urn:microsoft.com/office/officeart/2005/8/layout/cycle2"/>
    <dgm:cxn modelId="{BD4A14DB-BB20-8247-9C59-54F44D1235A2}" type="presOf" srcId="{F746179D-7818-B149-831D-013B13433101}" destId="{7CF6C007-C2FF-FE42-B048-2A7722C54506}" srcOrd="1" destOrd="0" presId="urn:microsoft.com/office/officeart/2005/8/layout/cycle2"/>
    <dgm:cxn modelId="{A6E6D2DF-3775-704B-B6D7-4F162AF45062}" type="presOf" srcId="{B1328C04-AEDD-DA49-9F95-D2AAAD52C8F8}" destId="{8F2FC99A-EC8F-5549-8FA2-75328388918D}" srcOrd="0" destOrd="0" presId="urn:microsoft.com/office/officeart/2005/8/layout/cycle2"/>
    <dgm:cxn modelId="{D8FE68E4-032F-C644-8494-EDC81008625C}" type="presOf" srcId="{B1328C04-AEDD-DA49-9F95-D2AAAD52C8F8}" destId="{56C87618-C733-8C4E-B7D8-816D4B42AA5B}" srcOrd="1" destOrd="0" presId="urn:microsoft.com/office/officeart/2005/8/layout/cycle2"/>
    <dgm:cxn modelId="{48FBDBE6-F1D8-5446-95B3-A3E1E2BB8856}" srcId="{39B08A8F-5EAE-444A-88C8-F14398033CCE}" destId="{32CA66BA-E30D-AF4A-B0E4-9A1DD9626D18}" srcOrd="3" destOrd="0" parTransId="{C3D1C972-DA52-9149-854D-C03A2507801D}" sibTransId="{B1328C04-AEDD-DA49-9F95-D2AAAD52C8F8}"/>
    <dgm:cxn modelId="{51132AEB-699F-6E4C-B4EB-23A9CD810556}" type="presOf" srcId="{6DA282F9-EDE2-8F4E-8910-2837B2FBAAC1}" destId="{4FD51E6E-355C-3842-9285-2C10F52CA01C}" srcOrd="0" destOrd="0" presId="urn:microsoft.com/office/officeart/2005/8/layout/cycle2"/>
    <dgm:cxn modelId="{F4FDDAF1-93CC-E74A-B6AF-4163ABB9D4CC}" srcId="{39B08A8F-5EAE-444A-88C8-F14398033CCE}" destId="{D8C18039-BEE6-2A43-AA15-4AB9EFB374F5}" srcOrd="2" destOrd="0" parTransId="{FB57A6D2-090E-DC47-B601-11BCAB5E5326}" sibTransId="{F746179D-7818-B149-831D-013B13433101}"/>
    <dgm:cxn modelId="{9CB286F8-3FD8-F545-BA22-2C6062A3D88B}" type="presOf" srcId="{32CA66BA-E30D-AF4A-B0E4-9A1DD9626D18}" destId="{57E5246A-EFA8-8346-A92A-20E08931674B}" srcOrd="0" destOrd="0" presId="urn:microsoft.com/office/officeart/2005/8/layout/cycle2"/>
    <dgm:cxn modelId="{D33D9993-7937-7541-9662-B58EFBFDE587}" type="presParOf" srcId="{C8F1A622-773B-CD48-84FE-FA65B4EF9342}" destId="{4FD51E6E-355C-3842-9285-2C10F52CA01C}" srcOrd="0" destOrd="0" presId="urn:microsoft.com/office/officeart/2005/8/layout/cycle2"/>
    <dgm:cxn modelId="{74D04DEC-F7E1-7641-9600-DBBA3936F731}" type="presParOf" srcId="{C8F1A622-773B-CD48-84FE-FA65B4EF9342}" destId="{541C2A35-76DE-A747-B94C-9B3BA5D0752F}" srcOrd="1" destOrd="0" presId="urn:microsoft.com/office/officeart/2005/8/layout/cycle2"/>
    <dgm:cxn modelId="{EA07D7B8-966E-BF42-AFB4-C384B2F4C16E}" type="presParOf" srcId="{541C2A35-76DE-A747-B94C-9B3BA5D0752F}" destId="{168205B9-B1C2-3B44-A1E6-695F0321EE05}" srcOrd="0" destOrd="0" presId="urn:microsoft.com/office/officeart/2005/8/layout/cycle2"/>
    <dgm:cxn modelId="{2CE0D88C-2F26-5D4D-B94D-5F70AC4DB9DC}" type="presParOf" srcId="{C8F1A622-773B-CD48-84FE-FA65B4EF9342}" destId="{FEFF9509-0CF4-6149-BCE9-1CF23025FDCF}" srcOrd="2" destOrd="0" presId="urn:microsoft.com/office/officeart/2005/8/layout/cycle2"/>
    <dgm:cxn modelId="{906B2084-C8B0-D34D-9E40-6BEFF9BA3988}" type="presParOf" srcId="{C8F1A622-773B-CD48-84FE-FA65B4EF9342}" destId="{AC7C8974-30D9-2549-B78C-AB6B4520205A}" srcOrd="3" destOrd="0" presId="urn:microsoft.com/office/officeart/2005/8/layout/cycle2"/>
    <dgm:cxn modelId="{C6ADF37E-E5C2-2C4F-B745-2F768EAC5D38}" type="presParOf" srcId="{AC7C8974-30D9-2549-B78C-AB6B4520205A}" destId="{6336F447-5F47-424E-B336-D6E22078FD2E}" srcOrd="0" destOrd="0" presId="urn:microsoft.com/office/officeart/2005/8/layout/cycle2"/>
    <dgm:cxn modelId="{8BC92E85-9FC8-4B4E-9729-BD433D6C9466}" type="presParOf" srcId="{C8F1A622-773B-CD48-84FE-FA65B4EF9342}" destId="{9BC292F4-1F8B-6649-99F6-089C1C44CE83}" srcOrd="4" destOrd="0" presId="urn:microsoft.com/office/officeart/2005/8/layout/cycle2"/>
    <dgm:cxn modelId="{FDF53008-D2BC-AC4F-BD3B-64BD25080BA7}" type="presParOf" srcId="{C8F1A622-773B-CD48-84FE-FA65B4EF9342}" destId="{ED20DCB7-3F4B-AE4F-81C4-9818424814FA}" srcOrd="5" destOrd="0" presId="urn:microsoft.com/office/officeart/2005/8/layout/cycle2"/>
    <dgm:cxn modelId="{8C736362-85AF-C64A-B466-5C85074E235C}" type="presParOf" srcId="{ED20DCB7-3F4B-AE4F-81C4-9818424814FA}" destId="{7CF6C007-C2FF-FE42-B048-2A7722C54506}" srcOrd="0" destOrd="0" presId="urn:microsoft.com/office/officeart/2005/8/layout/cycle2"/>
    <dgm:cxn modelId="{8C56FC1D-D142-244F-88D1-61484E343662}" type="presParOf" srcId="{C8F1A622-773B-CD48-84FE-FA65B4EF9342}" destId="{57E5246A-EFA8-8346-A92A-20E08931674B}" srcOrd="6" destOrd="0" presId="urn:microsoft.com/office/officeart/2005/8/layout/cycle2"/>
    <dgm:cxn modelId="{B8C4F846-4E4E-D24C-AC12-5456C7AE26A7}" type="presParOf" srcId="{C8F1A622-773B-CD48-84FE-FA65B4EF9342}" destId="{8F2FC99A-EC8F-5549-8FA2-75328388918D}" srcOrd="7" destOrd="0" presId="urn:microsoft.com/office/officeart/2005/8/layout/cycle2"/>
    <dgm:cxn modelId="{F04FE9F5-5742-0548-B0C6-85DDC48BEF21}" type="presParOf" srcId="{8F2FC99A-EC8F-5549-8FA2-75328388918D}" destId="{56C87618-C733-8C4E-B7D8-816D4B42AA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51E6E-355C-3842-9285-2C10F52CA01C}">
      <dsp:nvSpPr>
        <dsp:cNvPr id="0" name=""/>
        <dsp:cNvSpPr/>
      </dsp:nvSpPr>
      <dsp:spPr>
        <a:xfrm>
          <a:off x="2912820" y="679"/>
          <a:ext cx="1711259" cy="1711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UMN CDO</a:t>
          </a:r>
          <a:r>
            <a:rPr lang="en-US" sz="1300" kern="1200" dirty="0"/>
            <a:t>: Implement Living CDS, Assess Results </a:t>
          </a:r>
          <a:endParaRPr lang="en-US" sz="13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163428" y="251287"/>
        <a:ext cx="1210043" cy="1210043"/>
      </dsp:txXfrm>
    </dsp:sp>
    <dsp:sp modelId="{541C2A35-76DE-A747-B94C-9B3BA5D0752F}">
      <dsp:nvSpPr>
        <dsp:cNvPr id="0" name=""/>
        <dsp:cNvSpPr/>
      </dsp:nvSpPr>
      <dsp:spPr>
        <a:xfrm rot="2700000">
          <a:off x="4440312" y="1466639"/>
          <a:ext cx="454487" cy="577549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>
        <a:off x="4460279" y="1533943"/>
        <a:ext cx="318141" cy="346529"/>
      </dsp:txXfrm>
    </dsp:sp>
    <dsp:sp modelId="{FEFF9509-0CF4-6149-BCE9-1CF23025FDCF}">
      <dsp:nvSpPr>
        <dsp:cNvPr id="0" name=""/>
        <dsp:cNvSpPr/>
      </dsp:nvSpPr>
      <dsp:spPr>
        <a:xfrm>
          <a:off x="4729223" y="1817081"/>
          <a:ext cx="1711259" cy="1711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UMN EPC: </a:t>
          </a:r>
          <a:r>
            <a:rPr lang="en-US" sz="1300" kern="1200" dirty="0"/>
            <a:t>Process Evidence </a:t>
          </a:r>
          <a:r>
            <a:rPr lang="en-US" sz="1300" kern="1200" dirty="0">
              <a:solidFill>
                <a:schemeClr val="bg1">
                  <a:lumMod val="75000"/>
                </a:schemeClr>
              </a:solidFill>
            </a:rPr>
            <a:t>[SRDR+/COKA]</a:t>
          </a:r>
        </a:p>
      </dsp:txBody>
      <dsp:txXfrm>
        <a:off x="4979831" y="2067689"/>
        <a:ext cx="1210043" cy="1210043"/>
      </dsp:txXfrm>
    </dsp:sp>
    <dsp:sp modelId="{AC7C8974-30D9-2549-B78C-AB6B4520205A}">
      <dsp:nvSpPr>
        <dsp:cNvPr id="0" name=""/>
        <dsp:cNvSpPr/>
      </dsp:nvSpPr>
      <dsp:spPr>
        <a:xfrm rot="8100000">
          <a:off x="4458503" y="3283042"/>
          <a:ext cx="454487" cy="577549"/>
        </a:xfrm>
        <a:prstGeom prst="rightArrow">
          <a:avLst>
            <a:gd name="adj1" fmla="val 60000"/>
            <a:gd name="adj2" fmla="val 50000"/>
          </a:avLst>
        </a:prstGeom>
        <a:solidFill>
          <a:prstClr val="white">
            <a:lumMod val="75000"/>
          </a:prst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 rot="10800000">
        <a:off x="4574882" y="3350346"/>
        <a:ext cx="318141" cy="346529"/>
      </dsp:txXfrm>
    </dsp:sp>
    <dsp:sp modelId="{9BC292F4-1F8B-6649-99F6-089C1C44CE83}">
      <dsp:nvSpPr>
        <dsp:cNvPr id="0" name=""/>
        <dsp:cNvSpPr/>
      </dsp:nvSpPr>
      <dsp:spPr>
        <a:xfrm>
          <a:off x="2912820" y="3633484"/>
          <a:ext cx="1711259" cy="1711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AU National Evidence TF</a:t>
          </a:r>
          <a:r>
            <a:rPr lang="en-US" sz="1300" kern="1200" dirty="0"/>
            <a:t>: Provide Living Guidelines </a:t>
          </a:r>
          <a:r>
            <a:rPr lang="en-US" sz="1300" kern="1200" dirty="0">
              <a:solidFill>
                <a:schemeClr val="bg1">
                  <a:lumMod val="75000"/>
                </a:schemeClr>
              </a:solidFill>
            </a:rPr>
            <a:t>[NIH/CDC?]</a:t>
          </a:r>
        </a:p>
      </dsp:txBody>
      <dsp:txXfrm>
        <a:off x="3163428" y="3884092"/>
        <a:ext cx="1210043" cy="1210043"/>
      </dsp:txXfrm>
    </dsp:sp>
    <dsp:sp modelId="{ED20DCB7-3F4B-AE4F-81C4-9818424814FA}">
      <dsp:nvSpPr>
        <dsp:cNvPr id="0" name=""/>
        <dsp:cNvSpPr/>
      </dsp:nvSpPr>
      <dsp:spPr>
        <a:xfrm rot="13500000">
          <a:off x="2642100" y="3301233"/>
          <a:ext cx="454487" cy="5775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758479" y="3464949"/>
        <a:ext cx="318141" cy="346529"/>
      </dsp:txXfrm>
    </dsp:sp>
    <dsp:sp modelId="{57E5246A-EFA8-8346-A92A-20E08931674B}">
      <dsp:nvSpPr>
        <dsp:cNvPr id="0" name=""/>
        <dsp:cNvSpPr/>
      </dsp:nvSpPr>
      <dsp:spPr>
        <a:xfrm>
          <a:off x="1096417" y="1817081"/>
          <a:ext cx="1711259" cy="1711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C19HCC Agile KE Team</a:t>
          </a:r>
          <a:r>
            <a:rPr lang="en-US" sz="1300" kern="1200" dirty="0"/>
            <a:t>: Develop CDS</a:t>
          </a:r>
        </a:p>
      </dsp:txBody>
      <dsp:txXfrm>
        <a:off x="1347025" y="2067689"/>
        <a:ext cx="1210043" cy="1210043"/>
      </dsp:txXfrm>
    </dsp:sp>
    <dsp:sp modelId="{8F2FC99A-EC8F-5549-8FA2-75328388918D}">
      <dsp:nvSpPr>
        <dsp:cNvPr id="0" name=""/>
        <dsp:cNvSpPr/>
      </dsp:nvSpPr>
      <dsp:spPr>
        <a:xfrm rot="18900000">
          <a:off x="2623909" y="1484830"/>
          <a:ext cx="454487" cy="577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643876" y="1648546"/>
        <a:ext cx="318141" cy="346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0ABE-DCA6-4B7A-B1BC-961182C98C1E}" type="datetimeFigureOut">
              <a:rPr lang="en-US" smtClean="0"/>
              <a:pPr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E9D1-BBA0-4F2C-9FA0-7B37DDC69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06A1E-4DC8-4B97-9735-D05403F9CA2D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BA40C-25F7-4A81-B7B0-365A5351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BA40C-25F7-4A81-B7B0-365A5351F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3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40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04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10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0" baseline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A40C-25F7-4A81-B7B0-365A5351FE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ef2738c49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57325" y="1181100"/>
            <a:ext cx="4251325" cy="3189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ef2738c49_6_332:notes"/>
          <p:cNvSpPr txBox="1">
            <a:spLocks noGrp="1"/>
          </p:cNvSpPr>
          <p:nvPr>
            <p:ph type="body" idx="1"/>
          </p:nvPr>
        </p:nvSpPr>
        <p:spPr>
          <a:xfrm>
            <a:off x="716619" y="4548458"/>
            <a:ext cx="5732949" cy="3721620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40" name="Google Shape;140;g5ef2738c49_6_332:notes"/>
          <p:cNvSpPr txBox="1">
            <a:spLocks noGrp="1"/>
          </p:cNvSpPr>
          <p:nvPr>
            <p:ph type="sldNum" idx="12"/>
          </p:nvPr>
        </p:nvSpPr>
        <p:spPr>
          <a:xfrm>
            <a:off x="4059181" y="8977134"/>
            <a:ext cx="3105348" cy="47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37" tIns="93037" rIns="93037" bIns="9303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4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BA40C-25F7-4A81-B7B0-365A5351F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31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and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7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257300" y="304801"/>
            <a:ext cx="6629400" cy="61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629400" y="63246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64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Author and Date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and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7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50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7"/>
            <a:ext cx="7772400" cy="1362075"/>
          </a:xfrm>
        </p:spPr>
        <p:txBody>
          <a:bodyPr anchor="t"/>
          <a:lstStyle>
            <a:lvl1pPr algn="ctr">
              <a:defRPr sz="3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3402"/>
            <a:ext cx="7772400" cy="1500187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9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2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2"/>
            <a:ext cx="4040188" cy="7270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7802"/>
            <a:ext cx="4041775" cy="7270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15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4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659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257300" y="304801"/>
            <a:ext cx="6629400" cy="61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629400" y="632460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0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and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9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94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7"/>
            <a:ext cx="7772400" cy="1362075"/>
          </a:xfrm>
        </p:spPr>
        <p:txBody>
          <a:bodyPr anchor="t"/>
          <a:lstStyle>
            <a:lvl1pPr algn="ctr">
              <a:defRPr sz="3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3402"/>
            <a:ext cx="7772400" cy="1500187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04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03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2"/>
            <a:ext cx="4040188" cy="7270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7802"/>
            <a:ext cx="4041775" cy="7270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46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05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7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34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25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1700" y="203567"/>
            <a:ext cx="8520600" cy="76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rtl="0">
              <a:spcBef>
                <a:spcPts val="42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38125" rtl="0">
              <a:spcBef>
                <a:spcPts val="360"/>
              </a:spcBef>
              <a:spcAft>
                <a:spcPts val="0"/>
              </a:spcAft>
              <a:buSzPts val="1400"/>
              <a:buChar char="►"/>
              <a:defRPr/>
            </a:lvl2pPr>
            <a:lvl3pPr marL="1028700" lvl="2" indent="-238125" rtl="0">
              <a:spcBef>
                <a:spcPts val="300"/>
              </a:spcBef>
              <a:spcAft>
                <a:spcPts val="0"/>
              </a:spcAft>
              <a:buSzPts val="1400"/>
              <a:buChar char="−"/>
              <a:defRPr/>
            </a:lvl3pPr>
            <a:lvl4pPr marL="1371600" lvl="3" indent="-228600" rtl="0">
              <a:spcBef>
                <a:spcPts val="300"/>
              </a:spcBef>
              <a:spcAft>
                <a:spcPts val="0"/>
              </a:spcAft>
              <a:buSzPts val="1200"/>
              <a:buChar char="–"/>
              <a:defRPr/>
            </a:lvl4pPr>
            <a:lvl5pPr marL="1714500" lvl="4" indent="-219075" rtl="0">
              <a:spcBef>
                <a:spcPts val="300"/>
              </a:spcBef>
              <a:spcAft>
                <a:spcPts val="0"/>
              </a:spcAft>
              <a:buSzPts val="1000"/>
              <a:buChar char="»"/>
              <a:defRPr/>
            </a:lvl5pPr>
            <a:lvl6pPr marL="2057400" lvl="5" indent="-219075" rtl="0"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6pPr>
            <a:lvl7pPr marL="2400300" lvl="6" indent="-219075" rtl="0"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7pPr>
            <a:lvl8pPr marL="2743200" lvl="7" indent="-219075" rtl="0"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8pPr>
            <a:lvl9pPr marL="3086100" lvl="8" indent="-219075" rtl="0"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0574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072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257300" y="304801"/>
            <a:ext cx="6629400" cy="61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629400" y="632460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1700" y="203567"/>
            <a:ext cx="8520600" cy="76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rtl="0">
              <a:spcBef>
                <a:spcPts val="5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►"/>
              <a:defRPr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−"/>
              <a:defRPr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marL="2286000" lvl="4" indent="-292100" rtl="0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marL="2743200" lvl="5" indent="-2921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marL="3200400" lvl="6" indent="-2921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marL="4114800" lvl="8" indent="-2921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184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3" r:id="rId9"/>
    <p:sldLayoutId id="2147483664" r:id="rId10"/>
    <p:sldLayoutId id="214748367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Author and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6" r:id="rId9"/>
    <p:sldLayoutId id="2147483677" r:id="rId10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53604" algn="l" defTabSz="6858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27472" indent="-213122" algn="l" defTabSz="685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0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53604" algn="l" defTabSz="6858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27472" indent="-213122" algn="l" defTabSz="685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ca.atlassian.net/wiki/spaces/DAS/pages/918749326/Testing+Tracking+and+Case+Management+Use+Case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vid-acts.ahrq.gov/pages/viewpage.action?pageId=13605911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-acts.ahrq.gov/pages/viewpage.action?pageId=1360591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-acts.ahrq.gov/pages/viewpage.action?pageId=1360591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vid-acts.ahrq.gov/pages/viewpage.action?pageId=13605905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-acts.ahrq.gov/pages/viewpage.action?pageId=13605916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371995"/>
            <a:ext cx="8001000" cy="129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Logica Virtual Meeting</a:t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/>
              <a:t>August 18</a:t>
            </a:r>
            <a:r>
              <a:rPr lang="en-US" sz="2000" baseline="30000" dirty="0"/>
              <a:t>th</a:t>
            </a:r>
            <a:r>
              <a:rPr lang="en-US" sz="2000" dirty="0"/>
              <a:t>, 2020</a:t>
            </a:r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2438400"/>
            <a:ext cx="88773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COVID-19 Guidance To Action ACTS* Collaborative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019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*ACTS =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HRQ evidence-based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ransformation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upport initiative</a:t>
            </a:r>
          </a:p>
        </p:txBody>
      </p:sp>
    </p:spTree>
    <p:extLst>
      <p:ext uri="{BB962C8B-B14F-4D97-AF65-F5344CB8AC3E}">
        <p14:creationId xmlns:p14="http://schemas.microsoft.com/office/powerpoint/2010/main" val="79633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86" y="115577"/>
            <a:ext cx="7990514" cy="98804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COVID-19 Guidance to Action </a:t>
            </a:r>
            <a:br>
              <a:rPr lang="en-US" sz="2800" dirty="0"/>
            </a:br>
            <a:r>
              <a:rPr lang="en-US" sz="2800" dirty="0"/>
              <a:t>Collaborative ACTS Website</a:t>
            </a:r>
            <a:r>
              <a:rPr lang="en-US" sz="3200" dirty="0"/>
              <a:t>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600200"/>
            <a:ext cx="2971798" cy="4038600"/>
          </a:xfrm>
        </p:spPr>
        <p:txBody>
          <a:bodyPr/>
          <a:lstStyle/>
          <a:p>
            <a:r>
              <a:rPr lang="en-US" sz="1800" dirty="0"/>
              <a:t>Guidance summaries</a:t>
            </a:r>
          </a:p>
          <a:p>
            <a:pPr lvl="1"/>
            <a:r>
              <a:rPr lang="en-US" sz="1600" dirty="0"/>
              <a:t>from Penn CEP</a:t>
            </a:r>
          </a:p>
          <a:p>
            <a:endParaRPr lang="en-US" sz="1800" dirty="0"/>
          </a:p>
          <a:p>
            <a:r>
              <a:rPr lang="en-US" sz="1800" dirty="0"/>
              <a:t>Learning Community</a:t>
            </a:r>
          </a:p>
          <a:p>
            <a:pPr lvl="1"/>
            <a:r>
              <a:rPr lang="en-US" sz="1400" dirty="0"/>
              <a:t>For those developing, implementing, evaluating, living CDS for selected targets</a:t>
            </a:r>
          </a:p>
          <a:p>
            <a:pPr lvl="1"/>
            <a:r>
              <a:rPr lang="en-US" sz="1400" b="1" u="sng" dirty="0"/>
              <a:t>Network of Networks </a:t>
            </a:r>
            <a:r>
              <a:rPr lang="en-US" sz="1400" dirty="0"/>
              <a:t>(e.g., COVID-END, COKA, C19HCC, etc.)</a:t>
            </a:r>
            <a:endParaRPr lang="en-US" sz="1400" b="1" u="sng" dirty="0"/>
          </a:p>
          <a:p>
            <a:pPr lvl="1"/>
            <a:endParaRPr lang="en-US" sz="1400" dirty="0"/>
          </a:p>
          <a:p>
            <a:r>
              <a:rPr lang="en-US" sz="1800" dirty="0"/>
              <a:t>Workbench</a:t>
            </a:r>
          </a:p>
          <a:p>
            <a:pPr lvl="1"/>
            <a:r>
              <a:rPr lang="en-US" sz="1400" dirty="0"/>
              <a:t>Automates retrieval/change tracking of web-based information </a:t>
            </a:r>
            <a:endParaRPr lang="en-US" sz="105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899" y="1219199"/>
            <a:ext cx="5917945" cy="4998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0EE7FF-A756-C24C-BD05-67DB20E80E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8998" y="2209801"/>
            <a:ext cx="5113808" cy="464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B0D4E-3E3F-FC48-8913-35260B0CEEDB}"/>
              </a:ext>
            </a:extLst>
          </p:cNvPr>
          <p:cNvSpPr txBox="1"/>
          <p:nvPr/>
        </p:nvSpPr>
        <p:spPr>
          <a:xfrm>
            <a:off x="228600" y="6412468"/>
            <a:ext cx="3352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digital.ahrq.gov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covid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-acts</a:t>
            </a:r>
          </a:p>
        </p:txBody>
      </p:sp>
    </p:spTree>
    <p:extLst>
      <p:ext uri="{BB962C8B-B14F-4D97-AF65-F5344CB8AC3E}">
        <p14:creationId xmlns:p14="http://schemas.microsoft.com/office/powerpoint/2010/main" val="314687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6ADA-E725-6741-ADA0-7E304CAF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043B4-DA05-004F-B215-F8A48033E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/>
              <a:t>Cross-fertilize / accelerate</a:t>
            </a:r>
            <a:r>
              <a:rPr lang="en-US" dirty="0"/>
              <a:t> </a:t>
            </a:r>
            <a:r>
              <a:rPr lang="en-US" b="1" dirty="0"/>
              <a:t>current efforts</a:t>
            </a:r>
            <a:r>
              <a:rPr lang="en-US" dirty="0"/>
              <a:t> to develop/deliver to care teams </a:t>
            </a:r>
            <a:r>
              <a:rPr lang="en-US" b="1" dirty="0"/>
              <a:t>COVID-19 evidence-based guidance,</a:t>
            </a:r>
            <a:r>
              <a:rPr lang="en-US" dirty="0"/>
              <a:t> tools to apply it;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Measurably </a:t>
            </a:r>
            <a:r>
              <a:rPr lang="en-US" b="1" dirty="0"/>
              <a:t>improve care / outcomes</a:t>
            </a:r>
            <a:r>
              <a:rPr lang="en-US" dirty="0"/>
              <a:t> for COVID-19 in </a:t>
            </a:r>
            <a:r>
              <a:rPr lang="en-US" b="1" dirty="0"/>
              <a:t>limited settings for selected targets</a:t>
            </a:r>
            <a:r>
              <a:rPr lang="en-US" dirty="0"/>
              <a:t> addressed by Learning Community participants in ways </a:t>
            </a:r>
            <a:r>
              <a:rPr lang="en-US" b="1" dirty="0"/>
              <a:t>scalable to many other targets / settings</a:t>
            </a:r>
            <a:r>
              <a:rPr lang="en-US" dirty="0"/>
              <a:t>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/>
              <a:t>Advance tools, standards, collaborations</a:t>
            </a:r>
            <a:r>
              <a:rPr lang="en-US" dirty="0"/>
              <a:t> to seed digital knowledge platforms (AHRQ/others), reference architecture, public private partnerships to achieve effective knowledge ecosystem.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39809-DFF2-6B43-831E-86917ED08C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48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BECD-C376-3144-BE4B-6A9DC654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567"/>
            <a:ext cx="8520600" cy="763600"/>
          </a:xfrm>
        </p:spPr>
        <p:txBody>
          <a:bodyPr/>
          <a:lstStyle/>
          <a:p>
            <a:r>
              <a:rPr lang="en-US" dirty="0"/>
              <a:t>COVID - ACTS Learning Community:</a:t>
            </a:r>
            <a:br>
              <a:rPr lang="en-US" dirty="0"/>
            </a:br>
            <a:r>
              <a:rPr lang="en-US" dirty="0"/>
              <a:t>Cultivate Ecosystem Synergies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BC9E2-E5AF-9D4B-8A67-3C9E496B8A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BE3AF-D82B-CC49-ADC3-741E6F361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1" y="1219200"/>
            <a:ext cx="8026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FF66-E99D-7447-91A1-EBFE8A1D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783"/>
            <a:ext cx="9021158" cy="763600"/>
          </a:xfrm>
        </p:spPr>
        <p:txBody>
          <a:bodyPr/>
          <a:lstStyle/>
          <a:p>
            <a:r>
              <a:rPr lang="en-US" sz="2800" dirty="0"/>
              <a:t>Stakeholder</a:t>
            </a:r>
            <a:r>
              <a:rPr lang="en-US" sz="2800" i="1" dirty="0"/>
              <a:t> Initial </a:t>
            </a:r>
            <a:r>
              <a:rPr lang="en-US" sz="2800" dirty="0"/>
              <a:t>Targets for ‘Living CDS’</a:t>
            </a:r>
            <a:br>
              <a:rPr lang="en-US" sz="2000" dirty="0"/>
            </a:br>
            <a:r>
              <a:rPr lang="en-US" sz="2000" dirty="0"/>
              <a:t>(Opportunistic – driven by participant efforts</a:t>
            </a:r>
            <a:r>
              <a:rPr lang="en-US" sz="24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2D8F5-4A98-7241-B84A-297F38FE3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536633"/>
            <a:ext cx="8868758" cy="4025967"/>
          </a:xfrm>
        </p:spPr>
        <p:txBody>
          <a:bodyPr/>
          <a:lstStyle/>
          <a:p>
            <a:r>
              <a:rPr lang="en-US" sz="2400" b="1" dirty="0"/>
              <a:t>COVID-19</a:t>
            </a:r>
            <a:endParaRPr lang="en-US" sz="2400" dirty="0"/>
          </a:p>
          <a:p>
            <a:pPr lvl="1"/>
            <a:r>
              <a:rPr lang="en-US" sz="2000" dirty="0"/>
              <a:t>Symptom eval/triage/test &amp; mgt recs</a:t>
            </a:r>
          </a:p>
          <a:p>
            <a:pPr lvl="2"/>
            <a:r>
              <a:rPr lang="en-US" sz="1400" dirty="0">
                <a:hlinkClick r:id="rId2"/>
              </a:rPr>
              <a:t>Remote triage of patients with possible COVID-19 symptoms</a:t>
            </a:r>
            <a:endParaRPr lang="en-US" sz="1400" dirty="0"/>
          </a:p>
          <a:p>
            <a:pPr lvl="2"/>
            <a:r>
              <a:rPr lang="en-US" sz="1400" dirty="0"/>
              <a:t>ED - Severity assessment/optimal disposition</a:t>
            </a:r>
          </a:p>
          <a:p>
            <a:pPr lvl="2"/>
            <a:r>
              <a:rPr lang="en-US" sz="1400" dirty="0">
                <a:hlinkClick r:id="rId2"/>
              </a:rPr>
              <a:t>Monitoring /managing COVID patients</a:t>
            </a:r>
            <a:r>
              <a:rPr lang="en-US" sz="1400" dirty="0"/>
              <a:t> at home</a:t>
            </a:r>
          </a:p>
          <a:p>
            <a:pPr lvl="1"/>
            <a:r>
              <a:rPr lang="en-US" sz="2000" dirty="0"/>
              <a:t>Inpatient/ICU </a:t>
            </a:r>
          </a:p>
          <a:p>
            <a:pPr lvl="2"/>
            <a:r>
              <a:rPr lang="en-US" sz="1400" dirty="0"/>
              <a:t>patient deterioration risk</a:t>
            </a:r>
            <a:endParaRPr lang="en-US" sz="1600" dirty="0"/>
          </a:p>
          <a:p>
            <a:pPr lvl="2"/>
            <a:r>
              <a:rPr lang="en-US" sz="1400" dirty="0"/>
              <a:t>whether/how to anticoagulated</a:t>
            </a:r>
          </a:p>
          <a:p>
            <a:pPr lvl="1"/>
            <a:r>
              <a:rPr lang="en-US" sz="2000" dirty="0"/>
              <a:t>Scale to other targets</a:t>
            </a:r>
          </a:p>
          <a:p>
            <a:pPr lvl="2"/>
            <a:r>
              <a:rPr lang="en-US" sz="1400" dirty="0"/>
              <a:t>COVID-19 and ideally beyond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E3D9E-6CF3-E04E-8C44-A713A24C6D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724AF-117E-3B48-A74A-8955861000E6}"/>
              </a:ext>
            </a:extLst>
          </p:cNvPr>
          <p:cNvSpPr txBox="1"/>
          <p:nvPr/>
        </p:nvSpPr>
        <p:spPr>
          <a:xfrm>
            <a:off x="609600" y="5783759"/>
            <a:ext cx="7862858" cy="76944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Cross-fertilizing content, processes, tools to provide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living reviews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inform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living guidelines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drive the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living CDS</a:t>
            </a:r>
          </a:p>
        </p:txBody>
      </p:sp>
    </p:spTree>
    <p:extLst>
      <p:ext uri="{BB962C8B-B14F-4D97-AF65-F5344CB8AC3E}">
        <p14:creationId xmlns:p14="http://schemas.microsoft.com/office/powerpoint/2010/main" val="30854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E567-DA12-174D-A702-183C7B64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520600" cy="763600"/>
          </a:xfrm>
        </p:spPr>
        <p:txBody>
          <a:bodyPr/>
          <a:lstStyle/>
          <a:p>
            <a:r>
              <a:rPr lang="en-US" sz="2600" dirty="0"/>
              <a:t>A </a:t>
            </a:r>
            <a:r>
              <a:rPr lang="en-US" sz="2600" i="1" dirty="0"/>
              <a:t>Theoretical</a:t>
            </a:r>
            <a:r>
              <a:rPr lang="en-US" sz="2600" dirty="0"/>
              <a:t> Enhanced Ecosystem Flow Building on Current Efforts by Collaborative Participants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76DC9-0848-8E43-B746-B8D7386A57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17B91F2-2B7F-F94B-878A-A90F8D3DF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723189"/>
              </p:ext>
            </p:extLst>
          </p:nvPr>
        </p:nvGraphicFramePr>
        <p:xfrm>
          <a:off x="-304800" y="1396999"/>
          <a:ext cx="7536900" cy="5345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>
            <a:extLst>
              <a:ext uri="{FF2B5EF4-FFF2-40B4-BE49-F238E27FC236}">
                <a16:creationId xmlns:a16="http://schemas.microsoft.com/office/drawing/2014/main" id="{B0C1EA97-56C3-104F-8C28-868155301019}"/>
              </a:ext>
            </a:extLst>
          </p:cNvPr>
          <p:cNvSpPr/>
          <p:nvPr/>
        </p:nvSpPr>
        <p:spPr>
          <a:xfrm rot="8167266">
            <a:off x="4009609" y="3180853"/>
            <a:ext cx="69291" cy="34825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EECBD-4CBD-8C4D-A527-D1480C222AD3}"/>
              </a:ext>
            </a:extLst>
          </p:cNvPr>
          <p:cNvSpPr txBox="1"/>
          <p:nvPr/>
        </p:nvSpPr>
        <p:spPr>
          <a:xfrm>
            <a:off x="5971658" y="1723535"/>
            <a:ext cx="25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happening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Gray: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potential enhancement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9A3179-71E5-C34D-8665-7389F19C0AC6}"/>
              </a:ext>
            </a:extLst>
          </p:cNvPr>
          <p:cNvSpPr/>
          <p:nvPr/>
        </p:nvSpPr>
        <p:spPr>
          <a:xfrm>
            <a:off x="678900" y="1397000"/>
            <a:ext cx="1295400" cy="1293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39631-C971-6744-937A-C0071F40A380}"/>
              </a:ext>
            </a:extLst>
          </p:cNvPr>
          <p:cNvSpPr txBox="1"/>
          <p:nvPr/>
        </p:nvSpPr>
        <p:spPr>
          <a:xfrm>
            <a:off x="755100" y="1447800"/>
            <a:ext cx="1143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CDS Connect: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CDS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Repository/ Authoring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F95E6A8-134A-3443-9D3E-DD49A15C3473}"/>
              </a:ext>
            </a:extLst>
          </p:cNvPr>
          <p:cNvSpPr/>
          <p:nvPr/>
        </p:nvSpPr>
        <p:spPr>
          <a:xfrm rot="16200000">
            <a:off x="2164748" y="2019248"/>
            <a:ext cx="279739" cy="253765"/>
          </a:xfrm>
          <a:prstGeom prst="downArrow">
            <a:avLst/>
          </a:prstGeom>
          <a:solidFill>
            <a:prstClr val="white">
              <a:lumMod val="75000"/>
            </a:prstClr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154F96BF-3588-8644-90F1-E2F09A9385C8}"/>
              </a:ext>
            </a:extLst>
          </p:cNvPr>
          <p:cNvSpPr/>
          <p:nvPr/>
        </p:nvSpPr>
        <p:spPr>
          <a:xfrm rot="4815884">
            <a:off x="1257397" y="2827624"/>
            <a:ext cx="406690" cy="279741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A4E85E-8DF2-2447-8045-644233C1B194}"/>
              </a:ext>
            </a:extLst>
          </p:cNvPr>
          <p:cNvSpPr txBox="1"/>
          <p:nvPr/>
        </p:nvSpPr>
        <p:spPr>
          <a:xfrm>
            <a:off x="2660100" y="3581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Flow more efficient, scalable: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standards-based computability, best practices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8053A-0186-A74B-85EC-CE50C1970086}"/>
              </a:ext>
            </a:extLst>
          </p:cNvPr>
          <p:cNvSpPr txBox="1"/>
          <p:nvPr/>
        </p:nvSpPr>
        <p:spPr>
          <a:xfrm>
            <a:off x="4800600" y="5417403"/>
            <a:ext cx="3962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en-US" sz="1600" dirty="0"/>
              <a:t>Working on similar flows within/across: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other CDOs (e.g., VA, health centers)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other targets (e.g., testing )</a:t>
            </a:r>
          </a:p>
        </p:txBody>
      </p:sp>
    </p:spTree>
    <p:extLst>
      <p:ext uri="{BB962C8B-B14F-4D97-AF65-F5344CB8AC3E}">
        <p14:creationId xmlns:p14="http://schemas.microsoft.com/office/powerpoint/2010/main" val="40329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76EC-A524-7240-943F-99469BA1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203567"/>
            <a:ext cx="8520600" cy="763600"/>
          </a:xfrm>
        </p:spPr>
        <p:txBody>
          <a:bodyPr/>
          <a:lstStyle/>
          <a:p>
            <a:r>
              <a:rPr lang="en-US" sz="2400" dirty="0"/>
              <a:t>Ecosystem Links CoPs Are Improving and Connecting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D3ADE-FE44-1946-BF98-A04BAC6F63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43D69-4C8C-1446-A376-915C0F5E40AB}"/>
              </a:ext>
            </a:extLst>
          </p:cNvPr>
          <p:cNvSpPr txBox="1"/>
          <p:nvPr/>
        </p:nvSpPr>
        <p:spPr>
          <a:xfrm>
            <a:off x="457200" y="640080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https://covid-acts.ahrq.gov/pages/viewpage.action?pageId=13605911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4E34E-D30F-2E47-AA2B-48308FE6400F}"/>
              </a:ext>
            </a:extLst>
          </p:cNvPr>
          <p:cNvSpPr txBox="1"/>
          <p:nvPr/>
        </p:nvSpPr>
        <p:spPr>
          <a:xfrm>
            <a:off x="685800" y="1219200"/>
            <a:ext cx="778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Rough Draft ‘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Developing Evidence/Guidance’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 Dashboard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0BA09-5EDD-F842-9270-D5A0A2F2A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595"/>
            <a:ext cx="9144000" cy="46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3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C92D77D-DBD8-4146-98DE-707692B5BD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9591"/>
            <a:ext cx="9144000" cy="38008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D3ADE-FE44-1946-BF98-A04BAC6F63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43D69-4C8C-1446-A376-915C0F5E40AB}"/>
              </a:ext>
            </a:extLst>
          </p:cNvPr>
          <p:cNvSpPr txBox="1"/>
          <p:nvPr/>
        </p:nvSpPr>
        <p:spPr>
          <a:xfrm>
            <a:off x="457200" y="6400800"/>
            <a:ext cx="784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hlinkClick r:id="rId3"/>
              </a:rPr>
              <a:t>https://covid-acts.ahrq.gov/pages/viewpage.action?pageId=13605912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4E34E-D30F-2E47-AA2B-48308FE6400F}"/>
              </a:ext>
            </a:extLst>
          </p:cNvPr>
          <p:cNvSpPr txBox="1"/>
          <p:nvPr/>
        </p:nvSpPr>
        <p:spPr>
          <a:xfrm>
            <a:off x="685800" y="1383268"/>
            <a:ext cx="778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Rough Draft ‘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Developing CDS/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eCQMs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’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 Dashboard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ECB7B3-F236-6B4B-A340-C190B5C2FA1C}"/>
              </a:ext>
            </a:extLst>
          </p:cNvPr>
          <p:cNvSpPr txBox="1">
            <a:spLocks/>
          </p:cNvSpPr>
          <p:nvPr/>
        </p:nvSpPr>
        <p:spPr>
          <a:xfrm>
            <a:off x="-76200" y="203567"/>
            <a:ext cx="8520600" cy="763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z="2400"/>
              <a:t>Ecosystem Links CoPs Are Improving and Connecting</a:t>
            </a:r>
            <a:endParaRPr lang="en-US" sz="2400" dirty="0"/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BAD409A7-F0AE-964D-AE03-CD637FDCCB9C}"/>
              </a:ext>
            </a:extLst>
          </p:cNvPr>
          <p:cNvSpPr/>
          <p:nvPr/>
        </p:nvSpPr>
        <p:spPr>
          <a:xfrm>
            <a:off x="2057400" y="3429000"/>
            <a:ext cx="2362199" cy="381001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EFB54A-74EE-B846-AF4E-61452EFD7874}"/>
              </a:ext>
            </a:extLst>
          </p:cNvPr>
          <p:cNvCxnSpPr>
            <a:cxnSpLocks/>
          </p:cNvCxnSpPr>
          <p:nvPr/>
        </p:nvCxnSpPr>
        <p:spPr>
          <a:xfrm>
            <a:off x="1483895" y="3437021"/>
            <a:ext cx="609600" cy="155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nut 13">
            <a:extLst>
              <a:ext uri="{FF2B5EF4-FFF2-40B4-BE49-F238E27FC236}">
                <a16:creationId xmlns:a16="http://schemas.microsoft.com/office/drawing/2014/main" id="{14F42BE0-AAFC-9F48-83CE-3841F9BC3626}"/>
              </a:ext>
            </a:extLst>
          </p:cNvPr>
          <p:cNvSpPr/>
          <p:nvPr/>
        </p:nvSpPr>
        <p:spPr>
          <a:xfrm>
            <a:off x="4744456" y="3429001"/>
            <a:ext cx="1961144" cy="30480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CB8B37-4439-714D-AA86-2844AD774C1D}"/>
              </a:ext>
            </a:extLst>
          </p:cNvPr>
          <p:cNvCxnSpPr>
            <a:cxnSpLocks/>
          </p:cNvCxnSpPr>
          <p:nvPr/>
        </p:nvCxnSpPr>
        <p:spPr>
          <a:xfrm>
            <a:off x="4267200" y="3349823"/>
            <a:ext cx="609600" cy="155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45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1B31-D0D6-1843-A7C6-1494F62D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52400"/>
            <a:ext cx="8520600" cy="763600"/>
          </a:xfrm>
        </p:spPr>
        <p:txBody>
          <a:bodyPr/>
          <a:lstStyle/>
          <a:p>
            <a:r>
              <a:rPr lang="en-US" sz="2800" dirty="0"/>
              <a:t>Synthesize Ecosystem Best Practices/Toolkit?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1C716-B250-7A45-B385-61C2F39D4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9558" y="4267200"/>
            <a:ext cx="5181600" cy="1676400"/>
          </a:xfrm>
        </p:spPr>
        <p:txBody>
          <a:bodyPr/>
          <a:lstStyle/>
          <a:p>
            <a:r>
              <a:rPr lang="en-US" sz="2000" dirty="0"/>
              <a:t>Flesh out to fully include offerings by Logica Health, others;</a:t>
            </a:r>
          </a:p>
          <a:p>
            <a:r>
              <a:rPr lang="en-US" sz="2000" dirty="0"/>
              <a:t>Organize information about tools, resources, standards, IGs, etc. into ‘playbooks’/architecture for addressing each ecosystem step?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F92C2-B9AA-0642-9103-5AD638DE3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73F6D-A799-484E-AB6C-0DF95E1621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1371600"/>
            <a:ext cx="3805674" cy="2584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7FE337-9476-EB45-856A-7A9C4A4B2D98}"/>
              </a:ext>
            </a:extLst>
          </p:cNvPr>
          <p:cNvSpPr txBox="1"/>
          <p:nvPr/>
        </p:nvSpPr>
        <p:spPr>
          <a:xfrm>
            <a:off x="457200" y="41148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Posted, with talking points from Bryn, on </a:t>
            </a:r>
            <a:r>
              <a:rPr lang="en-US" sz="1400" dirty="0">
                <a:hlinkClick r:id="rId3"/>
              </a:rPr>
              <a:t>Developing CDS/</a:t>
            </a:r>
            <a:r>
              <a:rPr lang="en-US" sz="1400" dirty="0" err="1">
                <a:hlinkClick r:id="rId3"/>
              </a:rPr>
              <a:t>eCQMs</a:t>
            </a:r>
            <a:r>
              <a:rPr lang="en-US" sz="1400" dirty="0">
                <a:hlinkClick r:id="rId3"/>
              </a:rPr>
              <a:t> CoP page</a:t>
            </a:r>
            <a:r>
              <a:rPr lang="en-US" sz="1400" dirty="0"/>
              <a:t>, beneath Dashboard</a:t>
            </a:r>
          </a:p>
        </p:txBody>
      </p:sp>
    </p:spTree>
    <p:extLst>
      <p:ext uri="{BB962C8B-B14F-4D97-AF65-F5344CB8AC3E}">
        <p14:creationId xmlns:p14="http://schemas.microsoft.com/office/powerpoint/2010/main" val="16812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6ADA-E725-6741-ADA0-7E304CAF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567"/>
            <a:ext cx="8520600" cy="763600"/>
          </a:xfrm>
        </p:spPr>
        <p:txBody>
          <a:bodyPr/>
          <a:lstStyle/>
          <a:p>
            <a:r>
              <a:rPr lang="en-US" sz="3200" dirty="0"/>
              <a:t>Stakeholder Implications/Opportunities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043B4-DA05-004F-B215-F8A48033E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536633"/>
            <a:ext cx="8709458" cy="4555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Examine </a:t>
            </a:r>
            <a:r>
              <a:rPr lang="en-US" sz="2400" dirty="0">
                <a:hlinkClick r:id="rId2"/>
              </a:rPr>
              <a:t>Learning Community</a:t>
            </a:r>
            <a:r>
              <a:rPr lang="en-US" sz="2400" dirty="0"/>
              <a:t> CoP pages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Valuable take/give with your efforts? (for specific targets/beyond)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2400" dirty="0"/>
              <a:t>Leverage Collaborative effort to co-create better ecosystem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Standards, methods, tools, end-to-end concept demonstrations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Playbooks, etc.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39809-DFF2-6B43-831E-86917ED08C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69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89737"/>
            <a:ext cx="7886700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ACTS Goal and Stakeholder Community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COVID-19 Guidance to Action Collaborative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Stakeholder Implications/Opportunities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03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00" y="1560866"/>
            <a:ext cx="5294449" cy="506853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228600" y="152400"/>
            <a:ext cx="807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ACTS Goal: High Functioning Knowledge Ecosystem Supports Quadruple Aim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381" y="1560866"/>
            <a:ext cx="2333419" cy="3539430"/>
          </a:xfrm>
          <a:prstGeom prst="rect">
            <a:avLst/>
          </a:prstGeom>
          <a:solidFill>
            <a:srgbClr val="63277A"/>
          </a:solidFill>
          <a:ln>
            <a:solidFill>
              <a:srgbClr val="8064A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AHRQ Mission: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Produce evidence to make health care safer, higher quality, more accessible, equitable, and affordable.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 within the US DHHS and with other partners to make sure that the evidence is understood and used.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217660"/>
            <a:ext cx="624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Virtuous-Cycle Knowledge Ecosystem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5237" y="3410712"/>
            <a:ext cx="776001" cy="400110"/>
          </a:xfrm>
          <a:prstGeom prst="rect">
            <a:avLst/>
          </a:prstGeom>
          <a:solidFill>
            <a:srgbClr val="13354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398" y="4463092"/>
            <a:ext cx="744224" cy="400110"/>
          </a:xfrm>
          <a:prstGeom prst="rect">
            <a:avLst/>
          </a:prstGeom>
          <a:solidFill>
            <a:srgbClr val="13354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51" y="3429000"/>
            <a:ext cx="914349" cy="553998"/>
          </a:xfrm>
          <a:prstGeom prst="rect">
            <a:avLst/>
          </a:prstGeom>
          <a:solidFill>
            <a:srgbClr val="13354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Enhance Patient Experience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9022" y="4648200"/>
            <a:ext cx="822778" cy="246221"/>
          </a:xfrm>
          <a:prstGeom prst="rect">
            <a:avLst/>
          </a:prstGeom>
          <a:solidFill>
            <a:srgbClr val="13354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 Life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2589" y="4458114"/>
            <a:ext cx="1456509" cy="246221"/>
          </a:xfrm>
          <a:prstGeom prst="rect">
            <a:avLst/>
          </a:prstGeom>
          <a:solidFill>
            <a:srgbClr val="13354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Clinician </a:t>
            </a:r>
          </a:p>
        </p:txBody>
      </p:sp>
    </p:spTree>
    <p:extLst>
      <p:ext uri="{BB962C8B-B14F-4D97-AF65-F5344CB8AC3E}">
        <p14:creationId xmlns:p14="http://schemas.microsoft.com/office/powerpoint/2010/main" val="27981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1945386" y="228600"/>
            <a:ext cx="5206998" cy="59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-US" sz="2400" dirty="0"/>
              <a:t>ACTS Stakeholder Community</a:t>
            </a:r>
            <a:br>
              <a:rPr lang="en-US" sz="2400" dirty="0"/>
            </a:br>
            <a:r>
              <a:rPr lang="en-US" sz="2100" dirty="0"/>
              <a:t>(n = 255* as of 08/03/20)</a:t>
            </a:r>
            <a:endParaRPr sz="2100" dirty="0"/>
          </a:p>
        </p:txBody>
      </p:sp>
      <p:graphicFrame>
        <p:nvGraphicFramePr>
          <p:cNvPr id="53" name="Google Shape;53;p13"/>
          <p:cNvGraphicFramePr/>
          <p:nvPr/>
        </p:nvGraphicFramePr>
        <p:xfrm>
          <a:off x="205485" y="1287764"/>
          <a:ext cx="8709925" cy="482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7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Care Delivery Organizations (7</a:t>
                      </a: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Quality Organizations/  Consultants (3</a:t>
                      </a: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8)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HIT/CDS Suppliers (42)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875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Adventist Healthcare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ASU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Cedars-Sinai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Children’s Hospital of Atlanta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Children’s Hospital of Philadelphia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City of Hope National Med Center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Emory University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George Washington University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Harvard Medical School/BWH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HealthPartners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Hennepin Healthcare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Inova Health System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Intermountain Healthcare (3)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Kaiser Permanente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Kittitas Valley Healthcare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Lehigh Valley Health Network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Mayo Clinic (4)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Montefiore Medical Center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Northwestern Medicine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Oregon Health &amp; Science University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Peninsula Regional Med Center (2) 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RWJBarnabas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Health/Rutgers Health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Sparrow Health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Texas Health Resources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Chicago/ Cochrane US Network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Arizona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Kansas Medical Center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Minnesota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Pennsylvania Medicine (3)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Utah (5)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Washington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 (1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Vanderbilt University Medical Center (9)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Virginia Commonwealth University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Virginia Mason Medical Center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Advanced Health Outcomes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Arizona Alliance for Community Health Centers 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BookZurman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Clinical Informatics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Database Consulting Group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EBQ Consulting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ecGroup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Inc.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Fusion Consulting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HLN Consulting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IPRO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JBI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KLAS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Klesis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Healthcare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Mathematica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MITRE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NACHC (3)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NCQA (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Overhage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Premier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Principled Strategies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RTI (5)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sEA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Healthcare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Stratis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 Health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AgileMD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AiCPG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Apervita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Cerner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Clinical Architecture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Clinical Cloud 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Solutions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Crisp Health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Decisions/UMN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EBSCO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EHRA/Allscripts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Elimu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Informatics, Inc.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Epic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EvidenceCare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(4)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Catalyst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Healthwise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International Guidelines 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Center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Intersystems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Logica/HSPC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MAGIC Evidence Ecosystem Foundation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Medisolv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Inc.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Meditech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Microsoft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Motive Medical Intelligence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Optum 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Semedy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Triostech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Verily Life 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Sciences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Visible Systems Corporation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Wolters Kluwer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Google Shape;54;p13"/>
          <p:cNvSpPr txBox="1"/>
          <p:nvPr/>
        </p:nvSpPr>
        <p:spPr>
          <a:xfrm>
            <a:off x="152400" y="6597363"/>
            <a:ext cx="6311925" cy="1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*Names in parentheses are counted elsewhere; numbers in parentheses are individuals 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286000" y="310515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603BAC3E-D706-5241-B1AA-C0CA5EF9823C}"/>
              </a:ext>
            </a:extLst>
          </p:cNvPr>
          <p:cNvSpPr/>
          <p:nvPr/>
        </p:nvSpPr>
        <p:spPr>
          <a:xfrm>
            <a:off x="7315200" y="1831778"/>
            <a:ext cx="1219200" cy="30480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90E5EE-C6F2-9249-B7A6-47D98EAE2153}"/>
              </a:ext>
            </a:extLst>
          </p:cNvPr>
          <p:cNvCxnSpPr>
            <a:cxnSpLocks/>
          </p:cNvCxnSpPr>
          <p:nvPr/>
        </p:nvCxnSpPr>
        <p:spPr>
          <a:xfrm>
            <a:off x="6705600" y="1825823"/>
            <a:ext cx="609600" cy="155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4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6542784" cy="59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lang="en-US" sz="2400" dirty="0"/>
              <a:t>ACTS Stakeholder Community - Continued</a:t>
            </a:r>
            <a:br>
              <a:rPr lang="en-US" sz="2400" dirty="0"/>
            </a:br>
            <a:r>
              <a:rPr lang="en-US" sz="2100" dirty="0"/>
              <a:t>(n = 255* as of 08/03/20)</a:t>
            </a:r>
            <a:endParaRPr sz="2100"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457200" y="6594172"/>
            <a:ext cx="6311925" cy="1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*Names in parentheses are counted elsewhere; numbers in parentheses are individuals 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" name="Google Shape;63;p14"/>
          <p:cNvGraphicFramePr/>
          <p:nvPr/>
        </p:nvGraphicFramePr>
        <p:xfrm>
          <a:off x="103693" y="1371600"/>
          <a:ext cx="8956482" cy="4648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6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1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Informatics/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Researchers (1</a:t>
                      </a: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Specialty Societies (14)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Patient Advocates (2)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 Govt Agencies (17)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AHRQ (36)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Payers (2)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 (</a:t>
                      </a: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1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Brown University EPC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Duke University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Idaho State University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Indiana University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Johns Hopkins EPC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(Mayo Clinic)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Stanford University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UCSF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Michigan (3)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Pittsburgh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(University of Utah)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UT Health at San Antonio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UT Southwestern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(Vanderbilt University)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West Virginia University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47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476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None/>
                      </a:pP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AAFP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AAP (3)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ACCME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ACEP (3)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ACP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AMA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AMIA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Society of Critical Care Medicine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Health-Hats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Engaging Patient Strategy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CDC (4)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CMS (5)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Idaho Dept of Health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NIDDK - NIH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NLM - NIH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ONC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Pima County Health Department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(VA) 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Washington State Dept of Health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Center for Evidence &amp; Practice Improvement (25)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Center for Financing, Access and Cost Trends (5)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Center for Quality &amp; Patient Safety (1)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Office of Management Services (3)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ACTS Project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(CMS)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BCBS CA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BCBSMN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Australia Living Guideline Initiative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COVID-END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HL7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Jodi </a:t>
                      </a: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Wachs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McMaster (2)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OHRI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UK National Health Service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University of Melbourne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17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08247B-87A4-F341-8CBC-B1F9ED99EF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5" r="-1666"/>
          <a:stretch/>
        </p:blipFill>
        <p:spPr>
          <a:xfrm>
            <a:off x="-164059" y="1219200"/>
            <a:ext cx="9460459" cy="541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8F42FF-89C4-2E47-A5FA-FCCF6FB8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Evidence/Knowledge/Guidance Ecosystem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9F4E4-6104-A94A-A479-DE6213E7F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E090C-99F4-6A41-AB91-BBAF90E67827}"/>
              </a:ext>
            </a:extLst>
          </p:cNvPr>
          <p:cNvSpPr txBox="1"/>
          <p:nvPr/>
        </p:nvSpPr>
        <p:spPr>
          <a:xfrm>
            <a:off x="152400" y="6474023"/>
            <a:ext cx="8320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to ACTS from MAGIC Foundation (Per Olav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Vandvik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Linn Brandt); see ecosystem diagrams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here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6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2052" y="1658019"/>
            <a:ext cx="5631452" cy="4690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5780" y="3155788"/>
            <a:ext cx="3142020" cy="23797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19922" y="2399133"/>
            <a:ext cx="1949023" cy="33056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" y="97121"/>
            <a:ext cx="855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2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AHRQ Digital Knowledge Platform is Key Ecosystem Component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6615" y="2299966"/>
            <a:ext cx="144992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LHS  &amp; </a:t>
            </a:r>
          </a:p>
          <a:p>
            <a:pPr algn="ctr" defTabSz="914378">
              <a:buClr>
                <a:srgbClr val="000000"/>
              </a:buClr>
            </a:pPr>
            <a:r>
              <a:rPr lang="en-US" sz="1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Quadruple Aim</a:t>
            </a:r>
          </a:p>
        </p:txBody>
      </p:sp>
      <p:sp>
        <p:nvSpPr>
          <p:cNvPr id="70" name="Left-Right Arrow 69"/>
          <p:cNvSpPr/>
          <p:nvPr/>
        </p:nvSpPr>
        <p:spPr>
          <a:xfrm>
            <a:off x="3422339" y="4294918"/>
            <a:ext cx="174205" cy="1196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3" name="Left-Right Arrow 72"/>
          <p:cNvSpPr/>
          <p:nvPr/>
        </p:nvSpPr>
        <p:spPr>
          <a:xfrm>
            <a:off x="5617608" y="4316095"/>
            <a:ext cx="281815" cy="1095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3613919"/>
            <a:ext cx="1575921" cy="900246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DISSEMINATION / IMPLEMENTATION</a:t>
            </a:r>
          </a:p>
          <a:p>
            <a:pPr algn="ctr" defTabSz="914378">
              <a:buClr>
                <a:srgbClr val="000000"/>
              </a:buClr>
            </a:pPr>
            <a:endParaRPr lang="en-US" sz="105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378">
              <a:buClr>
                <a:srgbClr val="000000"/>
              </a:buClr>
            </a:pPr>
            <a:r>
              <a:rPr lang="en-US" sz="10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(e.g., User interface/ API)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A03B075-4A5F-384B-BCE8-17BD0B0B995F}"/>
              </a:ext>
            </a:extLst>
          </p:cNvPr>
          <p:cNvSpPr txBox="1"/>
          <p:nvPr/>
        </p:nvSpPr>
        <p:spPr>
          <a:xfrm>
            <a:off x="5994465" y="3352800"/>
            <a:ext cx="3007483" cy="19697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kern="0" dirty="0">
                <a:solidFill>
                  <a:srgbClr val="000000"/>
                </a:solidFill>
                <a:cs typeface="Arial"/>
                <a:sym typeface="Arial"/>
              </a:rPr>
              <a:t>Knowledge Consumers</a:t>
            </a:r>
          </a:p>
          <a:p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Health Systems</a:t>
            </a:r>
          </a:p>
          <a:p>
            <a:pPr marL="354330" lvl="1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Care Teams</a:t>
            </a:r>
          </a:p>
          <a:p>
            <a:pPr marL="354330" lvl="1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Quality Improvement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Patients/Public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Resource Developers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Payers, Policy Makers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Researchers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Population Health, States, others</a:t>
            </a:r>
          </a:p>
        </p:txBody>
      </p:sp>
      <p:sp>
        <p:nvSpPr>
          <p:cNvPr id="60" name="Can 59">
            <a:extLst>
              <a:ext uri="{FF2B5EF4-FFF2-40B4-BE49-F238E27FC236}">
                <a16:creationId xmlns:a16="http://schemas.microsoft.com/office/drawing/2014/main" id="{1999EC7A-0B9F-2F44-8823-D105885B7F0B}"/>
              </a:ext>
            </a:extLst>
          </p:cNvPr>
          <p:cNvSpPr/>
          <p:nvPr/>
        </p:nvSpPr>
        <p:spPr>
          <a:xfrm>
            <a:off x="6004889" y="1749642"/>
            <a:ext cx="946990" cy="1054898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Non-AHRQ Knowledge Resources &amp; Platforms</a:t>
            </a:r>
          </a:p>
        </p:txBody>
      </p:sp>
      <p:sp>
        <p:nvSpPr>
          <p:cNvPr id="62" name="Left-Right Arrow 61">
            <a:extLst>
              <a:ext uri="{FF2B5EF4-FFF2-40B4-BE49-F238E27FC236}">
                <a16:creationId xmlns:a16="http://schemas.microsoft.com/office/drawing/2014/main" id="{E87FF78B-773B-3546-B77D-CA93CCEB6A76}"/>
              </a:ext>
            </a:extLst>
          </p:cNvPr>
          <p:cNvSpPr/>
          <p:nvPr/>
        </p:nvSpPr>
        <p:spPr>
          <a:xfrm>
            <a:off x="5637716" y="2485156"/>
            <a:ext cx="271575" cy="868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7485" y="5895092"/>
            <a:ext cx="3055238" cy="400110"/>
          </a:xfrm>
          <a:prstGeom prst="rect">
            <a:avLst/>
          </a:prstGeom>
          <a:solidFill>
            <a:srgbClr val="F2DCDB"/>
          </a:solidFill>
          <a:ln w="38100">
            <a:solidFill>
              <a:srgbClr val="3760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Performance, Quality Measures, Lessons Learned (to Support Virtuous Cycle)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0034" y="1849521"/>
            <a:ext cx="36309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        </a:t>
            </a:r>
            <a:r>
              <a:rPr lang="en-US" sz="1400" b="1" dirty="0"/>
              <a:t>AHRQ Digital Knowledge Platform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1" y="2370710"/>
            <a:ext cx="3094160" cy="33078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52" name="Oval 51"/>
          <p:cNvSpPr/>
          <p:nvPr/>
        </p:nvSpPr>
        <p:spPr>
          <a:xfrm>
            <a:off x="2320413" y="3849745"/>
            <a:ext cx="1009894" cy="9886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Oval 36"/>
          <p:cNvSpPr/>
          <p:nvPr/>
        </p:nvSpPr>
        <p:spPr>
          <a:xfrm>
            <a:off x="729778" y="2718706"/>
            <a:ext cx="969034" cy="9732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1DB97-2D1C-8541-8CC6-9B8E3872731D}"/>
              </a:ext>
            </a:extLst>
          </p:cNvPr>
          <p:cNvSpPr txBox="1"/>
          <p:nvPr/>
        </p:nvSpPr>
        <p:spPr>
          <a:xfrm>
            <a:off x="783607" y="3039125"/>
            <a:ext cx="887160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RESEARCH STUDIES</a:t>
            </a:r>
          </a:p>
          <a:p>
            <a:pPr algn="ctr"/>
            <a:r>
              <a:rPr lang="en-US" sz="750" dirty="0"/>
              <a:t> </a:t>
            </a:r>
          </a:p>
        </p:txBody>
      </p:sp>
      <p:sp>
        <p:nvSpPr>
          <p:cNvPr id="48" name="Oval 47"/>
          <p:cNvSpPr/>
          <p:nvPr/>
        </p:nvSpPr>
        <p:spPr>
          <a:xfrm>
            <a:off x="1303368" y="4562235"/>
            <a:ext cx="969034" cy="9732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2BCA61-F137-AB48-AA1B-1D4C89949BED}"/>
              </a:ext>
            </a:extLst>
          </p:cNvPr>
          <p:cNvSpPr txBox="1"/>
          <p:nvPr/>
        </p:nvSpPr>
        <p:spPr>
          <a:xfrm>
            <a:off x="2353789" y="4015718"/>
            <a:ext cx="993467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GUIDANCE</a:t>
            </a: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en-US" sz="750" b="1" dirty="0"/>
              <a:t>Clinical</a:t>
            </a: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en-US" sz="750" b="1" dirty="0"/>
              <a:t>Quality  Improvement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37D64D-D384-4547-BA94-DB574BAFBF1A}"/>
              </a:ext>
            </a:extLst>
          </p:cNvPr>
          <p:cNvSpPr txBox="1"/>
          <p:nvPr/>
        </p:nvSpPr>
        <p:spPr>
          <a:xfrm>
            <a:off x="1221069" y="4894332"/>
            <a:ext cx="1152877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INTERVENTIONS Guidance /</a:t>
            </a:r>
          </a:p>
          <a:p>
            <a:pPr algn="ctr"/>
            <a:r>
              <a:rPr lang="en-US" sz="900" b="1" dirty="0"/>
              <a:t> CDS </a:t>
            </a:r>
            <a:endParaRPr lang="en-US" sz="750" dirty="0"/>
          </a:p>
        </p:txBody>
      </p:sp>
      <p:sp>
        <p:nvSpPr>
          <p:cNvPr id="5" name="TextBox 4"/>
          <p:cNvSpPr txBox="1"/>
          <p:nvPr/>
        </p:nvSpPr>
        <p:spPr>
          <a:xfrm>
            <a:off x="1431645" y="3760125"/>
            <a:ext cx="8109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LHS cycle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752598" y="3161834"/>
            <a:ext cx="102793" cy="56441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8" name="Group 7"/>
          <p:cNvGrpSpPr/>
          <p:nvPr/>
        </p:nvGrpSpPr>
        <p:grpSpPr>
          <a:xfrm>
            <a:off x="1858223" y="2719347"/>
            <a:ext cx="1080555" cy="1090772"/>
            <a:chOff x="1862292" y="2561772"/>
            <a:chExt cx="1065188" cy="1039207"/>
          </a:xfrm>
        </p:grpSpPr>
        <p:sp>
          <p:nvSpPr>
            <p:cNvPr id="39" name="Oval 38"/>
            <p:cNvSpPr/>
            <p:nvPr/>
          </p:nvSpPr>
          <p:spPr>
            <a:xfrm>
              <a:off x="1928215" y="2561772"/>
              <a:ext cx="955253" cy="92728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56F530-E075-3C47-98CA-3FD1F021AD21}"/>
                </a:ext>
              </a:extLst>
            </p:cNvPr>
            <p:cNvSpPr txBox="1"/>
            <p:nvPr/>
          </p:nvSpPr>
          <p:spPr>
            <a:xfrm>
              <a:off x="1862292" y="2796461"/>
              <a:ext cx="1065188" cy="4838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SYSTEMATIC EVIDENCE REVIEWS</a:t>
              </a:r>
              <a:endParaRPr lang="en-US" sz="750" b="1" dirty="0"/>
            </a:p>
          </p:txBody>
        </p:sp>
        <p:sp>
          <p:nvSpPr>
            <p:cNvPr id="58" name="Right Arrow 57"/>
            <p:cNvSpPr/>
            <p:nvPr/>
          </p:nvSpPr>
          <p:spPr>
            <a:xfrm rot="3769309" flipV="1">
              <a:off x="2593323" y="3528732"/>
              <a:ext cx="97143" cy="47351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64" name="Right Arrow 63"/>
          <p:cNvSpPr/>
          <p:nvPr/>
        </p:nvSpPr>
        <p:spPr>
          <a:xfrm rot="8706805" flipV="1">
            <a:off x="2270043" y="4697431"/>
            <a:ext cx="98544" cy="49701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7" name="Group 6"/>
          <p:cNvGrpSpPr/>
          <p:nvPr/>
        </p:nvGrpSpPr>
        <p:grpSpPr>
          <a:xfrm>
            <a:off x="391855" y="3702814"/>
            <a:ext cx="1026603" cy="1090908"/>
            <a:chOff x="366507" y="3487530"/>
            <a:chExt cx="1012003" cy="1039337"/>
          </a:xfrm>
        </p:grpSpPr>
        <p:sp>
          <p:nvSpPr>
            <p:cNvPr id="65" name="Right Arrow 64"/>
            <p:cNvSpPr/>
            <p:nvPr/>
          </p:nvSpPr>
          <p:spPr>
            <a:xfrm rot="13459537" flipV="1">
              <a:off x="1214616" y="4436951"/>
              <a:ext cx="83842" cy="46616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6" name="Right Arrow 65"/>
            <p:cNvSpPr/>
            <p:nvPr/>
          </p:nvSpPr>
          <p:spPr>
            <a:xfrm rot="18149988" flipV="1">
              <a:off x="978922" y="3505617"/>
              <a:ext cx="79310" cy="43135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383427" y="3587974"/>
              <a:ext cx="994817" cy="9388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7810902-0847-5F4F-897B-45EF82878DD9}"/>
                </a:ext>
              </a:extLst>
            </p:cNvPr>
            <p:cNvSpPr txBox="1"/>
            <p:nvPr/>
          </p:nvSpPr>
          <p:spPr>
            <a:xfrm>
              <a:off x="366507" y="3730630"/>
              <a:ext cx="1012003" cy="747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OUTPUTS Performance Utilization Costs</a:t>
              </a:r>
            </a:p>
            <a:p>
              <a:pPr algn="ctr"/>
              <a:r>
                <a:rPr lang="en-US" sz="900" b="1" dirty="0"/>
                <a:t>Quality </a:t>
              </a:r>
              <a:endParaRPr lang="en-US" sz="75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45540" y="5691306"/>
            <a:ext cx="2819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Knowledge Supply Chain</a:t>
            </a:r>
          </a:p>
        </p:txBody>
      </p:sp>
      <p:sp>
        <p:nvSpPr>
          <p:cNvPr id="63" name="Left-Right Arrow 62">
            <a:extLst>
              <a:ext uri="{FF2B5EF4-FFF2-40B4-BE49-F238E27FC236}">
                <a16:creationId xmlns:a16="http://schemas.microsoft.com/office/drawing/2014/main" id="{E87FF78B-773B-3546-B77D-CA93CCEB6A76}"/>
              </a:ext>
            </a:extLst>
          </p:cNvPr>
          <p:cNvSpPr/>
          <p:nvPr/>
        </p:nvSpPr>
        <p:spPr>
          <a:xfrm rot="16200000">
            <a:off x="7851718" y="2929147"/>
            <a:ext cx="236323" cy="754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5" name="Left-Right Arrow 54">
            <a:extLst>
              <a:ext uri="{FF2B5EF4-FFF2-40B4-BE49-F238E27FC236}">
                <a16:creationId xmlns:a16="http://schemas.microsoft.com/office/drawing/2014/main" id="{E87FF78B-773B-3546-B77D-CA93CCEB6A76}"/>
              </a:ext>
            </a:extLst>
          </p:cNvPr>
          <p:cNvSpPr/>
          <p:nvPr/>
        </p:nvSpPr>
        <p:spPr>
          <a:xfrm rot="16200000">
            <a:off x="7327668" y="5667041"/>
            <a:ext cx="173323" cy="754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9437" y="2832998"/>
            <a:ext cx="805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Benefits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53767" y="5566255"/>
            <a:ext cx="805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Outputs</a:t>
            </a:r>
          </a:p>
        </p:txBody>
      </p:sp>
      <p:sp>
        <p:nvSpPr>
          <p:cNvPr id="9" name="Bent Arrow 8"/>
          <p:cNvSpPr/>
          <p:nvPr/>
        </p:nvSpPr>
        <p:spPr>
          <a:xfrm rot="16200000">
            <a:off x="3744027" y="3896228"/>
            <a:ext cx="188245" cy="4278676"/>
          </a:xfrm>
          <a:prstGeom prst="bentArrow">
            <a:avLst>
              <a:gd name="adj1" fmla="val 23695"/>
              <a:gd name="adj2" fmla="val 34911"/>
              <a:gd name="adj3" fmla="val 33289"/>
              <a:gd name="adj4" fmla="val 14546"/>
            </a:avLst>
          </a:prstGeom>
          <a:solidFill>
            <a:srgbClr val="376092">
              <a:alpha val="75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Left-Right Arrow 70">
            <a:extLst>
              <a:ext uri="{FF2B5EF4-FFF2-40B4-BE49-F238E27FC236}">
                <a16:creationId xmlns:a16="http://schemas.microsoft.com/office/drawing/2014/main" id="{E87FF78B-773B-3546-B77D-CA93CCEB6A76}"/>
              </a:ext>
            </a:extLst>
          </p:cNvPr>
          <p:cNvSpPr/>
          <p:nvPr/>
        </p:nvSpPr>
        <p:spPr>
          <a:xfrm rot="16200000">
            <a:off x="6446862" y="2938331"/>
            <a:ext cx="221654" cy="928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877039-2BCF-E046-BB5A-079355E6CC20}"/>
              </a:ext>
            </a:extLst>
          </p:cNvPr>
          <p:cNvSpPr txBox="1"/>
          <p:nvPr/>
        </p:nvSpPr>
        <p:spPr>
          <a:xfrm>
            <a:off x="954918" y="2350276"/>
            <a:ext cx="2075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AHRQ Resources / Tools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D6D44E-713E-B24B-8299-1B100A865B31}"/>
              </a:ext>
            </a:extLst>
          </p:cNvPr>
          <p:cNvSpPr txBox="1"/>
          <p:nvPr/>
        </p:nvSpPr>
        <p:spPr>
          <a:xfrm>
            <a:off x="3679867" y="2494467"/>
            <a:ext cx="1816222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kern="0" dirty="0">
                <a:solidFill>
                  <a:srgbClr val="000000"/>
                </a:solidFill>
                <a:cs typeface="Arial"/>
                <a:sym typeface="Arial"/>
              </a:rPr>
              <a:t>AHRQ</a:t>
            </a:r>
            <a:r>
              <a:rPr lang="en-US" sz="1200" b="1" i="1" u="sng" kern="0" dirty="0">
                <a:solidFill>
                  <a:srgbClr val="000000"/>
                </a:solidFill>
                <a:cs typeface="Arial"/>
                <a:sym typeface="Arial"/>
              </a:rPr>
              <a:t> INSIGHTS </a:t>
            </a:r>
            <a:r>
              <a:rPr lang="en-US" sz="1200" b="1" u="sng" kern="0" dirty="0">
                <a:solidFill>
                  <a:srgbClr val="000000"/>
                </a:solidFill>
                <a:cs typeface="Arial"/>
                <a:sym typeface="Arial"/>
              </a:rPr>
              <a:t>Engine</a:t>
            </a:r>
          </a:p>
          <a:p>
            <a:pPr algn="ctr"/>
            <a:r>
              <a:rPr lang="en-US" sz="1050" dirty="0"/>
              <a:t>Make Resources FAIR &amp;</a:t>
            </a:r>
          </a:p>
          <a:p>
            <a:pPr algn="ctr"/>
            <a:r>
              <a:rPr lang="en-US" sz="1050" dirty="0"/>
              <a:t> Useful</a:t>
            </a:r>
          </a:p>
        </p:txBody>
      </p:sp>
    </p:spTree>
    <p:extLst>
      <p:ext uri="{BB962C8B-B14F-4D97-AF65-F5344CB8AC3E}">
        <p14:creationId xmlns:p14="http://schemas.microsoft.com/office/powerpoint/2010/main" val="132311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070260" y="2143302"/>
            <a:ext cx="2929707" cy="2887087"/>
          </a:xfrm>
          <a:prstGeom prst="rect">
            <a:avLst/>
          </a:prstGeom>
          <a:solidFill>
            <a:srgbClr val="DCE6F2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9" name="Rectangle 38"/>
          <p:cNvSpPr/>
          <p:nvPr/>
        </p:nvSpPr>
        <p:spPr>
          <a:xfrm>
            <a:off x="593831" y="2153056"/>
            <a:ext cx="3344853" cy="2869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682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TextBox 23"/>
          <p:cNvSpPr txBox="1"/>
          <p:nvPr/>
        </p:nvSpPr>
        <p:spPr>
          <a:xfrm>
            <a:off x="944572" y="2224971"/>
            <a:ext cx="2635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PUBLIC SECTOR KNOWLEDGE MARKETPLACES</a:t>
            </a:r>
          </a:p>
          <a:p>
            <a:pPr algn="ctr"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Federal / Open / Free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14479" y="2261375"/>
            <a:ext cx="2700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COMMERCIAL SECTOR KNOWLEDGE</a:t>
            </a:r>
          </a:p>
          <a:p>
            <a:pPr algn="ctr"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MARKETPLACES </a:t>
            </a:r>
          </a:p>
          <a:p>
            <a:pPr algn="ctr"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Private / For Profit</a:t>
            </a:r>
          </a:p>
        </p:txBody>
      </p:sp>
      <p:sp>
        <p:nvSpPr>
          <p:cNvPr id="142" name="Google Shape;142;p36"/>
          <p:cNvSpPr txBox="1">
            <a:spLocks noGrp="1"/>
          </p:cNvSpPr>
          <p:nvPr>
            <p:ph type="title"/>
          </p:nvPr>
        </p:nvSpPr>
        <p:spPr>
          <a:xfrm>
            <a:off x="0" y="158008"/>
            <a:ext cx="8539162" cy="83259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lvl="0"/>
            <a:r>
              <a:rPr lang="en" sz="2400" dirty="0"/>
              <a:t>ECOSYSTEM = AHRQ + Other Digital Platforms, Reference Architecture, Public-Private Partnership </a:t>
            </a:r>
            <a:endParaRPr sz="2400" dirty="0"/>
          </a:p>
        </p:txBody>
      </p:sp>
      <p:sp>
        <p:nvSpPr>
          <p:cNvPr id="144" name="Google Shape;144;p36"/>
          <p:cNvSpPr txBox="1">
            <a:spLocks noGrp="1"/>
          </p:cNvSpPr>
          <p:nvPr>
            <p:ph type="sldNum" idx="4294967295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378"/>
            <a:fld id="{00000000-1234-1234-1234-123412341234}" type="slidenum">
              <a:rPr lang="en" kern="0"/>
              <a:pPr defTabSz="914378"/>
              <a:t>8</a:t>
            </a:fld>
            <a:endParaRPr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593831" y="5916890"/>
            <a:ext cx="6324600" cy="276999"/>
          </a:xfrm>
          <a:prstGeom prst="rect">
            <a:avLst/>
          </a:prstGeom>
          <a:solidFill>
            <a:srgbClr val="4F6228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05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           </a:t>
            </a:r>
            <a:r>
              <a:rPr lang="en-US" sz="12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Public Private Partnership</a:t>
            </a:r>
            <a:endParaRPr lang="en-US" sz="12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828800"/>
            <a:ext cx="6705600" cy="449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778289" y="5209705"/>
            <a:ext cx="5943600" cy="494271"/>
          </a:xfrm>
          <a:prstGeom prst="bevel">
            <a:avLst>
              <a:gd name="adj" fmla="val 14313"/>
            </a:avLst>
          </a:prstGeom>
          <a:solidFill>
            <a:srgbClr val="4F6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05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2242" y="1777328"/>
            <a:ext cx="513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Digital Healthcare Knowledge Ecosystem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31254" y="3948326"/>
            <a:ext cx="1639353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Knowledge (Consumers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972" y="5331527"/>
            <a:ext cx="3103728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0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Reference Architecture</a:t>
            </a:r>
          </a:p>
        </p:txBody>
      </p:sp>
      <p:sp>
        <p:nvSpPr>
          <p:cNvPr id="35" name="Up Arrow 34"/>
          <p:cNvSpPr/>
          <p:nvPr/>
        </p:nvSpPr>
        <p:spPr>
          <a:xfrm>
            <a:off x="3828530" y="5724540"/>
            <a:ext cx="104448" cy="154863"/>
          </a:xfrm>
          <a:prstGeom prst="upArrow">
            <a:avLst>
              <a:gd name="adj1" fmla="val 50000"/>
              <a:gd name="adj2" fmla="val 45077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8" name="Up-Down Arrow 45">
            <a:extLst>
              <a:ext uri="{FF2B5EF4-FFF2-40B4-BE49-F238E27FC236}">
                <a16:creationId xmlns:a16="http://schemas.microsoft.com/office/drawing/2014/main" id="{C3B7D73D-323B-4978-BBDB-0F6AB5DC8428}"/>
              </a:ext>
            </a:extLst>
          </p:cNvPr>
          <p:cNvSpPr/>
          <p:nvPr/>
        </p:nvSpPr>
        <p:spPr>
          <a:xfrm rot="5400000">
            <a:off x="3760088" y="2863993"/>
            <a:ext cx="474430" cy="1024321"/>
          </a:xfrm>
          <a:prstGeom prst="upDownArrow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818868" y="3574207"/>
            <a:ext cx="7174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Examples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516192" y="5035089"/>
            <a:ext cx="13694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750" kern="0" dirty="0">
                <a:latin typeface="Arial"/>
                <a:cs typeface="Arial"/>
                <a:sym typeface="Arial"/>
              </a:rPr>
              <a:t>Provides underlying </a:t>
            </a:r>
          </a:p>
        </p:txBody>
      </p:sp>
      <p:sp>
        <p:nvSpPr>
          <p:cNvPr id="70" name="Left Arrow 69"/>
          <p:cNvSpPr/>
          <p:nvPr/>
        </p:nvSpPr>
        <p:spPr>
          <a:xfrm rot="5400000">
            <a:off x="8132014" y="3711520"/>
            <a:ext cx="197684" cy="154913"/>
          </a:xfrm>
          <a:prstGeom prst="left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1" name="Right Arrow 90"/>
          <p:cNvSpPr/>
          <p:nvPr/>
        </p:nvSpPr>
        <p:spPr>
          <a:xfrm>
            <a:off x="7213556" y="4191000"/>
            <a:ext cx="177844" cy="221601"/>
          </a:xfrm>
          <a:prstGeom prst="right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53009" y="5718851"/>
            <a:ext cx="6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7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Governs</a:t>
            </a:r>
            <a:endParaRPr lang="en-US" sz="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52410" y="3245308"/>
            <a:ext cx="602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FAIR</a:t>
            </a:r>
          </a:p>
        </p:txBody>
      </p:sp>
      <p:sp>
        <p:nvSpPr>
          <p:cNvPr id="93" name="Up Arrow 92"/>
          <p:cNvSpPr/>
          <p:nvPr/>
        </p:nvSpPr>
        <p:spPr>
          <a:xfrm>
            <a:off x="5724774" y="5077112"/>
            <a:ext cx="157969" cy="119467"/>
          </a:xfrm>
          <a:prstGeom prst="upArrow">
            <a:avLst>
              <a:gd name="adj1" fmla="val 44686"/>
              <a:gd name="adj2" fmla="val 45077"/>
            </a:avLst>
          </a:prstGeom>
          <a:noFill/>
          <a:ln w="22225">
            <a:solidFill>
              <a:schemeClr val="accent1">
                <a:shade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58BF5-D8E3-BA41-9606-ABEE18BAABCF}"/>
              </a:ext>
            </a:extLst>
          </p:cNvPr>
          <p:cNvSpPr txBox="1"/>
          <p:nvPr/>
        </p:nvSpPr>
        <p:spPr>
          <a:xfrm>
            <a:off x="835687" y="3537438"/>
            <a:ext cx="929884" cy="13926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r>
              <a:rPr lang="en-US" sz="1600" dirty="0"/>
              <a:t>AHRQ DKP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EAE9630-DD2D-054A-8189-F2E3D71FE836}"/>
              </a:ext>
            </a:extLst>
          </p:cNvPr>
          <p:cNvSpPr txBox="1"/>
          <p:nvPr/>
        </p:nvSpPr>
        <p:spPr>
          <a:xfrm>
            <a:off x="2043649" y="3550378"/>
            <a:ext cx="1249240" cy="1400383"/>
          </a:xfrm>
          <a:prstGeom prst="rect">
            <a:avLst/>
          </a:prstGeom>
          <a:solidFill>
            <a:srgbClr val="FDEADA"/>
          </a:solidFill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endParaRPr lang="en-US" sz="1050" dirty="0"/>
          </a:p>
          <a:p>
            <a:pPr algn="ctr"/>
            <a:r>
              <a:rPr lang="en-US" sz="1600" dirty="0"/>
              <a:t>Other Public / Non-Profit DKPs</a:t>
            </a:r>
          </a:p>
          <a:p>
            <a:pPr algn="ctr"/>
            <a:endParaRPr lang="en-US" sz="105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505A868-134A-EC4C-83A9-ABFEADB4EF3A}"/>
              </a:ext>
            </a:extLst>
          </p:cNvPr>
          <p:cNvSpPr txBox="1"/>
          <p:nvPr/>
        </p:nvSpPr>
        <p:spPr>
          <a:xfrm>
            <a:off x="4697015" y="3542681"/>
            <a:ext cx="1959432" cy="1400383"/>
          </a:xfrm>
          <a:prstGeom prst="rect">
            <a:avLst/>
          </a:prstGeom>
          <a:solidFill>
            <a:srgbClr val="DCE6F2"/>
          </a:solidFill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endParaRPr lang="en-US" sz="105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Commercial/ Private</a:t>
            </a:r>
          </a:p>
          <a:p>
            <a:pPr algn="ctr"/>
            <a:r>
              <a:rPr lang="en-US" sz="1600" dirty="0"/>
              <a:t> DKPs</a:t>
            </a:r>
          </a:p>
          <a:p>
            <a:pPr algn="ctr"/>
            <a:endParaRPr lang="en-US" sz="10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44F619-F6B6-C541-BBBD-5A503E324C6D}"/>
              </a:ext>
            </a:extLst>
          </p:cNvPr>
          <p:cNvSpPr/>
          <p:nvPr/>
        </p:nvSpPr>
        <p:spPr>
          <a:xfrm>
            <a:off x="7549148" y="2919720"/>
            <a:ext cx="14035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kern="0" dirty="0"/>
              <a:t>Achieves LHS / Quadruple Aim CDS 5 Rights</a:t>
            </a:r>
            <a:endParaRPr lang="en-US" sz="1400" dirty="0"/>
          </a:p>
        </p:txBody>
      </p:sp>
      <p:sp>
        <p:nvSpPr>
          <p:cNvPr id="41" name="Up Arrow 40"/>
          <p:cNvSpPr/>
          <p:nvPr/>
        </p:nvSpPr>
        <p:spPr>
          <a:xfrm>
            <a:off x="1832837" y="5069443"/>
            <a:ext cx="157969" cy="119467"/>
          </a:xfrm>
          <a:prstGeom prst="upArrow">
            <a:avLst>
              <a:gd name="adj1" fmla="val 44686"/>
              <a:gd name="adj2" fmla="val 45077"/>
            </a:avLst>
          </a:prstGeom>
          <a:noFill/>
          <a:ln w="22225">
            <a:solidFill>
              <a:schemeClr val="accent1">
                <a:shade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Up-Down Arrow 45">
            <a:extLst>
              <a:ext uri="{FF2B5EF4-FFF2-40B4-BE49-F238E27FC236}">
                <a16:creationId xmlns:a16="http://schemas.microsoft.com/office/drawing/2014/main" id="{C3B7D73D-323B-4978-BBDB-0F6AB5DC8428}"/>
              </a:ext>
            </a:extLst>
          </p:cNvPr>
          <p:cNvSpPr/>
          <p:nvPr/>
        </p:nvSpPr>
        <p:spPr>
          <a:xfrm rot="5400000">
            <a:off x="3475515" y="3662584"/>
            <a:ext cx="1040642" cy="1300845"/>
          </a:xfrm>
          <a:prstGeom prst="upDownArrow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5860" y="4027136"/>
            <a:ext cx="173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</a:rPr>
              <a:t>Knowledge</a:t>
            </a:r>
          </a:p>
          <a:p>
            <a:pPr algn="ctr" defTabSz="914378">
              <a:buClr>
                <a:srgbClr val="000000"/>
              </a:buClr>
            </a:pPr>
            <a:r>
              <a:rPr lang="en-US" sz="1200" b="1" kern="0" dirty="0">
                <a:solidFill>
                  <a:srgbClr val="000000"/>
                </a:solidFill>
                <a:cs typeface="Arial"/>
                <a:sym typeface="Arial"/>
              </a:rPr>
              <a:t>Creation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8739" y="4388242"/>
            <a:ext cx="1188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L1, L2, L3, L4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1190" y="5514844"/>
            <a:ext cx="1958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Governance, Trust, Standards, Tools</a:t>
            </a:r>
          </a:p>
        </p:txBody>
      </p:sp>
    </p:spTree>
    <p:extLst>
      <p:ext uri="{BB962C8B-B14F-4D97-AF65-F5344CB8AC3E}">
        <p14:creationId xmlns:p14="http://schemas.microsoft.com/office/powerpoint/2010/main" val="312528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8229600" cy="3124200"/>
          </a:xfrm>
        </p:spPr>
        <p:txBody>
          <a:bodyPr/>
          <a:lstStyle/>
          <a:p>
            <a:r>
              <a:rPr lang="en-US" dirty="0"/>
              <a:t>Roadmap Report</a:t>
            </a:r>
          </a:p>
          <a:p>
            <a:r>
              <a:rPr lang="en-US" dirty="0"/>
              <a:t>RFI</a:t>
            </a:r>
          </a:p>
          <a:p>
            <a:r>
              <a:rPr lang="en-US" dirty="0"/>
              <a:t>ACTS COVID-19 Guidance Collaborative</a:t>
            </a:r>
          </a:p>
          <a:p>
            <a:r>
              <a:rPr lang="en-US" dirty="0"/>
              <a:t>Roadmap Status / Actions – Under Advisement by AHRQ leadership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32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0cb785d-7160-4b74-9d38-f0a6b70d7cb5">General</Category>
    <Description0 xmlns="a0cb785d-7160-4b74-9d38-f0a6b70d7cb5">Latest AHRQ slide template (2019)</Description0>
    <Code xmlns="a0cb785d-7160-4b74-9d38-f0a6b70d7cb5" xsi:nil="true"/>
    <PublishingStartDate xmlns="http://schemas.microsoft.com/sharepoint/v3" xsi:nil="true"/>
    <PublishingExpiration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C468EA908FC459FF48D4BCDEC4D78" ma:contentTypeVersion="7" ma:contentTypeDescription="Create a new document." ma:contentTypeScope="" ma:versionID="47dc113ef89e564917cca6bb88572f34">
  <xsd:schema xmlns:xsd="http://www.w3.org/2001/XMLSchema" xmlns:xs="http://www.w3.org/2001/XMLSchema" xmlns:p="http://schemas.microsoft.com/office/2006/metadata/properties" xmlns:ns1="http://schemas.microsoft.com/sharepoint/v3" xmlns:ns2="a0cb785d-7160-4b74-9d38-f0a6b70d7cb5" xmlns:ns3="a8f12d5d-e9b2-448e-8eb7-60c9384bbf01" targetNamespace="http://schemas.microsoft.com/office/2006/metadata/properties" ma:root="true" ma:fieldsID="2516ad67db374758ffceb4eb052ee279" ns1:_="" ns2:_="" ns3:_="">
    <xsd:import namespace="http://schemas.microsoft.com/sharepoint/v3"/>
    <xsd:import namespace="a0cb785d-7160-4b74-9d38-f0a6b70d7cb5"/>
    <xsd:import namespace="a8f12d5d-e9b2-448e-8eb7-60c9384bbf01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ode" minOccurs="0"/>
                <xsd:element ref="ns2:Category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b785d-7160-4b74-9d38-f0a6b70d7cb5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Code" ma:index="3" nillable="true" ma:displayName="Form Number" ma:internalName="Code" ma:readOnly="false">
      <xsd:simpleType>
        <xsd:restriction base="dms:Text">
          <xsd:maxLength value="255"/>
        </xsd:restriction>
      </xsd:simpleType>
    </xsd:element>
    <xsd:element name="Category" ma:index="4" nillable="true" ma:displayName="Category" ma:default="General" ma:format="Dropdown" ma:internalName="Category" ma:readOnly="false">
      <xsd:simpleType>
        <xsd:restriction base="dms:Choice">
          <xsd:enumeration value="Administrative"/>
          <xsd:enumeration value="Awards"/>
          <xsd:enumeration value="Budget"/>
          <xsd:enumeration value="Conferences"/>
          <xsd:enumeration value="Contracts"/>
          <xsd:enumeration value="Ethics"/>
          <xsd:enumeration value="General"/>
          <xsd:enumeration value="HR"/>
          <xsd:enumeration value="Tax"/>
          <xsd:enumeration value="Trave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12d5d-e9b2-448e-8eb7-60c9384bbf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42A41A-D2EC-4387-A3D7-1BDDEC0CF04C}">
  <ds:schemaRefs>
    <ds:schemaRef ds:uri="a8f12d5d-e9b2-448e-8eb7-60c9384bbf01"/>
    <ds:schemaRef ds:uri="http://purl.org/dc/terms/"/>
    <ds:schemaRef ds:uri="a0cb785d-7160-4b74-9d38-f0a6b70d7cb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FD5E93-1318-4E91-9213-8A6D4DA09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1FD6FA-03BA-4177-A609-6A2CEC181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cb785d-7160-4b74-9d38-f0a6b70d7cb5"/>
    <ds:schemaRef ds:uri="a8f12d5d-e9b2-448e-8eb7-60c9384bb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7287</TotalTime>
  <Words>1483</Words>
  <Application>Microsoft Macintosh PowerPoint</Application>
  <PresentationFormat>On-screen Show (4:3)</PresentationFormat>
  <Paragraphs>330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Custom Design</vt:lpstr>
      <vt:lpstr>1_Office Theme</vt:lpstr>
      <vt:lpstr>2_Office Theme</vt:lpstr>
      <vt:lpstr>Logica Virtual Meeting  August 18th, 2020</vt:lpstr>
      <vt:lpstr>Outline</vt:lpstr>
      <vt:lpstr>PowerPoint Presentation</vt:lpstr>
      <vt:lpstr>ACTS Stakeholder Community (n = 255* as of 08/03/20)</vt:lpstr>
      <vt:lpstr>ACTS Stakeholder Community - Continued (n = 255* as of 08/03/20)</vt:lpstr>
      <vt:lpstr>Evidence/Knowledge/Guidance Ecosystem</vt:lpstr>
      <vt:lpstr>PowerPoint Presentation</vt:lpstr>
      <vt:lpstr>ECOSYSTEM = AHRQ + Other Digital Platforms, Reference Architecture, Public-Private Partnership </vt:lpstr>
      <vt:lpstr>Next Steps</vt:lpstr>
      <vt:lpstr>COVID-19 Guidance to Action  Collaborative ACTS Website </vt:lpstr>
      <vt:lpstr>Collaborative Goals</vt:lpstr>
      <vt:lpstr>COVID - ACTS Learning Community: Cultivate Ecosystem Synergies</vt:lpstr>
      <vt:lpstr>Stakeholder Initial Targets for ‘Living CDS’ (Opportunistic – driven by participant efforts)</vt:lpstr>
      <vt:lpstr>A Theoretical Enhanced Ecosystem Flow Building on Current Efforts by Collaborative Participants</vt:lpstr>
      <vt:lpstr>Ecosystem Links CoPs Are Improving and Connecting</vt:lpstr>
      <vt:lpstr>PowerPoint Presentation</vt:lpstr>
      <vt:lpstr>Synthesize Ecosystem Best Practices/Toolkit?</vt:lpstr>
      <vt:lpstr>Stakeholder Implications/Opportunities 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AHRQ Slide Template 2019-Regular</dc:title>
  <dc:creator>DHHS</dc:creator>
  <cp:lastModifiedBy>Jerry Osheroff</cp:lastModifiedBy>
  <cp:revision>494</cp:revision>
  <dcterms:created xsi:type="dcterms:W3CDTF">2013-09-03T18:05:51Z</dcterms:created>
  <dcterms:modified xsi:type="dcterms:W3CDTF">2020-08-17T19:34:28Z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0x010100656C468EA908FC459FF48D4BCDEC4D78</vt:lpwstr>
  </property>
</Properties>
</file>