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4440" r:id="rId2"/>
    <p:sldId id="4441" r:id="rId3"/>
    <p:sldId id="4424" r:id="rId4"/>
    <p:sldId id="463" r:id="rId5"/>
    <p:sldId id="4448" r:id="rId6"/>
    <p:sldId id="4449" r:id="rId7"/>
    <p:sldId id="4452" r:id="rId8"/>
    <p:sldId id="4447" r:id="rId9"/>
    <p:sldId id="4450" r:id="rId10"/>
    <p:sldId id="733" r:id="rId11"/>
    <p:sldId id="4451" r:id="rId12"/>
    <p:sldId id="4453" r:id="rId13"/>
    <p:sldId id="4445" r:id="rId14"/>
    <p:sldId id="4454" r:id="rId15"/>
    <p:sldId id="706" r:id="rId16"/>
    <p:sldId id="653" r:id="rId17"/>
    <p:sldId id="703" r:id="rId18"/>
    <p:sldId id="657" r:id="rId19"/>
    <p:sldId id="658" r:id="rId20"/>
    <p:sldId id="305" r:id="rId21"/>
    <p:sldId id="4431" r:id="rId22"/>
    <p:sldId id="4433" r:id="rId23"/>
    <p:sldId id="4434" r:id="rId24"/>
    <p:sldId id="307" r:id="rId25"/>
    <p:sldId id="4446" r:id="rId26"/>
    <p:sldId id="4435" r:id="rId27"/>
    <p:sldId id="4436" r:id="rId28"/>
    <p:sldId id="4437" r:id="rId29"/>
    <p:sldId id="4455" r:id="rId30"/>
    <p:sldId id="4456" r:id="rId31"/>
    <p:sldId id="73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A8E0"/>
    <a:srgbClr val="484B99"/>
    <a:srgbClr val="8BD0E8"/>
    <a:srgbClr val="D883FF"/>
    <a:srgbClr val="F751FF"/>
    <a:srgbClr val="AAAAAA"/>
    <a:srgbClr val="484B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55"/>
    <p:restoredTop sz="94694"/>
  </p:normalViewPr>
  <p:slideViewPr>
    <p:cSldViewPr snapToGrid="0" snapToObjects="1">
      <p:cViewPr varScale="1">
        <p:scale>
          <a:sx n="215" d="100"/>
          <a:sy n="215" d="100"/>
        </p:scale>
        <p:origin x="6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2" d="100"/>
        <a:sy n="19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BA0B13-B1C8-49DF-8E36-6DCF9B1C3B9E}" type="datetimeFigureOut">
              <a:rPr lang="en-US" smtClean="0"/>
              <a:t>8/18/20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D6CBFD-102C-4F0F-BC13-004E3EAF2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4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57A18EBA-902A-4D6A-9EF0-72B7D318591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03008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57A18EBA-902A-4D6A-9EF0-72B7D318591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67863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18EBA-902A-4D6A-9EF0-72B7D31859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49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9pPr>
          </a:lstStyle>
          <a:p>
            <a:fld id="{B10E75A7-B0F9-5642-96AB-06237E68FE07}" type="slidenum">
              <a:rPr lang="en-US" altLang="en-US">
                <a:solidFill>
                  <a:srgbClr val="000000"/>
                </a:solidFill>
                <a:latin typeface="Times New Roman" charset="0"/>
              </a:rPr>
              <a:pPr/>
              <a:t>20</a:t>
            </a:fld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099" name="Text Box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313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9pPr>
          </a:lstStyle>
          <a:p>
            <a:pPr marL="0" marR="0" lvl="0" indent="0" algn="r" defTabSz="1828434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B10E75A7-B0F9-5642-96AB-06237E68FE0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Arial Unicode MS" charset="0"/>
                <a:cs typeface="+mn-cs"/>
              </a:rPr>
              <a:pPr marL="0" marR="0" lvl="0" indent="0" algn="r" defTabSz="1828434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Arial Unicode MS" charset="0"/>
              <a:cs typeface="+mn-cs"/>
            </a:endParaRPr>
          </a:p>
        </p:txBody>
      </p:sp>
      <p:sp>
        <p:nvSpPr>
          <p:cNvPr id="4099" name="Text Box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504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2.jpg"/><Relationship Id="rId3" Type="http://schemas.openxmlformats.org/officeDocument/2006/relationships/image" Target="../media/image15.jpg"/><Relationship Id="rId7" Type="http://schemas.openxmlformats.org/officeDocument/2006/relationships/image" Target="../media/image18.jpg"/><Relationship Id="rId12" Type="http://schemas.openxmlformats.org/officeDocument/2006/relationships/image" Target="../media/image21.jp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g"/><Relationship Id="rId11" Type="http://schemas.openxmlformats.org/officeDocument/2006/relationships/image" Target="../media/image20.jpg"/><Relationship Id="rId5" Type="http://schemas.openxmlformats.org/officeDocument/2006/relationships/image" Target="../media/image11.jpg"/><Relationship Id="rId10" Type="http://schemas.openxmlformats.org/officeDocument/2006/relationships/image" Target="../media/image19.jpg"/><Relationship Id="rId4" Type="http://schemas.openxmlformats.org/officeDocument/2006/relationships/image" Target="../media/image16.jpg"/><Relationship Id="rId9" Type="http://schemas.openxmlformats.org/officeDocument/2006/relationships/image" Target="../media/image10.jpg"/><Relationship Id="rId14" Type="http://schemas.openxmlformats.org/officeDocument/2006/relationships/image" Target="../media/image23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hite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C869F-65B0-3841-B7FD-57162BE3DD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3200" b="1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F1B7E4-C6AD-DE46-BE0F-162470C855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1BA8E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MM.DD.YYYY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2E8E0-FC13-C34A-9990-F85D8A3192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5844" y="5589800"/>
            <a:ext cx="2095500" cy="116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37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Author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14A22B9-AC61-9E41-9D93-C70E52AC9119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00A7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C869F-65B0-3841-B7FD-57162BE3DD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4419600" cy="2387600"/>
          </a:xfrm>
        </p:spPr>
        <p:txBody>
          <a:bodyPr anchor="b">
            <a:normAutofit/>
          </a:bodyPr>
          <a:lstStyle>
            <a:lvl1pPr algn="ctr">
              <a:defRPr sz="3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F1B7E4-C6AD-DE46-BE0F-162470C855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44196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MM.DD.YYYY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A9BB85-8E67-544E-B4B9-688E10FF6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180" t="22313" r="17376" b="22841"/>
          <a:stretch/>
        </p:blipFill>
        <p:spPr>
          <a:xfrm>
            <a:off x="9833209" y="5551476"/>
            <a:ext cx="2095502" cy="133660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C0BB566-88A9-434F-B3B5-6458F44C9BC4}"/>
              </a:ext>
            </a:extLst>
          </p:cNvPr>
          <p:cNvCxnSpPr>
            <a:cxnSpLocks/>
          </p:cNvCxnSpPr>
          <p:nvPr userDrawn="1"/>
        </p:nvCxnSpPr>
        <p:spPr>
          <a:xfrm>
            <a:off x="6741459" y="1792941"/>
            <a:ext cx="0" cy="2982454"/>
          </a:xfrm>
          <a:prstGeom prst="line">
            <a:avLst/>
          </a:prstGeom>
          <a:ln>
            <a:solidFill>
              <a:srgbClr val="5F30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511E963-BC39-474B-8340-0AC5FD7D6B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46900" y="2876548"/>
            <a:ext cx="4630738" cy="647700"/>
          </a:xfrm>
        </p:spPr>
        <p:txBody>
          <a:bodyPr/>
          <a:lstStyle>
            <a:lvl1pPr marL="0" indent="0">
              <a:buNone/>
              <a:defRPr sz="1600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FIRSTNAME, LASTNAME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8B3013E-B4BC-7F4B-9F49-1C2767D3FA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46900" y="3563969"/>
            <a:ext cx="4630738" cy="647700"/>
          </a:xfrm>
        </p:spPr>
        <p:txBody>
          <a:bodyPr/>
          <a:lstStyle>
            <a:lvl1pPr marL="0" indent="0">
              <a:buNone/>
              <a:defRPr sz="1600" b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784575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Authors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C869F-65B0-3841-B7FD-57162BE3DD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301316" cy="1399611"/>
          </a:xfrm>
        </p:spPr>
        <p:txBody>
          <a:bodyPr anchor="b">
            <a:normAutofit/>
          </a:bodyPr>
          <a:lstStyle>
            <a:lvl1pPr algn="ctr">
              <a:defRPr sz="3200" b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F1B7E4-C6AD-DE46-BE0F-162470C855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627322"/>
            <a:ext cx="9301316" cy="51619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1BA8E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MM.DD.YYYY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6AEB42-2E38-CA46-AA2B-AAE704FAC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5844" y="5589800"/>
            <a:ext cx="2095500" cy="116818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61F707C-FE6E-0C4E-A2F8-3B81AFC20DEF}"/>
              </a:ext>
            </a:extLst>
          </p:cNvPr>
          <p:cNvCxnSpPr/>
          <p:nvPr userDrawn="1"/>
        </p:nvCxnSpPr>
        <p:spPr>
          <a:xfrm>
            <a:off x="886507" y="3626224"/>
            <a:ext cx="10255623" cy="0"/>
          </a:xfrm>
          <a:prstGeom prst="line">
            <a:avLst/>
          </a:prstGeom>
          <a:ln>
            <a:solidFill>
              <a:srgbClr val="474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BCB998-2277-1E4E-9B7B-8929295DCCC0}"/>
              </a:ext>
            </a:extLst>
          </p:cNvPr>
          <p:cNvCxnSpPr>
            <a:cxnSpLocks/>
          </p:cNvCxnSpPr>
          <p:nvPr userDrawn="1"/>
        </p:nvCxnSpPr>
        <p:spPr>
          <a:xfrm>
            <a:off x="6040213" y="3626224"/>
            <a:ext cx="0" cy="1117546"/>
          </a:xfrm>
          <a:prstGeom prst="line">
            <a:avLst/>
          </a:prstGeom>
          <a:ln>
            <a:solidFill>
              <a:srgbClr val="474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4301289-1E27-6146-8658-88D14BBE0A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7991" y="3960312"/>
            <a:ext cx="4630738" cy="647700"/>
          </a:xfrm>
        </p:spPr>
        <p:txBody>
          <a:bodyPr/>
          <a:lstStyle>
            <a:lvl1pPr marL="0" indent="0">
              <a:buNone/>
              <a:defRPr sz="16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FIRSTNAME, LASTNAME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EDDF15-7B76-1C41-B43D-297351E0A7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7991" y="4632531"/>
            <a:ext cx="4630738" cy="647700"/>
          </a:xfrm>
        </p:spPr>
        <p:txBody>
          <a:bodyPr/>
          <a:lstStyle>
            <a:lvl1pPr marL="0" indent="0">
              <a:buNone/>
              <a:defRPr sz="1600" b="0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F32828A-7F44-6840-BDCF-195D872932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3271" y="3960312"/>
            <a:ext cx="4630738" cy="647700"/>
          </a:xfrm>
        </p:spPr>
        <p:txBody>
          <a:bodyPr/>
          <a:lstStyle>
            <a:lvl1pPr marL="0" indent="0">
              <a:buNone/>
              <a:defRPr sz="16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FIRSTNAME, LASTNAME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DCA03EE8-193C-7F4B-956D-EEFCCF1770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3271" y="4632531"/>
            <a:ext cx="4630738" cy="647700"/>
          </a:xfrm>
        </p:spPr>
        <p:txBody>
          <a:bodyPr/>
          <a:lstStyle>
            <a:lvl1pPr marL="0" indent="0">
              <a:buNone/>
              <a:defRPr sz="1600" b="0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844908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Authors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C869F-65B0-3841-B7FD-57162BE3DD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87096" y="100019"/>
            <a:ext cx="4630738" cy="2097491"/>
          </a:xfrm>
        </p:spPr>
        <p:txBody>
          <a:bodyPr anchor="b">
            <a:normAutofit/>
          </a:bodyPr>
          <a:lstStyle>
            <a:lvl1pPr algn="ctr">
              <a:defRPr sz="2800" b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F1B7E4-C6AD-DE46-BE0F-162470C855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87096" y="2197510"/>
            <a:ext cx="4630738" cy="40952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1BA8E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MM.DD.YYYY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6AEB42-2E38-CA46-AA2B-AAE704FAC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5844" y="5589800"/>
            <a:ext cx="2095500" cy="1168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11BCF8-DEBB-BC4F-82DC-9A922278EE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5102" t="15047" b="11045"/>
          <a:stretch/>
        </p:blipFill>
        <p:spPr>
          <a:xfrm>
            <a:off x="-552803" y="0"/>
            <a:ext cx="7891974" cy="6870358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93DCE2B-6509-C448-A57C-79BBBB30D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89318" y="2909846"/>
            <a:ext cx="4630738" cy="647700"/>
          </a:xfrm>
        </p:spPr>
        <p:txBody>
          <a:bodyPr/>
          <a:lstStyle>
            <a:lvl1pPr marL="0" indent="0">
              <a:buNone/>
              <a:defRPr sz="16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FIRSTNAME, LASTNAME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9DE33E4-7D01-6A43-8FD2-BAC1B86FCE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89318" y="3582065"/>
            <a:ext cx="4630738" cy="647700"/>
          </a:xfrm>
        </p:spPr>
        <p:txBody>
          <a:bodyPr/>
          <a:lstStyle>
            <a:lvl1pPr marL="0" indent="0">
              <a:buNone/>
              <a:defRPr sz="1600" b="0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881B269-34B8-A445-BE48-8D77D3CEF4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78531" y="4380674"/>
            <a:ext cx="4630738" cy="647700"/>
          </a:xfrm>
        </p:spPr>
        <p:txBody>
          <a:bodyPr/>
          <a:lstStyle>
            <a:lvl1pPr marL="0" indent="0">
              <a:buNone/>
              <a:defRPr sz="16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FIRSTNAME, LASTNAME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2EF8AC2-B387-EB41-9108-86AC1E4927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78531" y="5052893"/>
            <a:ext cx="4630738" cy="647700"/>
          </a:xfrm>
        </p:spPr>
        <p:txBody>
          <a:bodyPr/>
          <a:lstStyle>
            <a:lvl1pPr marL="0" indent="0">
              <a:buNone/>
              <a:defRPr sz="1600" b="0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432399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3531A-36AB-6C42-B7B4-F32C1BA68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1317"/>
            <a:ext cx="10515600" cy="1325563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OUR SPEAKERS TODAY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A98F6-0C0D-2F49-95A5-5974DAA8D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A6BE7-9E13-2C4A-803E-61553ED3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BCF900-F3DA-294B-9F36-51B102719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B03051F-23A3-3849-A29D-D07F726456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6031" y="2625273"/>
            <a:ext cx="4630738" cy="647700"/>
          </a:xfrm>
        </p:spPr>
        <p:txBody>
          <a:bodyPr/>
          <a:lstStyle>
            <a:lvl1pPr marL="0" indent="0">
              <a:buNone/>
              <a:defRPr sz="16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FIRSTNAME, LASTNAME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FE09705-26B5-4E42-9CF7-43B33BF72B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031" y="3297492"/>
            <a:ext cx="4630738" cy="647700"/>
          </a:xfrm>
        </p:spPr>
        <p:txBody>
          <a:bodyPr/>
          <a:lstStyle>
            <a:lvl1pPr marL="0" indent="0">
              <a:buNone/>
              <a:defRPr sz="1600" b="0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0E7E5AF-AEE5-1045-8D2D-193C8BD096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031" y="4486530"/>
            <a:ext cx="4630738" cy="647700"/>
          </a:xfrm>
        </p:spPr>
        <p:txBody>
          <a:bodyPr/>
          <a:lstStyle>
            <a:lvl1pPr marL="0" indent="0">
              <a:buNone/>
              <a:defRPr sz="16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FIRSTNAME, LASTNAME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8BAA042-FFD7-004D-965D-5CD10539CA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66031" y="5158749"/>
            <a:ext cx="4630738" cy="647700"/>
          </a:xfrm>
        </p:spPr>
        <p:txBody>
          <a:bodyPr/>
          <a:lstStyle>
            <a:lvl1pPr marL="0" indent="0">
              <a:buNone/>
              <a:defRPr sz="1600" b="0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8183D3A-3C77-5F41-A0F8-E9CDC32801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98117" y="2625273"/>
            <a:ext cx="4630738" cy="647700"/>
          </a:xfrm>
        </p:spPr>
        <p:txBody>
          <a:bodyPr/>
          <a:lstStyle>
            <a:lvl1pPr marL="0" indent="0">
              <a:buNone/>
              <a:defRPr sz="16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FIRSTNAME, LASTNAME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1720780-20A1-F94D-B417-96DE49A59C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98117" y="3297492"/>
            <a:ext cx="4630738" cy="647700"/>
          </a:xfrm>
        </p:spPr>
        <p:txBody>
          <a:bodyPr/>
          <a:lstStyle>
            <a:lvl1pPr marL="0" indent="0">
              <a:buNone/>
              <a:defRPr sz="1600" b="0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1DA49EDD-2A42-4148-8708-EB5EA3224B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98117" y="4474803"/>
            <a:ext cx="4630738" cy="647700"/>
          </a:xfrm>
        </p:spPr>
        <p:txBody>
          <a:bodyPr/>
          <a:lstStyle>
            <a:lvl1pPr marL="0" indent="0">
              <a:buNone/>
              <a:defRPr sz="16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FIRSTNAME, LASTNAME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EB13CB7F-DC95-6B40-B8C1-0F3A82FB95F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98117" y="5147022"/>
            <a:ext cx="4630738" cy="647700"/>
          </a:xfrm>
        </p:spPr>
        <p:txBody>
          <a:bodyPr/>
          <a:lstStyle>
            <a:lvl1pPr marL="0" indent="0">
              <a:buNone/>
              <a:defRPr sz="1600" b="0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85E64E1-FE97-3C45-B638-7BECAA25F4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44910" y="119017"/>
            <a:ext cx="2501348" cy="2501348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FBE3329-B206-4241-A132-418968432D1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63144" y="2755986"/>
            <a:ext cx="885483" cy="90011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FD67E6A4-7592-8149-8FA8-DC3CB56D6B0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07665" y="4516128"/>
            <a:ext cx="840961" cy="90011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46E73E90-39DE-4C47-A515-7C033E792E3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22793" y="2741339"/>
            <a:ext cx="885482" cy="90011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45A2E994-6F32-C64D-8AC6-A1D378428B8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22793" y="4548844"/>
            <a:ext cx="885482" cy="90011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054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3531A-36AB-6C42-B7B4-F32C1BA68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1143" y="1414701"/>
            <a:ext cx="3074630" cy="1819954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OUR SPEAKERS TODAY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A98F6-0C0D-2F49-95A5-5974DAA8D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A6BE7-9E13-2C4A-803E-61553ED3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BCF900-F3DA-294B-9F36-51B102719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B03051F-23A3-3849-A29D-D07F726456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9834" y="2657401"/>
            <a:ext cx="4630738" cy="647700"/>
          </a:xfrm>
        </p:spPr>
        <p:txBody>
          <a:bodyPr/>
          <a:lstStyle>
            <a:lvl1pPr marL="0" indent="0">
              <a:buNone/>
              <a:defRPr sz="16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FIRSTNAME, LASTNAME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FE09705-26B5-4E42-9CF7-43B33BF72B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39834" y="3329620"/>
            <a:ext cx="4630738" cy="647700"/>
          </a:xfrm>
        </p:spPr>
        <p:txBody>
          <a:bodyPr/>
          <a:lstStyle>
            <a:lvl1pPr marL="0" indent="0">
              <a:buNone/>
              <a:defRPr sz="1600" b="0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0E7E5AF-AEE5-1045-8D2D-193C8BD096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39834" y="4518658"/>
            <a:ext cx="4630738" cy="647700"/>
          </a:xfrm>
        </p:spPr>
        <p:txBody>
          <a:bodyPr/>
          <a:lstStyle>
            <a:lvl1pPr marL="0" indent="0">
              <a:buNone/>
              <a:defRPr sz="16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FIRSTNAME, LASTNAME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8BAA042-FFD7-004D-965D-5CD10539CA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39834" y="5190877"/>
            <a:ext cx="4630738" cy="647700"/>
          </a:xfrm>
        </p:spPr>
        <p:txBody>
          <a:bodyPr/>
          <a:lstStyle>
            <a:lvl1pPr marL="0" indent="0">
              <a:buNone/>
              <a:defRPr sz="1600" b="0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8183D3A-3C77-5F41-A0F8-E9CDC32801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39829" y="666373"/>
            <a:ext cx="4630738" cy="647700"/>
          </a:xfrm>
        </p:spPr>
        <p:txBody>
          <a:bodyPr/>
          <a:lstStyle>
            <a:lvl1pPr marL="0" indent="0">
              <a:buNone/>
              <a:defRPr sz="16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FIRSTNAME, LASTNAME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1720780-20A1-F94D-B417-96DE49A59C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39829" y="1338592"/>
            <a:ext cx="4630738" cy="647700"/>
          </a:xfrm>
        </p:spPr>
        <p:txBody>
          <a:bodyPr/>
          <a:lstStyle>
            <a:lvl1pPr marL="0" indent="0">
              <a:buNone/>
              <a:defRPr sz="1600" b="0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85E64E1-FE97-3C45-B638-7BECAA25F4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9503" y="3234655"/>
            <a:ext cx="2501348" cy="2501348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FBE3329-B206-4241-A132-418968432D1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934771" y="2788114"/>
            <a:ext cx="905831" cy="90011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FD67E6A4-7592-8149-8FA8-DC3CB56D6B0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924938" y="4548256"/>
            <a:ext cx="905831" cy="90011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46E73E90-39DE-4C47-A515-7C033E792E3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807974" y="782439"/>
            <a:ext cx="905831" cy="90011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F97BB69-ED7A-7948-9FB4-9EEC34097234}"/>
              </a:ext>
            </a:extLst>
          </p:cNvPr>
          <p:cNvCxnSpPr>
            <a:cxnSpLocks/>
          </p:cNvCxnSpPr>
          <p:nvPr userDrawn="1"/>
        </p:nvCxnSpPr>
        <p:spPr>
          <a:xfrm flipV="1">
            <a:off x="4235005" y="1868126"/>
            <a:ext cx="0" cy="35802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3401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D6D6B-0338-EA4B-B10B-099337ABC2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590808" cy="1325563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TABLE OF CONTENTS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E08AD-3EA0-6A42-862A-1F11B8F37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3CD33-7F45-6045-952C-654B8CFD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C0881-47A7-B14F-A2B9-793C8C230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99CB78-74F1-8441-88A1-EE0B9B0CC3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78961" y="4762121"/>
            <a:ext cx="2501348" cy="250134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AD0385-31AC-104A-8091-8A9B6B6C4586}"/>
              </a:ext>
            </a:extLst>
          </p:cNvPr>
          <p:cNvCxnSpPr>
            <a:cxnSpLocks/>
          </p:cNvCxnSpPr>
          <p:nvPr userDrawn="1"/>
        </p:nvCxnSpPr>
        <p:spPr>
          <a:xfrm>
            <a:off x="838200" y="1917336"/>
            <a:ext cx="9707153" cy="163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800A62A-89A9-8F48-B521-A66CC5969BA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2259048"/>
            <a:ext cx="8759825" cy="3771900"/>
          </a:xfrm>
        </p:spPr>
        <p:txBody>
          <a:bodyPr>
            <a:normAutofit/>
          </a:bodyPr>
          <a:lstStyle>
            <a:lvl1pPr marL="514350" indent="-514350">
              <a:buFont typeface="+mj-lt"/>
              <a:buAutoNum type="arabicPeriod"/>
              <a:defRPr sz="2800"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470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D6D6B-0338-EA4B-B10B-099337ABC2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10626" y="483112"/>
            <a:ext cx="8606123" cy="1325563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TABLE OF CONTENTS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E08AD-3EA0-6A42-862A-1F11B8F37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3CD33-7F45-6045-952C-654B8CFD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C0881-47A7-B14F-A2B9-793C8C230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99CB78-74F1-8441-88A1-EE0B9B0CC3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89424"/>
            <a:ext cx="2501348" cy="250134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800A62A-89A9-8F48-B521-A66CC5969BA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10326" y="2377035"/>
            <a:ext cx="8775442" cy="3771900"/>
          </a:xfrm>
        </p:spPr>
        <p:txBody>
          <a:bodyPr>
            <a:normAutofit/>
          </a:bodyPr>
          <a:lstStyle>
            <a:lvl1pPr marL="514350" indent="-514350">
              <a:buFont typeface="+mj-lt"/>
              <a:buAutoNum type="arabicPeriod"/>
              <a:defRPr sz="2800"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C2BCEC-A128-1944-8CA1-FE89C6F23E91}"/>
              </a:ext>
            </a:extLst>
          </p:cNvPr>
          <p:cNvCxnSpPr>
            <a:cxnSpLocks/>
          </p:cNvCxnSpPr>
          <p:nvPr userDrawn="1"/>
        </p:nvCxnSpPr>
        <p:spPr>
          <a:xfrm>
            <a:off x="2805836" y="1411298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361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nten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45AE5-A97D-4344-9200-DE1AE8527B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035972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CDE19C-79A5-D543-8E9D-C7491320A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792FD9-1FC9-864D-BA1A-0C7A543E7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200BB-83A1-F143-98C0-F5964120A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E1F1C1-1E4F-6A43-A88D-2C8E577127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2650" y="2320414"/>
            <a:ext cx="10515600" cy="3584575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97FE45-1F49-0B43-997A-E8A633E3B6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192" y="6112021"/>
            <a:ext cx="608095" cy="608095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3B0251F-9F07-154C-96BA-782E705AE2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8931" y="1624500"/>
            <a:ext cx="10515599" cy="472511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8780295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ntent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45AE5-A97D-4344-9200-DE1AE8527B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035972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CDE19C-79A5-D543-8E9D-C7491320A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792FD9-1FC9-864D-BA1A-0C7A543E7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200BB-83A1-F143-98C0-F5964120A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E1F1C1-1E4F-6A43-A88D-2C8E577127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2650" y="2320414"/>
            <a:ext cx="10515600" cy="35845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97FE45-1F49-0B43-997A-E8A633E3B6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192" y="6112021"/>
            <a:ext cx="608095" cy="608095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750408E1-3700-7B47-BC1E-F4F4C3B7AC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650" y="1616203"/>
            <a:ext cx="10471150" cy="472511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020749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ntent with bulle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45AE5-A97D-4344-9200-DE1AE8527B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035972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CDE19C-79A5-D543-8E9D-C7491320A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792FD9-1FC9-864D-BA1A-0C7A543E7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200BB-83A1-F143-98C0-F5964120A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E1F1C1-1E4F-6A43-A88D-2C8E577127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2650" y="2320414"/>
            <a:ext cx="10515600" cy="3584575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97FE45-1F49-0B43-997A-E8A633E3B6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192" y="6112021"/>
            <a:ext cx="608095" cy="60809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3ED310A-AC22-4F43-A0E2-79758916E40E}"/>
              </a:ext>
            </a:extLst>
          </p:cNvPr>
          <p:cNvGrpSpPr/>
          <p:nvPr userDrawn="1"/>
        </p:nvGrpSpPr>
        <p:grpSpPr>
          <a:xfrm rot="10800000">
            <a:off x="9533467" y="0"/>
            <a:ext cx="2658533" cy="2386701"/>
            <a:chOff x="9377754" y="477962"/>
            <a:chExt cx="2658533" cy="23867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27B1AD-A95D-9949-986F-94D7832206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468" t="3931" r="49655" b="74397"/>
            <a:stretch/>
          </p:blipFill>
          <p:spPr>
            <a:xfrm>
              <a:off x="10358316" y="2072007"/>
              <a:ext cx="1677971" cy="79265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4289259-A305-4943-9BC1-3631FB13BF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553" t="5412" r="4787" b="48454"/>
            <a:stretch/>
          </p:blipFill>
          <p:spPr>
            <a:xfrm>
              <a:off x="9377754" y="477962"/>
              <a:ext cx="2621014" cy="1687399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B5472A8-24F9-F947-BAA8-EE0DCA7AE63E}"/>
              </a:ext>
            </a:extLst>
          </p:cNvPr>
          <p:cNvGrpSpPr/>
          <p:nvPr userDrawn="1"/>
        </p:nvGrpSpPr>
        <p:grpSpPr>
          <a:xfrm>
            <a:off x="882855" y="4471298"/>
            <a:ext cx="3318423" cy="2386702"/>
            <a:chOff x="8717864" y="477961"/>
            <a:chExt cx="3318423" cy="238670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ACD4089-F596-A049-9D91-A912D3C1A4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468" t="3931" r="49655" b="74397"/>
            <a:stretch/>
          </p:blipFill>
          <p:spPr>
            <a:xfrm>
              <a:off x="10358316" y="2072007"/>
              <a:ext cx="1677971" cy="79265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3F1443A-D1DF-114C-A598-DF16F5B564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11" t="5412" r="4787" b="48454"/>
            <a:stretch/>
          </p:blipFill>
          <p:spPr>
            <a:xfrm>
              <a:off x="8717864" y="477961"/>
              <a:ext cx="3280904" cy="1687399"/>
            </a:xfrm>
            <a:prstGeom prst="rect">
              <a:avLst/>
            </a:prstGeom>
          </p:spPr>
        </p:pic>
      </p:grp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A6B0C1C-F316-6148-8EAE-3ACCF38707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543001"/>
            <a:ext cx="10515600" cy="472511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013895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C869F-65B0-3841-B7FD-57162BE3DD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3200" b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F1B7E4-C6AD-DE46-BE0F-162470C855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1BA8E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MM.DD.YYYY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6AEB42-2E38-CA46-AA2B-AAE704FAC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5844" y="5589800"/>
            <a:ext cx="2095500" cy="116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920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ue edge l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B77A81-22E8-5641-8A8F-C8F0148C164F}"/>
              </a:ext>
            </a:extLst>
          </p:cNvPr>
          <p:cNvSpPr/>
          <p:nvPr userDrawn="1"/>
        </p:nvSpPr>
        <p:spPr>
          <a:xfrm>
            <a:off x="5" y="0"/>
            <a:ext cx="2369122" cy="6858000"/>
          </a:xfrm>
          <a:prstGeom prst="rect">
            <a:avLst/>
          </a:prstGeom>
          <a:solidFill>
            <a:srgbClr val="0064B2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88" tIns="60944" rIns="121888" bIns="60944" rtlCol="0" anchor="ctr"/>
          <a:lstStyle/>
          <a:p>
            <a:pPr marL="0" marR="0" lvl="0" indent="0" algn="ctr" defTabSz="609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ways Montefiore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D45AE5-A97D-4344-9200-DE1AE8527B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4724" y="365126"/>
            <a:ext cx="8419076" cy="1035972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CDE19C-79A5-D543-8E9D-C7491320A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792FD9-1FC9-864D-BA1A-0C7A543E7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200BB-83A1-F143-98C0-F5964120A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E1F1C1-1E4F-6A43-A88D-2C8E577127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79174" y="2320414"/>
            <a:ext cx="8419076" cy="35845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97FE45-1F49-0B43-997A-E8A633E3B6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192" y="6112021"/>
            <a:ext cx="608095" cy="608095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527D40B-5914-E843-AC82-6B90C379E4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79738" y="1592263"/>
            <a:ext cx="5338352" cy="472511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D5EF11-EF8A-7845-8545-5C3CE730EE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8099" t="4345" r="44584" b="49603"/>
          <a:stretch/>
        </p:blipFill>
        <p:spPr>
          <a:xfrm rot="10800000">
            <a:off x="113712" y="0"/>
            <a:ext cx="2688677" cy="25496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3F010D-0904-7644-94B3-CCBFA3DF5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8099" t="4345" r="44584" b="49603"/>
          <a:stretch/>
        </p:blipFill>
        <p:spPr>
          <a:xfrm>
            <a:off x="-597254" y="3811374"/>
            <a:ext cx="2688677" cy="254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32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ue Edge sl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75C263F-1E6C-8946-AFB0-006E341DE016}"/>
              </a:ext>
            </a:extLst>
          </p:cNvPr>
          <p:cNvSpPr/>
          <p:nvPr userDrawn="1"/>
        </p:nvSpPr>
        <p:spPr>
          <a:xfrm>
            <a:off x="5" y="0"/>
            <a:ext cx="961169" cy="6858000"/>
          </a:xfrm>
          <a:prstGeom prst="rect">
            <a:avLst/>
          </a:prstGeom>
          <a:solidFill>
            <a:srgbClr val="0064B2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88" tIns="60944" rIns="121888" bIns="60944" rtlCol="0" anchor="ctr"/>
          <a:lstStyle/>
          <a:p>
            <a:pPr marL="0" marR="0" lvl="0" indent="0" algn="ctr" defTabSz="609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ways Montefiore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D45AE5-A97D-4344-9200-DE1AE8527B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0110" y="392087"/>
            <a:ext cx="10391414" cy="1035972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CDE19C-79A5-D543-8E9D-C7491320A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792FD9-1FC9-864D-BA1A-0C7A543E7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200BB-83A1-F143-98C0-F5964120A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E1F1C1-1E4F-6A43-A88D-2C8E577127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4560" y="2347375"/>
            <a:ext cx="10391414" cy="35845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97FE45-1F49-0B43-997A-E8A633E3B6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192" y="6112021"/>
            <a:ext cx="608095" cy="608095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527D40B-5914-E843-AC82-6B90C379E4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5124" y="1619224"/>
            <a:ext cx="6588968" cy="472511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1795B3A-7BE2-DC49-A058-A713D7B5C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8099" t="4345" r="44584" b="49603"/>
          <a:stretch/>
        </p:blipFill>
        <p:spPr>
          <a:xfrm rot="10800000">
            <a:off x="-497533" y="289140"/>
            <a:ext cx="1727643" cy="1638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BEF158-5E9F-2D4A-B25E-009905F036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8099" t="4345" r="44584" b="49603"/>
          <a:stretch/>
        </p:blipFill>
        <p:spPr>
          <a:xfrm>
            <a:off x="-127759" y="4930560"/>
            <a:ext cx="1635794" cy="155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99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urple edge l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BE78D0B-4DD3-B44A-9F4F-1CA09B217C44}"/>
              </a:ext>
            </a:extLst>
          </p:cNvPr>
          <p:cNvSpPr/>
          <p:nvPr userDrawn="1"/>
        </p:nvSpPr>
        <p:spPr>
          <a:xfrm>
            <a:off x="0" y="0"/>
            <a:ext cx="2363571" cy="6858000"/>
          </a:xfrm>
          <a:prstGeom prst="rect">
            <a:avLst/>
          </a:prstGeom>
          <a:solidFill>
            <a:srgbClr val="5F30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F308D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D45AE5-A97D-4344-9200-DE1AE8527B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4724" y="365126"/>
            <a:ext cx="8419076" cy="1035972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CDE19C-79A5-D543-8E9D-C7491320A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792FD9-1FC9-864D-BA1A-0C7A543E7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200BB-83A1-F143-98C0-F5964120A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E1F1C1-1E4F-6A43-A88D-2C8E577127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79174" y="2320414"/>
            <a:ext cx="8419076" cy="35845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97FE45-1F49-0B43-997A-E8A633E3B6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192" y="6112021"/>
            <a:ext cx="608095" cy="608095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527D40B-5914-E843-AC82-6B90C379E4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79738" y="1592263"/>
            <a:ext cx="5338352" cy="472511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D5EF11-EF8A-7845-8545-5C3CE730EE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8099" t="4345" r="44584" b="49603"/>
          <a:stretch/>
        </p:blipFill>
        <p:spPr>
          <a:xfrm rot="10800000">
            <a:off x="113712" y="0"/>
            <a:ext cx="2688677" cy="25496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3F010D-0904-7644-94B3-CCBFA3DF5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8099" t="4345" r="44584" b="49603"/>
          <a:stretch/>
        </p:blipFill>
        <p:spPr>
          <a:xfrm>
            <a:off x="-597254" y="3811374"/>
            <a:ext cx="2688677" cy="254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372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urple edge sl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22687B1-DD34-834C-85B1-D375A01181DC}"/>
              </a:ext>
            </a:extLst>
          </p:cNvPr>
          <p:cNvSpPr/>
          <p:nvPr userDrawn="1"/>
        </p:nvSpPr>
        <p:spPr>
          <a:xfrm>
            <a:off x="0" y="0"/>
            <a:ext cx="961169" cy="6858000"/>
          </a:xfrm>
          <a:prstGeom prst="rect">
            <a:avLst/>
          </a:prstGeom>
          <a:solidFill>
            <a:srgbClr val="5F30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D45AE5-A97D-4344-9200-DE1AE8527B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0110" y="392087"/>
            <a:ext cx="10391414" cy="1035972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CDE19C-79A5-D543-8E9D-C7491320A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792FD9-1FC9-864D-BA1A-0C7A543E7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200BB-83A1-F143-98C0-F5964120A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E1F1C1-1E4F-6A43-A88D-2C8E577127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4560" y="2347375"/>
            <a:ext cx="10391414" cy="35845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97FE45-1F49-0B43-997A-E8A633E3B6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192" y="6112021"/>
            <a:ext cx="608095" cy="608095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527D40B-5914-E843-AC82-6B90C379E4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5124" y="1619224"/>
            <a:ext cx="6588968" cy="472511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1795B3A-7BE2-DC49-A058-A713D7B5C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8099" t="4345" r="44584" b="49603"/>
          <a:stretch/>
        </p:blipFill>
        <p:spPr>
          <a:xfrm rot="10800000">
            <a:off x="-497533" y="289140"/>
            <a:ext cx="1727643" cy="1638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BEF158-5E9F-2D4A-B25E-009905F036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8099" t="4345" r="44584" b="49603"/>
          <a:stretch/>
        </p:blipFill>
        <p:spPr>
          <a:xfrm>
            <a:off x="-127759" y="4930560"/>
            <a:ext cx="1635794" cy="155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237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t blue edge l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D136EE0-2D0F-474C-9396-905DDC2323C1}"/>
              </a:ext>
            </a:extLst>
          </p:cNvPr>
          <p:cNvSpPr/>
          <p:nvPr userDrawn="1"/>
        </p:nvSpPr>
        <p:spPr>
          <a:xfrm>
            <a:off x="0" y="0"/>
            <a:ext cx="2363571" cy="6858000"/>
          </a:xfrm>
          <a:prstGeom prst="rect">
            <a:avLst/>
          </a:prstGeom>
          <a:solidFill>
            <a:srgbClr val="00A7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D45AE5-A97D-4344-9200-DE1AE8527B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4724" y="365126"/>
            <a:ext cx="8419076" cy="1035972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CDE19C-79A5-D543-8E9D-C7491320A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792FD9-1FC9-864D-BA1A-0C7A543E7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200BB-83A1-F143-98C0-F5964120A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E1F1C1-1E4F-6A43-A88D-2C8E577127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79174" y="2320414"/>
            <a:ext cx="8419076" cy="35845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97FE45-1F49-0B43-997A-E8A633E3B6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192" y="6112021"/>
            <a:ext cx="608095" cy="608095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527D40B-5914-E843-AC82-6B90C379E4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79738" y="1592263"/>
            <a:ext cx="5338352" cy="472511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D5EF11-EF8A-7845-8545-5C3CE730EE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8099" t="4345" r="44584" b="49603"/>
          <a:stretch/>
        </p:blipFill>
        <p:spPr>
          <a:xfrm rot="10800000">
            <a:off x="113712" y="0"/>
            <a:ext cx="2688677" cy="25496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3F010D-0904-7644-94B3-CCBFA3DF5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8099" t="4345" r="44584" b="49603"/>
          <a:stretch/>
        </p:blipFill>
        <p:spPr>
          <a:xfrm>
            <a:off x="-597254" y="3811374"/>
            <a:ext cx="2688677" cy="254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2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t blue edge sl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576398B-3165-884C-B6F7-D5A04BA5A01E}"/>
              </a:ext>
            </a:extLst>
          </p:cNvPr>
          <p:cNvSpPr/>
          <p:nvPr userDrawn="1"/>
        </p:nvSpPr>
        <p:spPr>
          <a:xfrm>
            <a:off x="0" y="0"/>
            <a:ext cx="961169" cy="6858000"/>
          </a:xfrm>
          <a:prstGeom prst="rect">
            <a:avLst/>
          </a:prstGeom>
          <a:solidFill>
            <a:srgbClr val="00A7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D45AE5-A97D-4344-9200-DE1AE8527B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0110" y="392087"/>
            <a:ext cx="10391414" cy="1035972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CDE19C-79A5-D543-8E9D-C7491320A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792FD9-1FC9-864D-BA1A-0C7A543E7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200BB-83A1-F143-98C0-F5964120A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E1F1C1-1E4F-6A43-A88D-2C8E577127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4560" y="2347375"/>
            <a:ext cx="10391414" cy="35845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97FE45-1F49-0B43-997A-E8A633E3B6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192" y="6112021"/>
            <a:ext cx="608095" cy="608095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527D40B-5914-E843-AC82-6B90C379E4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5124" y="1619224"/>
            <a:ext cx="6588968" cy="472511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1795B3A-7BE2-DC49-A058-A713D7B5C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8099" t="4345" r="44584" b="49603"/>
          <a:stretch/>
        </p:blipFill>
        <p:spPr>
          <a:xfrm rot="10800000">
            <a:off x="-497533" y="289140"/>
            <a:ext cx="1727643" cy="1638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BEF158-5E9F-2D4A-B25E-009905F036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8099" t="4345" r="44584" b="49603"/>
          <a:stretch/>
        </p:blipFill>
        <p:spPr>
          <a:xfrm>
            <a:off x="-127759" y="4930560"/>
            <a:ext cx="1635794" cy="155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63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D6D6B-0338-EA4B-B10B-099337ABC2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5174" y="320884"/>
            <a:ext cx="6451575" cy="1325563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E08AD-3EA0-6A42-862A-1F11B8F37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3CD33-7F45-6045-952C-654B8CFD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C0881-47A7-B14F-A2B9-793C8C230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800A62A-89A9-8F48-B521-A66CC5969BA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65174" y="2377035"/>
            <a:ext cx="6451575" cy="3771900"/>
          </a:xfrm>
        </p:spPr>
        <p:txBody>
          <a:bodyPr>
            <a:normAutofit/>
          </a:bodyPr>
          <a:lstStyle>
            <a:lvl1pPr marL="514350" indent="-514350">
              <a:buClr>
                <a:srgbClr val="1BA8E0"/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A048237-D6EB-554E-B8A6-BA06D6403535}"/>
              </a:ext>
            </a:extLst>
          </p:cNvPr>
          <p:cNvGrpSpPr/>
          <p:nvPr userDrawn="1"/>
        </p:nvGrpSpPr>
        <p:grpSpPr>
          <a:xfrm rot="10800000">
            <a:off x="-6165" y="0"/>
            <a:ext cx="3656847" cy="2610720"/>
            <a:chOff x="7619999" y="4247280"/>
            <a:chExt cx="3656847" cy="261072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4AE7E75-2CF8-554B-9BE5-162CB5399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028" t="16352" r="44584" b="49603"/>
            <a:stretch/>
          </p:blipFill>
          <p:spPr>
            <a:xfrm rot="10800000">
              <a:off x="7619999" y="4301067"/>
              <a:ext cx="3656847" cy="255693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CAC7263-E4CA-5946-BE71-252E32B560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371" t="-2" r="1516" b="49209"/>
            <a:stretch/>
          </p:blipFill>
          <p:spPr>
            <a:xfrm>
              <a:off x="9448423" y="4247280"/>
              <a:ext cx="1789465" cy="1810494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761E3F7-AFEB-B64C-835D-31204BB57F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3400" t="2233" r="10997" b="22163"/>
          <a:stretch/>
        </p:blipFill>
        <p:spPr>
          <a:xfrm>
            <a:off x="764721" y="1907383"/>
            <a:ext cx="4389607" cy="4389607"/>
          </a:xfrm>
          <a:prstGeom prst="ellipse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2C11B2D0-8B5C-2A40-A549-8B935DEF14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5174" y="1720555"/>
            <a:ext cx="6451575" cy="472511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497726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84941C3-B196-6545-9744-6BFE27871C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3719"/>
          <a:stretch/>
        </p:blipFill>
        <p:spPr>
          <a:xfrm>
            <a:off x="5837275" y="1947928"/>
            <a:ext cx="6354725" cy="49100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9D6D6B-0338-EA4B-B10B-099337ABC2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612" y="291387"/>
            <a:ext cx="6451575" cy="1325563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E08AD-3EA0-6A42-862A-1F11B8F37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3CD33-7F45-6045-952C-654B8CFD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C0881-47A7-B14F-A2B9-793C8C230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800A62A-89A9-8F48-B521-A66CC5969BA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5612" y="2347538"/>
            <a:ext cx="6451575" cy="3771900"/>
          </a:xfrm>
        </p:spPr>
        <p:txBody>
          <a:bodyPr>
            <a:normAutofit/>
          </a:bodyPr>
          <a:lstStyle>
            <a:lvl1pPr marL="514350" indent="-514350">
              <a:buClr>
                <a:srgbClr val="1BA8E0"/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2C11B2D0-8B5C-2A40-A549-8B935DEF14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5612" y="1691058"/>
            <a:ext cx="6451575" cy="472511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585CED-2B16-A647-9FAA-16977453FF72}"/>
              </a:ext>
            </a:extLst>
          </p:cNvPr>
          <p:cNvGrpSpPr/>
          <p:nvPr userDrawn="1"/>
        </p:nvGrpSpPr>
        <p:grpSpPr>
          <a:xfrm rot="5400000">
            <a:off x="5036960" y="-419088"/>
            <a:ext cx="2587942" cy="2543766"/>
            <a:chOff x="1213094" y="547282"/>
            <a:chExt cx="3433406" cy="337479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3069C98-C99D-8746-834C-3E376912D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468" t="3931" r="49655" b="49935"/>
            <a:stretch/>
          </p:blipFill>
          <p:spPr>
            <a:xfrm>
              <a:off x="2968529" y="547282"/>
              <a:ext cx="1677971" cy="168739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DF3FE64-2349-A64A-833D-B5A4BD4F76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07" t="49612" r="50416" b="4254"/>
            <a:stretch/>
          </p:blipFill>
          <p:spPr>
            <a:xfrm>
              <a:off x="1290558" y="2234681"/>
              <a:ext cx="1677971" cy="16873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DB4FD56-A810-6443-A4CF-E555A9CE27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66000"/>
            </a:blip>
            <a:srcRect l="2246" t="5738" r="83853" b="71184"/>
            <a:stretch/>
          </p:blipFill>
          <p:spPr>
            <a:xfrm>
              <a:off x="1213094" y="621609"/>
              <a:ext cx="1832900" cy="17116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3624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DB863E0-A400-474C-BB74-4931511B6F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14379" t="5181" b="31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FC5DCDE-3FA0-3C4D-8A42-CE2FBD667E92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D6D6B-0338-EA4B-B10B-099337ABC2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9458" y="320883"/>
            <a:ext cx="9166929" cy="1325563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E08AD-3EA0-6A42-862A-1F11B8F37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3CD33-7F45-6045-952C-654B8CFD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C0881-47A7-B14F-A2B9-793C8C230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800A62A-89A9-8F48-B521-A66CC5969BA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69458" y="2377034"/>
            <a:ext cx="9166929" cy="3771900"/>
          </a:xfrm>
        </p:spPr>
        <p:txBody>
          <a:bodyPr>
            <a:normAutofit/>
          </a:bodyPr>
          <a:lstStyle>
            <a:lvl1pPr marL="0" indent="0">
              <a:buClr>
                <a:srgbClr val="1BA8E0"/>
              </a:buClr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2C11B2D0-8B5C-2A40-A549-8B935DEF14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9458" y="1720554"/>
            <a:ext cx="9166929" cy="472511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rgbClr val="8BD0E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A670B09-5967-FD49-A2FF-B2160B1B74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11428192" y="6112021"/>
            <a:ext cx="608095" cy="60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042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1C6BA07-9341-3346-8F7F-E0567E9240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5552"/>
          <a:stretch/>
        </p:blipFill>
        <p:spPr>
          <a:xfrm>
            <a:off x="4038607" y="5095010"/>
            <a:ext cx="4114793" cy="16561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4EC0D-0D3C-1441-A045-0490111BF37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09376" y="1830106"/>
            <a:ext cx="3402968" cy="359728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A98F6-0C0D-2F49-95A5-5974DAA8D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A6BE7-9E13-2C4A-803E-61553ED3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BCF900-F3DA-294B-9F36-51B102719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7E9EB90-8331-4A4E-BCAC-661460E3DF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638" y="136526"/>
            <a:ext cx="11234162" cy="807372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D0749A2-08ED-0048-97FB-3C07B75C2F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638" y="1029529"/>
            <a:ext cx="11234162" cy="472511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56205F-CE7B-4E4B-AACF-FFFD8823D90F}"/>
              </a:ext>
            </a:extLst>
          </p:cNvPr>
          <p:cNvCxnSpPr/>
          <p:nvPr userDrawn="1"/>
        </p:nvCxnSpPr>
        <p:spPr>
          <a:xfrm>
            <a:off x="677462" y="1634838"/>
            <a:ext cx="107082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A401EA-17A1-B74F-8DCA-2A7472146F62}"/>
              </a:ext>
            </a:extLst>
          </p:cNvPr>
          <p:cNvCxnSpPr>
            <a:cxnSpLocks/>
          </p:cNvCxnSpPr>
          <p:nvPr userDrawn="1"/>
        </p:nvCxnSpPr>
        <p:spPr>
          <a:xfrm flipV="1">
            <a:off x="4269310" y="1634839"/>
            <a:ext cx="0" cy="18191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5E469F-92A3-D24C-96FA-8F5D25F9DFB1}"/>
              </a:ext>
            </a:extLst>
          </p:cNvPr>
          <p:cNvCxnSpPr>
            <a:cxnSpLocks/>
          </p:cNvCxnSpPr>
          <p:nvPr userDrawn="1"/>
        </p:nvCxnSpPr>
        <p:spPr>
          <a:xfrm flipV="1">
            <a:off x="8109128" y="1634840"/>
            <a:ext cx="0" cy="1773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6E49576-FD7E-1343-8A39-1542FD4285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28192" y="6112021"/>
            <a:ext cx="608095" cy="608095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70BAA92-E916-B748-88B3-FF8BEC8642BE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487735" y="1830106"/>
            <a:ext cx="3402968" cy="359728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18E49BA-EB20-BC41-9CE6-D8B9EBE37FE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78850" y="1830106"/>
            <a:ext cx="3402968" cy="359728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3258462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Dk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DF0EFD-3D3E-A945-83FF-3AD964A40DC1}"/>
              </a:ext>
            </a:extLst>
          </p:cNvPr>
          <p:cNvSpPr/>
          <p:nvPr userDrawn="1"/>
        </p:nvSpPr>
        <p:spPr>
          <a:xfrm>
            <a:off x="1" y="-1"/>
            <a:ext cx="12191999" cy="6858000"/>
          </a:xfrm>
          <a:prstGeom prst="rect">
            <a:avLst/>
          </a:prstGeom>
          <a:solidFill>
            <a:srgbClr val="4749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C869F-65B0-3841-B7FD-57162BE3DD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3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F1B7E4-C6AD-DE46-BE0F-162470C855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8BD0E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MM.DD.YYYY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A9BB85-8E67-544E-B4B9-688E10FF6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180" t="22313" r="17376" b="22841"/>
          <a:stretch/>
        </p:blipFill>
        <p:spPr>
          <a:xfrm>
            <a:off x="9833209" y="5551476"/>
            <a:ext cx="2095502" cy="133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711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4EC0D-0D3C-1441-A045-0490111BF37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09376" y="1830106"/>
            <a:ext cx="3402968" cy="4281906"/>
          </a:xfrm>
        </p:spPr>
        <p:txBody>
          <a:bodyPr>
            <a:normAutofit/>
          </a:bodyPr>
          <a:lstStyle>
            <a:lvl1pPr marL="285750" indent="-285750">
              <a:buClr>
                <a:srgbClr val="1BA8E0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A98F6-0C0D-2F49-95A5-5974DAA8D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A6BE7-9E13-2C4A-803E-61553ED3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BCF900-F3DA-294B-9F36-51B102719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7E9EB90-8331-4A4E-BCAC-661460E3DF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638" y="136526"/>
            <a:ext cx="11234162" cy="807372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D0749A2-08ED-0048-97FB-3C07B75C2F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638" y="1029529"/>
            <a:ext cx="11234162" cy="472511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56205F-CE7B-4E4B-AACF-FFFD8823D90F}"/>
              </a:ext>
            </a:extLst>
          </p:cNvPr>
          <p:cNvCxnSpPr/>
          <p:nvPr userDrawn="1"/>
        </p:nvCxnSpPr>
        <p:spPr>
          <a:xfrm>
            <a:off x="677462" y="1634838"/>
            <a:ext cx="107082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A401EA-17A1-B74F-8DCA-2A7472146F62}"/>
              </a:ext>
            </a:extLst>
          </p:cNvPr>
          <p:cNvCxnSpPr>
            <a:cxnSpLocks/>
          </p:cNvCxnSpPr>
          <p:nvPr userDrawn="1"/>
        </p:nvCxnSpPr>
        <p:spPr>
          <a:xfrm flipV="1">
            <a:off x="4269310" y="1634839"/>
            <a:ext cx="0" cy="18191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5E469F-92A3-D24C-96FA-8F5D25F9DFB1}"/>
              </a:ext>
            </a:extLst>
          </p:cNvPr>
          <p:cNvCxnSpPr>
            <a:cxnSpLocks/>
          </p:cNvCxnSpPr>
          <p:nvPr userDrawn="1"/>
        </p:nvCxnSpPr>
        <p:spPr>
          <a:xfrm flipV="1">
            <a:off x="8109128" y="1634840"/>
            <a:ext cx="0" cy="1773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6E49576-FD7E-1343-8A39-1542FD4285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192" y="6112021"/>
            <a:ext cx="608095" cy="608095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70BAA92-E916-B748-88B3-FF8BEC8642BE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487735" y="1830106"/>
            <a:ext cx="3402968" cy="4281906"/>
          </a:xfrm>
        </p:spPr>
        <p:txBody>
          <a:bodyPr>
            <a:normAutofit/>
          </a:bodyPr>
          <a:lstStyle>
            <a:lvl1pPr marL="285750" indent="-285750">
              <a:buClr>
                <a:srgbClr val="1BA8E0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18E49BA-EB20-BC41-9CE6-D8B9EBE37FE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78850" y="1830106"/>
            <a:ext cx="3402968" cy="4281906"/>
          </a:xfrm>
        </p:spPr>
        <p:txBody>
          <a:bodyPr>
            <a:normAutofit/>
          </a:bodyPr>
          <a:lstStyle>
            <a:lvl1pPr marL="285750" indent="-285750">
              <a:buClr>
                <a:srgbClr val="1BA8E0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5726837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4EC0D-0D3C-1441-A045-0490111BF37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09375" y="1830106"/>
            <a:ext cx="5204719" cy="3998358"/>
          </a:xfrm>
        </p:spPr>
        <p:txBody>
          <a:bodyPr>
            <a:normAutofit/>
          </a:bodyPr>
          <a:lstStyle>
            <a:lvl1pPr marL="0" indent="0">
              <a:buClr>
                <a:srgbClr val="1BA8E0"/>
              </a:buClr>
              <a:buFont typeface="Arial" panose="020B0604020202020204" pitchFamily="34" charset="0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A98F6-0C0D-2F49-95A5-5974DAA8D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A6BE7-9E13-2C4A-803E-61553ED3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BCF900-F3DA-294B-9F36-51B102719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7E9EB90-8331-4A4E-BCAC-661460E3DF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638" y="136526"/>
            <a:ext cx="11234162" cy="807372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D0749A2-08ED-0048-97FB-3C07B75C2F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638" y="1029529"/>
            <a:ext cx="11234162" cy="472511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E49576-FD7E-1343-8A39-1542FD4285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192" y="6112021"/>
            <a:ext cx="608095" cy="608095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70BAA92-E916-B748-88B3-FF8BEC8642BE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367039" y="1830106"/>
            <a:ext cx="5162352" cy="3998323"/>
          </a:xfrm>
        </p:spPr>
        <p:txBody>
          <a:bodyPr>
            <a:normAutofit/>
          </a:bodyPr>
          <a:lstStyle>
            <a:lvl1pPr marL="0" indent="0">
              <a:buClr>
                <a:srgbClr val="1BA8E0"/>
              </a:buClr>
              <a:buFont typeface="Arial" panose="020B0604020202020204" pitchFamily="34" charset="0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63F777-CEB2-0348-AF29-C5E8EA079729}"/>
              </a:ext>
            </a:extLst>
          </p:cNvPr>
          <p:cNvCxnSpPr>
            <a:cxnSpLocks/>
          </p:cNvCxnSpPr>
          <p:nvPr userDrawn="1"/>
        </p:nvCxnSpPr>
        <p:spPr>
          <a:xfrm>
            <a:off x="677462" y="1634838"/>
            <a:ext cx="108519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257161-28E9-274D-BB1E-3659402A810A}"/>
              </a:ext>
            </a:extLst>
          </p:cNvPr>
          <p:cNvCxnSpPr>
            <a:cxnSpLocks/>
          </p:cNvCxnSpPr>
          <p:nvPr userDrawn="1"/>
        </p:nvCxnSpPr>
        <p:spPr>
          <a:xfrm flipV="1">
            <a:off x="6058354" y="1634840"/>
            <a:ext cx="0" cy="38813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5500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 w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4EC0D-0D3C-1441-A045-0490111BF37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09375" y="1830106"/>
            <a:ext cx="5204719" cy="3998358"/>
          </a:xfrm>
        </p:spPr>
        <p:txBody>
          <a:bodyPr>
            <a:normAutofit/>
          </a:bodyPr>
          <a:lstStyle>
            <a:lvl1pPr marL="0" indent="0">
              <a:buClr>
                <a:srgbClr val="1BA8E0"/>
              </a:buClr>
              <a:buFont typeface="Arial" panose="020B0604020202020204" pitchFamily="34" charset="0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A98F6-0C0D-2F49-95A5-5974DAA8D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A6BE7-9E13-2C4A-803E-61553ED3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BCF900-F3DA-294B-9F36-51B102719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7E9EB90-8331-4A4E-BCAC-661460E3DF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638" y="136526"/>
            <a:ext cx="11234162" cy="807372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D0749A2-08ED-0048-97FB-3C07B75C2F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638" y="1029529"/>
            <a:ext cx="11234162" cy="472511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E49576-FD7E-1343-8A39-1542FD4285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192" y="6112021"/>
            <a:ext cx="608095" cy="608095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70BAA92-E916-B748-88B3-FF8BEC8642BE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367039" y="1830106"/>
            <a:ext cx="5162352" cy="3998323"/>
          </a:xfrm>
        </p:spPr>
        <p:txBody>
          <a:bodyPr>
            <a:normAutofit/>
          </a:bodyPr>
          <a:lstStyle>
            <a:lvl1pPr marL="0" indent="0">
              <a:buClr>
                <a:srgbClr val="1BA8E0"/>
              </a:buClr>
              <a:buFont typeface="Arial" panose="020B0604020202020204" pitchFamily="34" charset="0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63F777-CEB2-0348-AF29-C5E8EA079729}"/>
              </a:ext>
            </a:extLst>
          </p:cNvPr>
          <p:cNvCxnSpPr>
            <a:cxnSpLocks/>
          </p:cNvCxnSpPr>
          <p:nvPr userDrawn="1"/>
        </p:nvCxnSpPr>
        <p:spPr>
          <a:xfrm>
            <a:off x="677462" y="1634838"/>
            <a:ext cx="108519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257161-28E9-274D-BB1E-3659402A810A}"/>
              </a:ext>
            </a:extLst>
          </p:cNvPr>
          <p:cNvCxnSpPr>
            <a:cxnSpLocks/>
          </p:cNvCxnSpPr>
          <p:nvPr userDrawn="1"/>
        </p:nvCxnSpPr>
        <p:spPr>
          <a:xfrm flipV="1">
            <a:off x="6058354" y="1634840"/>
            <a:ext cx="0" cy="38813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1206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BA719B-02B5-3E49-A1A6-9A3B84F4D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0975A4-D661-144D-83A7-67F836E7A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724907-BA52-6049-87D8-5E01F2E0A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EA95394-1DE3-024D-A01E-98D27317A8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638" y="136526"/>
            <a:ext cx="11234162" cy="807372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FA8F937-EF19-DB45-A114-22FEF0AA45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2" y="1681162"/>
            <a:ext cx="5183189" cy="657226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75E2FA-7562-D643-866F-D569BD0106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1681162"/>
            <a:ext cx="5183189" cy="657226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0400412-1EA3-454B-A7E2-50AAE7922D5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25846" y="2505074"/>
            <a:ext cx="5204719" cy="3684589"/>
          </a:xfrm>
        </p:spPr>
        <p:txBody>
          <a:bodyPr>
            <a:normAutofit/>
          </a:bodyPr>
          <a:lstStyle>
            <a:lvl1pPr marL="0" indent="0">
              <a:buClr>
                <a:srgbClr val="1BA8E0"/>
              </a:buClr>
              <a:buFont typeface="Arial" panose="020B0604020202020204" pitchFamily="34" charset="0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03B4A4-15E6-9142-8DF1-74638D2599CE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72200" y="2507838"/>
            <a:ext cx="5204719" cy="3684589"/>
          </a:xfrm>
        </p:spPr>
        <p:txBody>
          <a:bodyPr>
            <a:normAutofit/>
          </a:bodyPr>
          <a:lstStyle>
            <a:lvl1pPr marL="0" indent="0">
              <a:buClr>
                <a:srgbClr val="1BA8E0"/>
              </a:buClr>
              <a:buFont typeface="Arial" panose="020B0604020202020204" pitchFamily="34" charset="0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763B8B-18A5-9A4E-932F-C4A19E2449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192" y="6112021"/>
            <a:ext cx="608095" cy="60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98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BA719B-02B5-3E49-A1A6-9A3B84F4D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0975A4-D661-144D-83A7-67F836E7A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724907-BA52-6049-87D8-5E01F2E0A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EA95394-1DE3-024D-A01E-98D27317A8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638" y="136526"/>
            <a:ext cx="11234162" cy="807372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FA8F937-EF19-DB45-A114-22FEF0AA45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2" y="1681162"/>
            <a:ext cx="5183189" cy="657226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75E2FA-7562-D643-866F-D569BD0106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1681162"/>
            <a:ext cx="5183189" cy="657226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763B8B-18A5-9A4E-932F-C4A19E2449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192" y="6112021"/>
            <a:ext cx="608095" cy="608095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3057201-3F9F-DE44-9194-ABE803BF0E3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6611" y="2427432"/>
            <a:ext cx="5183189" cy="3764995"/>
          </a:xfrm>
        </p:spPr>
        <p:txBody>
          <a:bodyPr>
            <a:normAutofit/>
          </a:bodyPr>
          <a:lstStyle>
            <a:lvl1pPr marL="285750" indent="-285750">
              <a:buClr>
                <a:srgbClr val="1BA8E0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AA6BD58-9009-4441-9714-999C32A935BB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70611" y="2427431"/>
            <a:ext cx="5183189" cy="3764995"/>
          </a:xfrm>
        </p:spPr>
        <p:txBody>
          <a:bodyPr>
            <a:normAutofit/>
          </a:bodyPr>
          <a:lstStyle>
            <a:lvl1pPr marL="285750" indent="-285750">
              <a:buClr>
                <a:srgbClr val="1BA8E0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9515940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A98F6-0C0D-2F49-95A5-5974DAA8D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A6BE7-9E13-2C4A-803E-61553ED3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BCF900-F3DA-294B-9F36-51B102719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7E9EB90-8331-4A4E-BCAC-661460E3DF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638" y="136526"/>
            <a:ext cx="11234162" cy="807372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E49576-FD7E-1343-8A39-1542FD4285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192" y="6112021"/>
            <a:ext cx="608095" cy="60809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9A36A3-08BD-9B45-87D1-151F273B1D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5713" y="1587671"/>
            <a:ext cx="11308554" cy="4524350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E14C460D-A409-1848-AFB3-7ED9B5BF49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638" y="1029529"/>
            <a:ext cx="11234162" cy="472511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434985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A98F6-0C0D-2F49-95A5-5974DAA8D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A6BE7-9E13-2C4A-803E-61553ED3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BCF900-F3DA-294B-9F36-51B102719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7E9EB90-8331-4A4E-BCAC-661460E3DF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638" y="136526"/>
            <a:ext cx="11234162" cy="807372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E49576-FD7E-1343-8A39-1542FD4285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192" y="6112021"/>
            <a:ext cx="608095" cy="60809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9A36A3-08BD-9B45-87D1-151F273B1D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5713" y="1076632"/>
            <a:ext cx="11308554" cy="5035389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8831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4C9AC29-0924-9B4D-B1BE-B7528D1B1EA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F30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977C2C-A239-C648-B852-E5E5C925B9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028" t="16352" r="44584" b="49603"/>
          <a:stretch/>
        </p:blipFill>
        <p:spPr>
          <a:xfrm>
            <a:off x="6095999" y="0"/>
            <a:ext cx="3656847" cy="25569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396794-5CE2-E048-B768-6326DD1B7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028" t="16352" r="44584" b="49603"/>
          <a:stretch/>
        </p:blipFill>
        <p:spPr>
          <a:xfrm rot="10800000">
            <a:off x="-1" y="4301067"/>
            <a:ext cx="3656847" cy="255693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A84010-3A59-8E47-9D57-A3FBFE326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245583"/>
            <a:ext cx="12192000" cy="807372"/>
          </a:xfrm>
        </p:spPr>
        <p:txBody>
          <a:bodyPr>
            <a:normAutofit/>
          </a:bodyPr>
          <a:lstStyle>
            <a:lvl1pPr algn="ctr">
              <a:defRPr sz="2800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FOR TRANSITION CONTENT</a:t>
            </a:r>
          </a:p>
        </p:txBody>
      </p:sp>
    </p:spTree>
    <p:extLst>
      <p:ext uri="{BB962C8B-B14F-4D97-AF65-F5344CB8AC3E}">
        <p14:creationId xmlns:p14="http://schemas.microsoft.com/office/powerpoint/2010/main" val="29848155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C8C588A-C6BA-D34F-82BA-C7D3D8730B46}"/>
              </a:ext>
            </a:extLst>
          </p:cNvPr>
          <p:cNvSpPr/>
          <p:nvPr userDrawn="1"/>
        </p:nvSpPr>
        <p:spPr>
          <a:xfrm>
            <a:off x="4" y="16778"/>
            <a:ext cx="12191995" cy="6858000"/>
          </a:xfrm>
          <a:prstGeom prst="rect">
            <a:avLst/>
          </a:prstGeom>
          <a:solidFill>
            <a:srgbClr val="0064B2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88" tIns="60944" rIns="121888" bIns="60944" rtlCol="0" anchor="ctr"/>
          <a:lstStyle/>
          <a:p>
            <a:pPr marL="0" marR="0" lvl="0" indent="0" algn="ctr" defTabSz="609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ways Montefiore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396794-5CE2-E048-B768-6326DD1B7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028" t="16352" r="44584" b="49603"/>
          <a:stretch/>
        </p:blipFill>
        <p:spPr>
          <a:xfrm rot="10800000">
            <a:off x="-1" y="4301067"/>
            <a:ext cx="3656847" cy="255693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A84010-3A59-8E47-9D57-A3FBFE326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245583"/>
            <a:ext cx="12192000" cy="807372"/>
          </a:xfrm>
        </p:spPr>
        <p:txBody>
          <a:bodyPr>
            <a:normAutofit/>
          </a:bodyPr>
          <a:lstStyle>
            <a:lvl1pPr algn="ctr">
              <a:defRPr sz="2800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FOR TRANSITION CONTENT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3E9FFF-32AA-F045-8785-50B3EA2592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099" t="16352" r="44584" b="49603"/>
          <a:stretch/>
        </p:blipFill>
        <p:spPr>
          <a:xfrm rot="5400000">
            <a:off x="9089883" y="981978"/>
            <a:ext cx="3647293" cy="255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172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6D7189A-8ABE-4544-BB16-8E2B276602E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49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4397E7-05E3-974D-B659-E8F11D3E3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8099" t="16352" r="44584" b="49603"/>
          <a:stretch/>
        </p:blipFill>
        <p:spPr>
          <a:xfrm rot="10800000">
            <a:off x="8206041" y="4301067"/>
            <a:ext cx="3647293" cy="25569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C2CCCD-2C34-2D40-9DAF-F330DE14C7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8099" t="16352" r="50786" b="49603"/>
          <a:stretch/>
        </p:blipFill>
        <p:spPr>
          <a:xfrm rot="16200000">
            <a:off x="-131133" y="131131"/>
            <a:ext cx="2819198" cy="255693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A84010-3A59-8E47-9D57-A3FBFE326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245583"/>
            <a:ext cx="12192000" cy="807372"/>
          </a:xfrm>
        </p:spPr>
        <p:txBody>
          <a:bodyPr>
            <a:normAutofit/>
          </a:bodyPr>
          <a:lstStyle>
            <a:lvl1pPr algn="ctr">
              <a:defRPr sz="2800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FOR TRANSITION CONTENT</a:t>
            </a:r>
          </a:p>
        </p:txBody>
      </p:sp>
    </p:spTree>
    <p:extLst>
      <p:ext uri="{BB962C8B-B14F-4D97-AF65-F5344CB8AC3E}">
        <p14:creationId xmlns:p14="http://schemas.microsoft.com/office/powerpoint/2010/main" val="1812878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227110C-D8F3-0440-A918-0D37FFCB68C0}"/>
              </a:ext>
            </a:extLst>
          </p:cNvPr>
          <p:cNvSpPr/>
          <p:nvPr userDrawn="1"/>
        </p:nvSpPr>
        <p:spPr>
          <a:xfrm>
            <a:off x="2" y="0"/>
            <a:ext cx="12191998" cy="6858000"/>
          </a:xfrm>
          <a:prstGeom prst="rect">
            <a:avLst/>
          </a:prstGeom>
          <a:solidFill>
            <a:srgbClr val="5F30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C869F-65B0-3841-B7FD-57162BE3DD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3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F1B7E4-C6AD-DE46-BE0F-162470C855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8BD0E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MM.DD.YYYY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A9BB85-8E67-544E-B4B9-688E10FF6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180" t="22313" r="17376" b="22841"/>
          <a:stretch/>
        </p:blipFill>
        <p:spPr>
          <a:xfrm>
            <a:off x="9833209" y="5551476"/>
            <a:ext cx="2095502" cy="133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864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373A5EE-B7CF-774F-A798-09BC6A72B178}"/>
              </a:ext>
            </a:extLst>
          </p:cNvPr>
          <p:cNvSpPr/>
          <p:nvPr userDrawn="1"/>
        </p:nvSpPr>
        <p:spPr>
          <a:xfrm>
            <a:off x="4" y="0"/>
            <a:ext cx="12191995" cy="6858000"/>
          </a:xfrm>
          <a:prstGeom prst="rect">
            <a:avLst/>
          </a:prstGeom>
          <a:solidFill>
            <a:srgbClr val="0064B2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88" tIns="60944" rIns="121888" bIns="60944" rtlCol="0" anchor="ctr"/>
          <a:lstStyle/>
          <a:p>
            <a:pPr marL="0" marR="0" lvl="0" indent="0" algn="ctr" defTabSz="609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ways Montefiore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0C27ED-EA79-DE40-8C5E-3669D68D0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8099" t="4345" r="44584" b="49603"/>
          <a:stretch/>
        </p:blipFill>
        <p:spPr>
          <a:xfrm>
            <a:off x="370888" y="3747247"/>
            <a:ext cx="2918689" cy="276775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A84010-3A59-8E47-9D57-A3FBFE326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245583"/>
            <a:ext cx="12192000" cy="807372"/>
          </a:xfrm>
        </p:spPr>
        <p:txBody>
          <a:bodyPr>
            <a:normAutofit/>
          </a:bodyPr>
          <a:lstStyle>
            <a:lvl1pPr algn="ctr">
              <a:defRPr sz="2800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FOR TRANSITION CONTENT</a:t>
            </a:r>
          </a:p>
        </p:txBody>
      </p:sp>
    </p:spTree>
    <p:extLst>
      <p:ext uri="{BB962C8B-B14F-4D97-AF65-F5344CB8AC3E}">
        <p14:creationId xmlns:p14="http://schemas.microsoft.com/office/powerpoint/2010/main" val="17260557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A195AA-93E8-BB4F-BB4C-E9DD4570561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F30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CEC6B1-63A0-A947-81CD-0D0C1870E9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6000"/>
          </a:blip>
          <a:stretch>
            <a:fillRect/>
          </a:stretch>
        </p:blipFill>
        <p:spPr>
          <a:xfrm>
            <a:off x="9316278" y="149087"/>
            <a:ext cx="2733261" cy="273326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A84010-3A59-8E47-9D57-A3FBFE326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245583"/>
            <a:ext cx="12192000" cy="807372"/>
          </a:xfrm>
        </p:spPr>
        <p:txBody>
          <a:bodyPr>
            <a:normAutofit/>
          </a:bodyPr>
          <a:lstStyle>
            <a:lvl1pPr algn="ctr">
              <a:defRPr sz="2800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FOR TRANSITION CONTENT</a:t>
            </a:r>
          </a:p>
        </p:txBody>
      </p:sp>
    </p:spTree>
    <p:extLst>
      <p:ext uri="{BB962C8B-B14F-4D97-AF65-F5344CB8AC3E}">
        <p14:creationId xmlns:p14="http://schemas.microsoft.com/office/powerpoint/2010/main" val="21164160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EC082F2-5568-1E41-8485-500BBAFC89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49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30D3FD-6C23-3943-A840-AF5C81FF1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6000"/>
          </a:blip>
          <a:stretch>
            <a:fillRect/>
          </a:stretch>
        </p:blipFill>
        <p:spPr>
          <a:xfrm>
            <a:off x="9306338" y="4045226"/>
            <a:ext cx="2733261" cy="273326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A84010-3A59-8E47-9D57-A3FBFE326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245583"/>
            <a:ext cx="12192000" cy="807372"/>
          </a:xfrm>
        </p:spPr>
        <p:txBody>
          <a:bodyPr>
            <a:normAutofit/>
          </a:bodyPr>
          <a:lstStyle>
            <a:lvl1pPr algn="ctr">
              <a:defRPr sz="2800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FOR TRANSITION CONTENT</a:t>
            </a:r>
          </a:p>
        </p:txBody>
      </p:sp>
    </p:spTree>
    <p:extLst>
      <p:ext uri="{BB962C8B-B14F-4D97-AF65-F5344CB8AC3E}">
        <p14:creationId xmlns:p14="http://schemas.microsoft.com/office/powerpoint/2010/main" val="19351245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A84010-3A59-8E47-9D57-A3FBFE326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245583"/>
            <a:ext cx="12192000" cy="807372"/>
          </a:xfrm>
        </p:spPr>
        <p:txBody>
          <a:bodyPr>
            <a:normAutofit/>
          </a:bodyPr>
          <a:lstStyle>
            <a:lvl1pPr algn="ctr">
              <a:defRPr sz="2800" b="1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02B1435-C8DC-7140-A362-7DCFFAE18230}"/>
              </a:ext>
            </a:extLst>
          </p:cNvPr>
          <p:cNvGrpSpPr/>
          <p:nvPr userDrawn="1"/>
        </p:nvGrpSpPr>
        <p:grpSpPr>
          <a:xfrm>
            <a:off x="7619999" y="4247280"/>
            <a:ext cx="3656847" cy="2610720"/>
            <a:chOff x="7619999" y="4247280"/>
            <a:chExt cx="3656847" cy="26107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A59E29A-AFD8-6A4E-8969-2596FDD7BA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028" t="16352" r="44584" b="49603"/>
            <a:stretch/>
          </p:blipFill>
          <p:spPr>
            <a:xfrm rot="10800000">
              <a:off x="7619999" y="4301067"/>
              <a:ext cx="3656847" cy="255693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7B0C85D-4EC2-BB47-9299-48AFD9585C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371" t="-2" r="1516" b="49209"/>
            <a:stretch/>
          </p:blipFill>
          <p:spPr>
            <a:xfrm>
              <a:off x="9448423" y="4247280"/>
              <a:ext cx="1789465" cy="1810494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F53612-F2CF-4F46-95E6-31EC7C62EC68}"/>
              </a:ext>
            </a:extLst>
          </p:cNvPr>
          <p:cNvGrpSpPr/>
          <p:nvPr userDrawn="1"/>
        </p:nvGrpSpPr>
        <p:grpSpPr>
          <a:xfrm rot="10800000">
            <a:off x="555810" y="0"/>
            <a:ext cx="3656847" cy="2610720"/>
            <a:chOff x="7619999" y="4247280"/>
            <a:chExt cx="3656847" cy="261072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A72EF03-E82F-6542-BAB8-7362DE26C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028" t="16352" r="44584" b="49603"/>
            <a:stretch/>
          </p:blipFill>
          <p:spPr>
            <a:xfrm rot="10800000">
              <a:off x="7619999" y="4301067"/>
              <a:ext cx="3656847" cy="255693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BFDDA74-70A4-6340-8E37-7CD363B7D3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371" t="-2" r="1516" b="49209"/>
            <a:stretch/>
          </p:blipFill>
          <p:spPr>
            <a:xfrm>
              <a:off x="9448423" y="4247280"/>
              <a:ext cx="1789465" cy="1810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65594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AAF23A4-F758-914C-827A-F005E09491C7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4749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0B8B606-FBFE-4E49-B5B8-ED394BBCCB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028" t="16352" r="44584" b="49603"/>
          <a:stretch/>
        </p:blipFill>
        <p:spPr>
          <a:xfrm>
            <a:off x="555810" y="0"/>
            <a:ext cx="3656847" cy="255693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A84010-3A59-8E47-9D57-A3FBFE326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245583"/>
            <a:ext cx="12192000" cy="807372"/>
          </a:xfrm>
        </p:spPr>
        <p:txBody>
          <a:bodyPr>
            <a:normAutofit/>
          </a:bodyPr>
          <a:lstStyle>
            <a:lvl1pPr algn="ctr">
              <a:defRPr sz="28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999291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D47C5A0-268D-C044-8570-70333518D0D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F30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0BCD59-460A-5749-957B-92342D45A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6000"/>
          </a:blip>
          <a:stretch>
            <a:fillRect/>
          </a:stretch>
        </p:blipFill>
        <p:spPr>
          <a:xfrm rot="5400000">
            <a:off x="9172842" y="3884462"/>
            <a:ext cx="2733261" cy="273326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A84010-3A59-8E47-9D57-A3FBFE326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245583"/>
            <a:ext cx="12192000" cy="807372"/>
          </a:xfrm>
        </p:spPr>
        <p:txBody>
          <a:bodyPr>
            <a:normAutofit/>
          </a:bodyPr>
          <a:lstStyle>
            <a:lvl1pPr algn="ctr">
              <a:defRPr sz="28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1664787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A84010-3A59-8E47-9D57-A3FBFE326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245583"/>
            <a:ext cx="12192000" cy="807372"/>
          </a:xfrm>
        </p:spPr>
        <p:txBody>
          <a:bodyPr>
            <a:normAutofit/>
          </a:bodyPr>
          <a:lstStyle>
            <a:lvl1pPr algn="ctr">
              <a:defRPr sz="2800" b="1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C63AB6-6844-9C42-8FC1-0AEF0862C1DA}"/>
              </a:ext>
            </a:extLst>
          </p:cNvPr>
          <p:cNvGrpSpPr/>
          <p:nvPr userDrawn="1"/>
        </p:nvGrpSpPr>
        <p:grpSpPr>
          <a:xfrm>
            <a:off x="334552" y="4008184"/>
            <a:ext cx="2587942" cy="2543766"/>
            <a:chOff x="1213094" y="547282"/>
            <a:chExt cx="3433406" cy="337479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31B1E08-8CF1-A14E-B182-EC135D0806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68" t="3931" r="49655" b="49935"/>
            <a:stretch/>
          </p:blipFill>
          <p:spPr>
            <a:xfrm>
              <a:off x="2968529" y="547282"/>
              <a:ext cx="1677971" cy="168739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11B5553-9377-C141-87C3-99E748F6FA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707" t="49612" r="50416" b="4254"/>
            <a:stretch/>
          </p:blipFill>
          <p:spPr>
            <a:xfrm>
              <a:off x="1290558" y="2234681"/>
              <a:ext cx="1677971" cy="168739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383F593-994C-0541-9DF1-FEB3DE082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66000"/>
            </a:blip>
            <a:srcRect l="2246" t="5738" r="83853" b="71184"/>
            <a:stretch/>
          </p:blipFill>
          <p:spPr>
            <a:xfrm>
              <a:off x="1213094" y="621609"/>
              <a:ext cx="1832900" cy="17116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66156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30A7304-9DAB-C04B-9010-9C0EEA9D2F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7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7A199A0-03A5-3C43-A515-BBD91577A878}"/>
              </a:ext>
            </a:extLst>
          </p:cNvPr>
          <p:cNvGrpSpPr/>
          <p:nvPr userDrawn="1"/>
        </p:nvGrpSpPr>
        <p:grpSpPr>
          <a:xfrm>
            <a:off x="8415892" y="1"/>
            <a:ext cx="3292610" cy="3141253"/>
            <a:chOff x="8415892" y="1"/>
            <a:chExt cx="3292610" cy="314125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014E7A8-8A1B-2149-A6D3-1E4BB47BB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827" t="5412" r="48612" b="48454"/>
            <a:stretch/>
          </p:blipFill>
          <p:spPr>
            <a:xfrm rot="5400000">
              <a:off x="8990239" y="-412824"/>
              <a:ext cx="861750" cy="168739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6ACF0D6-A280-1040-AC29-828A3A4318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062" t="4722" r="58037" b="72200"/>
            <a:stretch/>
          </p:blipFill>
          <p:spPr>
            <a:xfrm>
              <a:off x="9879636" y="285068"/>
              <a:ext cx="1828866" cy="170783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A15F95C-B5F2-8642-8986-FE4BD6B0EB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009" t="72014" r="59090" b="4908"/>
            <a:stretch/>
          </p:blipFill>
          <p:spPr>
            <a:xfrm>
              <a:off x="8415892" y="1414689"/>
              <a:ext cx="1848922" cy="172656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F55851-5EA8-3246-89B1-1D646F8BBA47}"/>
              </a:ext>
            </a:extLst>
          </p:cNvPr>
          <p:cNvGrpSpPr/>
          <p:nvPr userDrawn="1"/>
        </p:nvGrpSpPr>
        <p:grpSpPr>
          <a:xfrm rot="10800000">
            <a:off x="356622" y="3716747"/>
            <a:ext cx="3292610" cy="3141253"/>
            <a:chOff x="8415892" y="1"/>
            <a:chExt cx="3292610" cy="314125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FBDF7A9-FFD8-9843-9FFF-238FD5B98F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827" t="5412" r="48612" b="48454"/>
            <a:stretch/>
          </p:blipFill>
          <p:spPr>
            <a:xfrm rot="5400000">
              <a:off x="8990239" y="-412824"/>
              <a:ext cx="861750" cy="168739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F4E6DC5-3EC6-CA40-B159-6CE50D591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062" t="4722" r="58037" b="72200"/>
            <a:stretch/>
          </p:blipFill>
          <p:spPr>
            <a:xfrm>
              <a:off x="9879636" y="285068"/>
              <a:ext cx="1828866" cy="170783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13BDB21-676F-2943-9B25-F4E96A4EAA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009" t="72014" r="59090" b="4908"/>
            <a:stretch/>
          </p:blipFill>
          <p:spPr>
            <a:xfrm>
              <a:off x="8415892" y="1414689"/>
              <a:ext cx="1848922" cy="1726565"/>
            </a:xfrm>
            <a:prstGeom prst="rect">
              <a:avLst/>
            </a:prstGeom>
          </p:spPr>
        </p:pic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A84010-3A59-8E47-9D57-A3FBFE326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245583"/>
            <a:ext cx="12192000" cy="807372"/>
          </a:xfrm>
        </p:spPr>
        <p:txBody>
          <a:bodyPr>
            <a:normAutofit/>
          </a:bodyPr>
          <a:lstStyle>
            <a:lvl1pPr algn="ctr">
              <a:defRPr sz="28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2420279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1A7A6DF-5611-864F-B0C1-48942A7119F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F30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DF8571E-2506-904E-A189-9AB129453014}"/>
              </a:ext>
            </a:extLst>
          </p:cNvPr>
          <p:cNvGrpSpPr/>
          <p:nvPr userDrawn="1"/>
        </p:nvGrpSpPr>
        <p:grpSpPr>
          <a:xfrm>
            <a:off x="407326" y="0"/>
            <a:ext cx="3604756" cy="2761236"/>
            <a:chOff x="1734102" y="3388659"/>
            <a:chExt cx="3604756" cy="276123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A99CDAB-F59D-D24D-BA17-84DC227B05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062" t="13818" r="58037" b="72200"/>
            <a:stretch/>
          </p:blipFill>
          <p:spPr>
            <a:xfrm>
              <a:off x="1897594" y="3388659"/>
              <a:ext cx="1828866" cy="103467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C4A9E87-B8B8-0642-BE4A-2A217A4521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009" t="72014" r="59090" b="4908"/>
            <a:stretch/>
          </p:blipFill>
          <p:spPr>
            <a:xfrm>
              <a:off x="1734102" y="4423330"/>
              <a:ext cx="1848922" cy="172656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FF1B1EC-5C34-3447-8930-B0E17E0890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7000"/>
            </a:blip>
            <a:srcRect l="26631" t="25044" r="26748" b="26482"/>
            <a:stretch/>
          </p:blipFill>
          <p:spPr>
            <a:xfrm rot="16200000">
              <a:off x="3616617" y="4389736"/>
              <a:ext cx="1688648" cy="1755835"/>
            </a:xfrm>
            <a:prstGeom prst="rect">
              <a:avLst/>
            </a:prstGeom>
          </p:spPr>
        </p:pic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A84010-3A59-8E47-9D57-A3FBFE326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245583"/>
            <a:ext cx="12192000" cy="807372"/>
          </a:xfrm>
        </p:spPr>
        <p:txBody>
          <a:bodyPr>
            <a:normAutofit/>
          </a:bodyPr>
          <a:lstStyle>
            <a:lvl1pPr algn="ctr">
              <a:defRPr sz="28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6410643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A84010-3A59-8E47-9D57-A3FBFE326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98798"/>
            <a:ext cx="12192000" cy="807372"/>
          </a:xfrm>
        </p:spPr>
        <p:txBody>
          <a:bodyPr>
            <a:normAutofit/>
          </a:bodyPr>
          <a:lstStyle>
            <a:lvl1pPr algn="ctr">
              <a:defRPr sz="3200" b="0" spc="300">
                <a:solidFill>
                  <a:srgbClr val="1BA8E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CONTACT US AT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DAB4B19-395B-8E47-A536-AA2410898476}"/>
              </a:ext>
            </a:extLst>
          </p:cNvPr>
          <p:cNvGrpSpPr/>
          <p:nvPr userDrawn="1"/>
        </p:nvGrpSpPr>
        <p:grpSpPr>
          <a:xfrm>
            <a:off x="7805943" y="4245472"/>
            <a:ext cx="3510871" cy="2612528"/>
            <a:chOff x="7805943" y="4245472"/>
            <a:chExt cx="3510871" cy="261252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C54DE5B-2789-8F40-AEA7-BA2D03D6E1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68" t="3931" r="49655" b="49935"/>
            <a:stretch/>
          </p:blipFill>
          <p:spPr>
            <a:xfrm>
              <a:off x="9561379" y="4245472"/>
              <a:ext cx="1677971" cy="168739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67F7365-EDD2-4E48-AB3F-949F2D3EA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707" t="49612" r="50416" b="4254"/>
            <a:stretch/>
          </p:blipFill>
          <p:spPr>
            <a:xfrm>
              <a:off x="7805943" y="4309434"/>
              <a:ext cx="1677971" cy="168739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9F72BBE-ED29-A44B-BCF5-18F70B1774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66000"/>
            </a:blip>
            <a:srcRect l="2246" t="5738" r="83853" b="83513"/>
            <a:stretch/>
          </p:blipFill>
          <p:spPr>
            <a:xfrm>
              <a:off x="9483914" y="6060796"/>
              <a:ext cx="1832900" cy="797204"/>
            </a:xfrm>
            <a:prstGeom prst="rect">
              <a:avLst/>
            </a:prstGeom>
          </p:spPr>
        </p:pic>
      </p:grp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92B7919-934E-184C-AC4B-590A5019A6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039455"/>
            <a:ext cx="12192000" cy="652463"/>
          </a:xfrm>
        </p:spPr>
        <p:txBody>
          <a:bodyPr/>
          <a:lstStyle>
            <a:lvl1pPr marL="0" indent="0" algn="ctr">
              <a:buNone/>
              <a:defRPr sz="320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Name | Email Address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308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14A22B9-AC61-9E41-9D93-C70E52AC9119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00A7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C869F-65B0-3841-B7FD-57162BE3DD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3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F1B7E4-C6AD-DE46-BE0F-162470C855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MM.DD.YYYY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A9BB85-8E67-544E-B4B9-688E10FF6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180" t="22313" r="17376" b="22841"/>
          <a:stretch/>
        </p:blipFill>
        <p:spPr>
          <a:xfrm>
            <a:off x="9833209" y="5551476"/>
            <a:ext cx="2095502" cy="133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772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8FFF4CE-E635-9B46-9BC7-765C55A7D4F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49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22AE8D-23D1-6D4E-A3FA-C493EAAA1E4F}"/>
              </a:ext>
            </a:extLst>
          </p:cNvPr>
          <p:cNvGrpSpPr/>
          <p:nvPr userDrawn="1"/>
        </p:nvGrpSpPr>
        <p:grpSpPr>
          <a:xfrm>
            <a:off x="9798195" y="2278746"/>
            <a:ext cx="2393805" cy="3100733"/>
            <a:chOff x="9798195" y="2278746"/>
            <a:chExt cx="2393805" cy="310073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F3D4588-53C4-2F44-AC4C-5B865C42D0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632" t="25044" r="26202" b="26482"/>
            <a:stretch/>
          </p:blipFill>
          <p:spPr>
            <a:xfrm>
              <a:off x="9851400" y="3806932"/>
              <a:ext cx="1530074" cy="157254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30C74A3-0D35-2D4C-B454-15E1C67C07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062" t="4722" r="58037" b="72200"/>
            <a:stretch/>
          </p:blipFill>
          <p:spPr>
            <a:xfrm>
              <a:off x="9798195" y="2278746"/>
              <a:ext cx="1636484" cy="152818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77633D2-065B-2042-A658-6B73FCE058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009" t="72014" r="64612" b="4908"/>
            <a:stretch/>
          </p:blipFill>
          <p:spPr>
            <a:xfrm>
              <a:off x="11205661" y="2313012"/>
              <a:ext cx="986339" cy="1528186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46ED0D1-9B85-E749-8A47-F702F562C7ED}"/>
              </a:ext>
            </a:extLst>
          </p:cNvPr>
          <p:cNvGrpSpPr/>
          <p:nvPr userDrawn="1"/>
        </p:nvGrpSpPr>
        <p:grpSpPr>
          <a:xfrm rot="16200000">
            <a:off x="601462" y="-353464"/>
            <a:ext cx="2393805" cy="3100733"/>
            <a:chOff x="223889" y="252722"/>
            <a:chExt cx="2393805" cy="310073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B6A826D-7AA4-B641-98D0-33BA11632D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632" t="25044" r="26202" b="26482"/>
            <a:stretch/>
          </p:blipFill>
          <p:spPr>
            <a:xfrm>
              <a:off x="277094" y="1780908"/>
              <a:ext cx="1530074" cy="157254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502F8D8-3C9A-4A49-8900-A6D0ED3E16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062" t="4722" r="58037" b="72200"/>
            <a:stretch/>
          </p:blipFill>
          <p:spPr>
            <a:xfrm>
              <a:off x="223889" y="252722"/>
              <a:ext cx="1636484" cy="152818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EA04A10-1F68-294F-BB0A-974585E724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009" t="72014" r="64612" b="4908"/>
            <a:stretch/>
          </p:blipFill>
          <p:spPr>
            <a:xfrm>
              <a:off x="1631355" y="286988"/>
              <a:ext cx="986339" cy="1528186"/>
            </a:xfrm>
            <a:prstGeom prst="rect">
              <a:avLst/>
            </a:prstGeom>
          </p:spPr>
        </p:pic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A84010-3A59-8E47-9D57-A3FBFE326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98798"/>
            <a:ext cx="12192000" cy="807372"/>
          </a:xfrm>
        </p:spPr>
        <p:txBody>
          <a:bodyPr>
            <a:normAutofit/>
          </a:bodyPr>
          <a:lstStyle>
            <a:lvl1pPr algn="ctr">
              <a:defRPr sz="3200" b="0" spc="300">
                <a:solidFill>
                  <a:srgbClr val="1BA8E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CONTACT US AT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F1EF1B5-EEEF-C040-95FF-C712B31409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129615"/>
            <a:ext cx="12192000" cy="652463"/>
          </a:xfrm>
        </p:spPr>
        <p:txBody>
          <a:bodyPr/>
          <a:lstStyle>
            <a:lvl1pPr marL="0" indent="0" algn="ctr">
              <a:buNone/>
              <a:defRPr sz="32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Name | Email Address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3813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9F80F89-756A-E140-BF5B-71C7460DF7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F30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B2A0500-2709-B64E-95B8-44A91A5F2B82}"/>
              </a:ext>
            </a:extLst>
          </p:cNvPr>
          <p:cNvGrpSpPr/>
          <p:nvPr userDrawn="1"/>
        </p:nvGrpSpPr>
        <p:grpSpPr>
          <a:xfrm>
            <a:off x="4029144" y="5214"/>
            <a:ext cx="3058261" cy="2279244"/>
            <a:chOff x="4029144" y="5214"/>
            <a:chExt cx="3058261" cy="227924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9294E2C-59EB-FE47-9390-9C9B7A2EC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632" t="25044" r="26202" b="26482"/>
            <a:stretch/>
          </p:blipFill>
          <p:spPr>
            <a:xfrm>
              <a:off x="5557331" y="711911"/>
              <a:ext cx="1530074" cy="157254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F76499C-A116-0A42-96EF-7900A483EF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062" t="4722" r="58037" b="72200"/>
            <a:stretch/>
          </p:blipFill>
          <p:spPr>
            <a:xfrm>
              <a:off x="4029144" y="734092"/>
              <a:ext cx="1636484" cy="152818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9AC1B76-BDD8-C84E-BD8B-7C0F2A9429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009" t="72014" r="64612" b="4908"/>
            <a:stretch/>
          </p:blipFill>
          <p:spPr>
            <a:xfrm rot="16200000">
              <a:off x="4300068" y="-265709"/>
              <a:ext cx="986339" cy="1528186"/>
            </a:xfrm>
            <a:prstGeom prst="rect">
              <a:avLst/>
            </a:prstGeom>
          </p:spPr>
        </p:pic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A84010-3A59-8E47-9D57-A3FBFE326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83252"/>
            <a:ext cx="12192000" cy="807372"/>
          </a:xfrm>
        </p:spPr>
        <p:txBody>
          <a:bodyPr>
            <a:normAutofit/>
          </a:bodyPr>
          <a:lstStyle>
            <a:lvl1pPr algn="ctr">
              <a:defRPr sz="3200" b="0" spc="300">
                <a:solidFill>
                  <a:srgbClr val="1BA8E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CONTACT US 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68438-62FA-254D-91E0-018452356B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527744"/>
            <a:ext cx="12192000" cy="652463"/>
          </a:xfrm>
        </p:spPr>
        <p:txBody>
          <a:bodyPr/>
          <a:lstStyle>
            <a:lvl1pPr marL="0" indent="0" algn="ctr">
              <a:buNone/>
              <a:defRPr sz="32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Name | Email Address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1151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D3AD5F1-A574-0C4B-A12A-D9154AD4FBD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49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7E9760-5E15-0442-BFB1-A9378E0853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6000"/>
          </a:blip>
          <a:srcRect t="-1" b="4274"/>
          <a:stretch/>
        </p:blipFill>
        <p:spPr>
          <a:xfrm rot="16200000">
            <a:off x="355200" y="512803"/>
            <a:ext cx="2733261" cy="261648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A84010-3A59-8E47-9D57-A3FBFE326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83252"/>
            <a:ext cx="12192000" cy="807372"/>
          </a:xfrm>
        </p:spPr>
        <p:txBody>
          <a:bodyPr>
            <a:normAutofit/>
          </a:bodyPr>
          <a:lstStyle>
            <a:lvl1pPr algn="ctr">
              <a:defRPr sz="3200" b="0" spc="300">
                <a:solidFill>
                  <a:srgbClr val="1BA8E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CONTACT US 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68438-62FA-254D-91E0-018452356B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527744"/>
            <a:ext cx="12192000" cy="652463"/>
          </a:xfrm>
        </p:spPr>
        <p:txBody>
          <a:bodyPr/>
          <a:lstStyle>
            <a:lvl1pPr marL="0" indent="0" algn="ctr">
              <a:buNone/>
              <a:defRPr sz="32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Name | Email Address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3124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4DE272-9BAB-774E-925F-10D42345B5A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49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C816C1-89E6-E44E-9887-D0E5AF10BF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6000"/>
          </a:blip>
          <a:srcRect b="27932"/>
          <a:stretch/>
        </p:blipFill>
        <p:spPr>
          <a:xfrm>
            <a:off x="4729369" y="4888188"/>
            <a:ext cx="2733261" cy="196981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A84010-3A59-8E47-9D57-A3FBFE326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83252"/>
            <a:ext cx="12192000" cy="807372"/>
          </a:xfrm>
        </p:spPr>
        <p:txBody>
          <a:bodyPr>
            <a:normAutofit/>
          </a:bodyPr>
          <a:lstStyle>
            <a:lvl1pPr algn="ctr">
              <a:defRPr sz="3200" b="0" spc="300">
                <a:solidFill>
                  <a:srgbClr val="1BA8E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CONTACT US 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68438-62FA-254D-91E0-018452356B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527744"/>
            <a:ext cx="12192000" cy="652463"/>
          </a:xfrm>
        </p:spPr>
        <p:txBody>
          <a:bodyPr/>
          <a:lstStyle>
            <a:lvl1pPr marL="0" indent="0" algn="ctr">
              <a:buNone/>
              <a:defRPr sz="32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Name | Email Address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0789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928BF2-A610-3741-AD09-D57E1AADE8F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F30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9DBA4B-F3E4-B44B-A532-7DB38C82F0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6000"/>
          </a:blip>
          <a:srcRect t="27340" b="2842"/>
          <a:stretch/>
        </p:blipFill>
        <p:spPr>
          <a:xfrm>
            <a:off x="4729369" y="0"/>
            <a:ext cx="2733261" cy="190831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A84010-3A59-8E47-9D57-A3FBFE326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83252"/>
            <a:ext cx="12192000" cy="807372"/>
          </a:xfrm>
        </p:spPr>
        <p:txBody>
          <a:bodyPr>
            <a:normAutofit/>
          </a:bodyPr>
          <a:lstStyle>
            <a:lvl1pPr algn="ctr">
              <a:defRPr sz="3200" b="0" spc="300">
                <a:solidFill>
                  <a:srgbClr val="1BA8E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CONTACT US 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68438-62FA-254D-91E0-018452356B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527744"/>
            <a:ext cx="12192000" cy="652463"/>
          </a:xfrm>
        </p:spPr>
        <p:txBody>
          <a:bodyPr/>
          <a:lstStyle>
            <a:lvl1pPr marL="0" indent="0" algn="ctr">
              <a:buNone/>
              <a:defRPr sz="32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Name | Email Address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2953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5E17FFC-0312-674D-A806-C6FAD232062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49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BA79E7-9E12-B64E-8A42-B0268C7024A1}"/>
              </a:ext>
            </a:extLst>
          </p:cNvPr>
          <p:cNvGrpSpPr/>
          <p:nvPr userDrawn="1"/>
        </p:nvGrpSpPr>
        <p:grpSpPr>
          <a:xfrm>
            <a:off x="4607858" y="3944473"/>
            <a:ext cx="3873859" cy="2913531"/>
            <a:chOff x="4607858" y="3944473"/>
            <a:chExt cx="3873859" cy="291353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3FD0611-0316-4C4E-8A90-EF28DED2E9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219" t="1195" r="65000" b="47224"/>
            <a:stretch/>
          </p:blipFill>
          <p:spPr>
            <a:xfrm rot="5400000">
              <a:off x="6092070" y="4468357"/>
              <a:ext cx="905435" cy="387385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180080F-B783-1945-8E3A-439B496F6D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22" t="1195" r="83061" b="69665"/>
            <a:stretch/>
          </p:blipFill>
          <p:spPr>
            <a:xfrm rot="5400000">
              <a:off x="6284810" y="3952886"/>
              <a:ext cx="2205320" cy="2188493"/>
            </a:xfrm>
            <a:prstGeom prst="rect">
              <a:avLst/>
            </a:prstGeom>
          </p:spPr>
        </p:pic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68438-62FA-254D-91E0-018452356B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583802"/>
            <a:ext cx="12192000" cy="652463"/>
          </a:xfrm>
        </p:spPr>
        <p:txBody>
          <a:bodyPr/>
          <a:lstStyle>
            <a:lvl1pPr marL="0" indent="0" algn="ctr">
              <a:buNone/>
              <a:defRPr sz="3200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6661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B2ED262-1D05-2B4E-96C8-24DE7F05218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F30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51E699-B0AC-164A-9863-2D135905C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609" t="15657" r="43492" b="49966"/>
          <a:stretch/>
        </p:blipFill>
        <p:spPr>
          <a:xfrm rot="5400000">
            <a:off x="8971707" y="3094785"/>
            <a:ext cx="3858749" cy="258183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68438-62FA-254D-91E0-018452356B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583802"/>
            <a:ext cx="12192000" cy="652463"/>
          </a:xfrm>
        </p:spPr>
        <p:txBody>
          <a:bodyPr/>
          <a:lstStyle>
            <a:lvl1pPr marL="0" indent="0" algn="ctr">
              <a:buNone/>
              <a:defRPr sz="3200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5542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68438-62FA-254D-91E0-018452356B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583802"/>
            <a:ext cx="12192000" cy="652463"/>
          </a:xfrm>
        </p:spPr>
        <p:txBody>
          <a:bodyPr/>
          <a:lstStyle>
            <a:lvl1pPr marL="0" indent="0" algn="ctr">
              <a:buNone/>
              <a:defRPr sz="3200" b="1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EA75336-187E-4B4E-8EC8-16A40282007A}"/>
              </a:ext>
            </a:extLst>
          </p:cNvPr>
          <p:cNvGrpSpPr/>
          <p:nvPr userDrawn="1"/>
        </p:nvGrpSpPr>
        <p:grpSpPr>
          <a:xfrm rot="10800000">
            <a:off x="8627214" y="3056322"/>
            <a:ext cx="3397549" cy="3420692"/>
            <a:chOff x="1132720" y="1368923"/>
            <a:chExt cx="3397549" cy="342069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7ED7715-1286-7647-8C78-EE6C3FC96B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68" t="3931" r="49655" b="49935"/>
            <a:stretch/>
          </p:blipFill>
          <p:spPr>
            <a:xfrm>
              <a:off x="2852298" y="1368923"/>
              <a:ext cx="1677971" cy="16873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B302755-A146-1B44-AE84-CCAEE64F0E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707" t="49612" r="50416" b="4254"/>
            <a:stretch/>
          </p:blipFill>
          <p:spPr>
            <a:xfrm>
              <a:off x="1210185" y="1417107"/>
              <a:ext cx="1677971" cy="168739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E2B369F-709C-BB4E-A98E-C36B01C5D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66000"/>
            </a:blip>
            <a:srcRect l="2246" t="5738" r="83853" b="71184"/>
            <a:stretch/>
          </p:blipFill>
          <p:spPr>
            <a:xfrm>
              <a:off x="1132720" y="3078011"/>
              <a:ext cx="1832900" cy="17116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01057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689A17-D6DB-CA49-8603-E3799AA599D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49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1D4B153-198B-6B4B-9308-8B0B318378C4}"/>
              </a:ext>
            </a:extLst>
          </p:cNvPr>
          <p:cNvGrpSpPr/>
          <p:nvPr userDrawn="1"/>
        </p:nvGrpSpPr>
        <p:grpSpPr>
          <a:xfrm rot="16200000">
            <a:off x="8798304" y="968190"/>
            <a:ext cx="3873859" cy="2913531"/>
            <a:chOff x="4607858" y="3944473"/>
            <a:chExt cx="3873859" cy="29135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7228DF-C1D7-344C-B665-9E0C7C2F3A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219" t="1195" r="65000" b="47224"/>
            <a:stretch/>
          </p:blipFill>
          <p:spPr>
            <a:xfrm rot="5400000">
              <a:off x="6092070" y="4468357"/>
              <a:ext cx="905435" cy="387385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324B32E-A882-1447-B65E-50C7D752C8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22" t="1195" r="83061" b="69665"/>
            <a:stretch/>
          </p:blipFill>
          <p:spPr>
            <a:xfrm rot="5400000">
              <a:off x="6284810" y="3952886"/>
              <a:ext cx="2205320" cy="2188493"/>
            </a:xfrm>
            <a:prstGeom prst="rect">
              <a:avLst/>
            </a:prstGeom>
          </p:spPr>
        </p:pic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68438-62FA-254D-91E0-018452356B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583802"/>
            <a:ext cx="12192000" cy="652463"/>
          </a:xfrm>
        </p:spPr>
        <p:txBody>
          <a:bodyPr/>
          <a:lstStyle>
            <a:lvl1pPr marL="0" indent="0" algn="ctr">
              <a:buNone/>
              <a:defRPr sz="3200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7228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A560FF-F719-3645-9867-8DAB8837020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F30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69A4EE-6022-7A42-8A75-535A98FC80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6000"/>
          </a:blip>
          <a:stretch>
            <a:fillRect/>
          </a:stretch>
        </p:blipFill>
        <p:spPr>
          <a:xfrm>
            <a:off x="4729369" y="1412470"/>
            <a:ext cx="2733261" cy="273326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68438-62FA-254D-91E0-018452356B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76200" y="3235299"/>
            <a:ext cx="12192000" cy="652463"/>
          </a:xfrm>
        </p:spPr>
        <p:txBody>
          <a:bodyPr/>
          <a:lstStyle>
            <a:lvl1pPr marL="0" indent="0" algn="ctr">
              <a:buNone/>
              <a:defRPr sz="3200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56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C869F-65B0-3841-B7FD-57162BE3DD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59040" y="1122363"/>
            <a:ext cx="4155440" cy="2387600"/>
          </a:xfrm>
        </p:spPr>
        <p:txBody>
          <a:bodyPr anchor="b">
            <a:normAutofit/>
          </a:bodyPr>
          <a:lstStyle>
            <a:lvl1pPr algn="ctr">
              <a:defRPr sz="2800" b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F1B7E4-C6AD-DE46-BE0F-162470C855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59040" y="3602038"/>
            <a:ext cx="415544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1BA8E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MM.DD.YYYY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6AEB42-2E38-CA46-AA2B-AAE704FAC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5844" y="5589800"/>
            <a:ext cx="2095500" cy="1168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11BCF8-DEBB-BC4F-82DC-9A922278EE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5102" t="15047" b="11045"/>
          <a:stretch/>
        </p:blipFill>
        <p:spPr>
          <a:xfrm>
            <a:off x="1" y="0"/>
            <a:ext cx="7891974" cy="687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676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1B190EC-552C-B14B-8C78-AEBA5FC591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49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C756C7-69D8-4E4D-B90B-B58C60F819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6000"/>
          </a:blip>
          <a:stretch>
            <a:fillRect/>
          </a:stretch>
        </p:blipFill>
        <p:spPr>
          <a:xfrm>
            <a:off x="7348951" y="2602188"/>
            <a:ext cx="2733261" cy="273326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68438-62FA-254D-91E0-018452356B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76200" y="3235299"/>
            <a:ext cx="12192000" cy="652463"/>
          </a:xfrm>
        </p:spPr>
        <p:txBody>
          <a:bodyPr/>
          <a:lstStyle>
            <a:lvl1pPr marL="0" indent="0" algn="ctr">
              <a:buNone/>
              <a:defRPr sz="3200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5786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A02C16-9FD7-F44A-9A45-DBD7F0843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3DE350-559E-D445-BF81-4640720CE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67592-FEAC-1A40-9246-4E00F68C6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14FDE4-5770-924D-95FB-BA3867979E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192" y="6112021"/>
            <a:ext cx="608095" cy="60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430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AF75C-A780-2249-A800-DAA73BD9B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5DDC9-7EF0-7B42-AC00-207255B4A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4DE66F-9503-584E-AB0A-094ED0DE0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799922-4E76-7341-8E14-6525D970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AB73D8-C590-5F43-83F7-607447D16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B98D8-5C74-C84C-BF1E-40F819057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EFF9D9-E462-2B42-88DF-C31BE42BA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192" y="6112021"/>
            <a:ext cx="608095" cy="60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743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308F2-5674-AC42-AB5B-0A0C9C9AC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7D4EDA-F363-1C42-BEC8-FF30371956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04C7E7-6827-A640-8535-6F92235128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E55199-AAE9-6B45-A0A7-E6BD4AA4E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4FEA9D-1656-3043-959E-970A38672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A81AC1-9225-D147-95B5-F5258AAD3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4682C0-2E04-8142-8832-B0DB57404D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192" y="6112021"/>
            <a:ext cx="608095" cy="60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667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E4A60-9A41-2545-AE15-4F74FD395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FB4BA5-0626-0549-9884-E29BDBFD7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B3A43-0DF1-3C4C-856F-89ED420E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F740E-91F9-BB44-A353-FD9C67147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771B4-B30C-2B4B-95D7-5BF5F873D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08CFDE-D097-394B-B436-8F91AB0F18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11428192" y="6112021"/>
            <a:ext cx="608095" cy="60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629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E20537-F4DE-2B43-9893-53C9A3DC0E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29F67B-358D-9346-9D5F-4FD8A30A18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5E95D-FC21-A849-95D4-726B39E5B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1AD50-ED9A-BB40-812B-7BD1C5568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514D3-51F6-3946-8184-75618F158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86EE86-FDF8-7446-83A5-50E536EDC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153905" y="6117765"/>
            <a:ext cx="608095" cy="60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33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7E9EB90-8331-4A4E-BCAC-661460E3DF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638" y="136526"/>
            <a:ext cx="11234162" cy="807372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PHOTO LIBRARY 09.13.19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26F6A6-7195-F946-8C33-7876F39548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77" t="2946" r="12275" b="26711"/>
          <a:stretch/>
        </p:blipFill>
        <p:spPr>
          <a:xfrm>
            <a:off x="609434" y="745435"/>
            <a:ext cx="1940081" cy="19100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5F4EF8-04F8-1145-A939-174964795B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507" t="35878"/>
          <a:stretch/>
        </p:blipFill>
        <p:spPr>
          <a:xfrm>
            <a:off x="2726467" y="745435"/>
            <a:ext cx="2737952" cy="19100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6F9A9D-F5A0-BE45-A2CC-CF30AB9B94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41371" y="745435"/>
            <a:ext cx="1824528" cy="19215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748BC4-5E83-C247-8179-102DC9C82D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2780" t="10871" r="12398" b="34130"/>
          <a:stretch/>
        </p:blipFill>
        <p:spPr>
          <a:xfrm>
            <a:off x="609434" y="2832652"/>
            <a:ext cx="3370478" cy="18659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B94432-B1D0-3B4F-A9A7-4FAF724F78D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207397" y="2832652"/>
            <a:ext cx="2823572" cy="18842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5EFFD9-5D86-EA44-BFA1-A4087599BA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1689" r="2"/>
          <a:stretch/>
        </p:blipFill>
        <p:spPr>
          <a:xfrm>
            <a:off x="9544769" y="2832652"/>
            <a:ext cx="2312614" cy="189061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A908E2-2331-8B48-86B3-E777DD0A5D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4341" t="8058" r="4341" b="15552"/>
          <a:stretch/>
        </p:blipFill>
        <p:spPr>
          <a:xfrm>
            <a:off x="1075117" y="4894023"/>
            <a:ext cx="3878926" cy="154653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007718-F95E-E34F-9423-E14611809C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15799" t="1930" r="5785"/>
          <a:stretch/>
        </p:blipFill>
        <p:spPr>
          <a:xfrm>
            <a:off x="5180445" y="4895393"/>
            <a:ext cx="1853218" cy="154516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0E925B-5513-BB44-B45A-6E547AC693E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260065" y="4908274"/>
            <a:ext cx="1975585" cy="153228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E28CC8-5E49-1049-B596-322C2FF17A1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62052" y="4908274"/>
            <a:ext cx="1532283" cy="153228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737E22-700F-424C-BD6D-559B9624A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r="13884"/>
          <a:stretch/>
        </p:blipFill>
        <p:spPr>
          <a:xfrm>
            <a:off x="7642851" y="731697"/>
            <a:ext cx="2485123" cy="19352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917407A-B767-AB45-9972-91016BC2630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225653" y="2845455"/>
            <a:ext cx="2095812" cy="187143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5862F78-B744-2742-B9AC-4700328111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81" t="3972" r="4157" b="2292"/>
          <a:stretch/>
        </p:blipFill>
        <p:spPr>
          <a:xfrm>
            <a:off x="10304926" y="726427"/>
            <a:ext cx="1552457" cy="19212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660031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A602A-6085-46F7-8335-16236444F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99C29-DE79-446E-97EE-17D8F43D5C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98B0D-43EE-4A3B-B720-D0D346F65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2FFB-2AE7-4195-AFBA-76723BE61EBD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565D4-FBC9-42D7-A1AB-FE42B7C2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58B5D-B2CC-40CE-A10C-5F764A8A3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524F-47E9-41F4-A060-27F3A20DE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158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6581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6C237-0FF3-49E9-AF34-46BD83178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6C592A-A5BE-4862-BE71-EB253C5B1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BCC1C-6197-4E3D-B3BC-1A3CADF986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B537A1-BFD8-4CE8-A059-B2678FF5C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B60692-97F1-45A2-96BF-FBB1DF0B11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6E19E9-A333-4837-BBB6-5AAF28873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2FFB-2AE7-4195-AFBA-76723BE61EBD}" type="datetimeFigureOut">
              <a:rPr lang="en-US" smtClean="0"/>
              <a:t>8/18/20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D57ABC-356C-4A76-9DCD-DEF3D66B0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2A6D9C-C6D1-4151-BE54-92AD54256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524F-47E9-41F4-A060-27F3A20DE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70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Authors Whi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C869F-65B0-3841-B7FD-57162BE3DD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1122363"/>
            <a:ext cx="6207758" cy="2387600"/>
          </a:xfrm>
        </p:spPr>
        <p:txBody>
          <a:bodyPr anchor="b">
            <a:normAutofit/>
          </a:bodyPr>
          <a:lstStyle>
            <a:lvl1pPr algn="ctr">
              <a:defRPr sz="3200" b="1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F1B7E4-C6AD-DE46-BE0F-162470C855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1" y="3602038"/>
            <a:ext cx="6207747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1BA8E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MM.DD.YYYY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2E8E0-FC13-C34A-9990-F85D8A3192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5844" y="5589800"/>
            <a:ext cx="2095500" cy="116818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189E1E7-1AF6-7B46-AF79-436ED9E670CF}"/>
              </a:ext>
            </a:extLst>
          </p:cNvPr>
          <p:cNvCxnSpPr>
            <a:cxnSpLocks/>
          </p:cNvCxnSpPr>
          <p:nvPr userDrawn="1"/>
        </p:nvCxnSpPr>
        <p:spPr>
          <a:xfrm>
            <a:off x="6741459" y="1792941"/>
            <a:ext cx="0" cy="2982454"/>
          </a:xfrm>
          <a:prstGeom prst="line">
            <a:avLst/>
          </a:prstGeom>
          <a:ln>
            <a:solidFill>
              <a:srgbClr val="474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A156620-60B5-F14D-B159-F2D19E440C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46900" y="2876548"/>
            <a:ext cx="4630738" cy="647700"/>
          </a:xfrm>
        </p:spPr>
        <p:txBody>
          <a:bodyPr/>
          <a:lstStyle>
            <a:lvl1pPr marL="0" indent="0">
              <a:buNone/>
              <a:defRPr sz="1600" b="1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FIRSTNAME, LASTNAME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5384373-55B7-7C48-B022-106BEB0F89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46900" y="3563969"/>
            <a:ext cx="4630738" cy="647700"/>
          </a:xfrm>
        </p:spPr>
        <p:txBody>
          <a:bodyPr/>
          <a:lstStyle>
            <a:lvl1pPr marL="0" indent="0">
              <a:buNone/>
              <a:defRPr sz="1600" b="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728405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0914-FEFD-3A40-BB88-C5BA0F26E548}" type="datetimeFigureOut">
              <a:rPr lang="en-US" smtClean="0"/>
              <a:t>8/18/20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D11A-E4C4-2C4D-9054-85AF82177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93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Authors dk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DF0EFD-3D3E-A945-83FF-3AD964A40DC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4749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C869F-65B0-3841-B7FD-57162BE3DD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849" y="1122363"/>
            <a:ext cx="6024870" cy="2387600"/>
          </a:xfrm>
        </p:spPr>
        <p:txBody>
          <a:bodyPr anchor="b">
            <a:normAutofit/>
          </a:bodyPr>
          <a:lstStyle>
            <a:lvl1pPr algn="ctr">
              <a:defRPr sz="3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F1B7E4-C6AD-DE46-BE0F-162470C855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7849" y="3602038"/>
            <a:ext cx="602487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8BD0E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MM.DD.YYYY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A9BB85-8E67-544E-B4B9-688E10FF6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180" t="22313" r="17376" b="22841"/>
          <a:stretch/>
        </p:blipFill>
        <p:spPr>
          <a:xfrm>
            <a:off x="9833209" y="5551476"/>
            <a:ext cx="2095502" cy="133660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02C391-7D9F-4B40-8911-774A489223AB}"/>
              </a:ext>
            </a:extLst>
          </p:cNvPr>
          <p:cNvCxnSpPr>
            <a:cxnSpLocks/>
          </p:cNvCxnSpPr>
          <p:nvPr userDrawn="1"/>
        </p:nvCxnSpPr>
        <p:spPr>
          <a:xfrm>
            <a:off x="6741459" y="1792941"/>
            <a:ext cx="0" cy="2982454"/>
          </a:xfrm>
          <a:prstGeom prst="line">
            <a:avLst/>
          </a:prstGeom>
          <a:ln>
            <a:solidFill>
              <a:srgbClr val="88D0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A2E9286-D937-4343-98C4-438A9F9CA1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46900" y="2876548"/>
            <a:ext cx="4630738" cy="647700"/>
          </a:xfrm>
        </p:spPr>
        <p:txBody>
          <a:bodyPr/>
          <a:lstStyle>
            <a:lvl1pPr marL="0" indent="0">
              <a:buNone/>
              <a:defRPr sz="1600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FIRSTNAME, LASTNAME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CDBC10B0-6C60-344B-B03E-37A736EB6B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46900" y="3563969"/>
            <a:ext cx="4630738" cy="647700"/>
          </a:xfrm>
        </p:spPr>
        <p:txBody>
          <a:bodyPr/>
          <a:lstStyle>
            <a:lvl1pPr marL="0" indent="0">
              <a:buNone/>
              <a:defRPr sz="1600" b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857258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Authors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227110C-D8F3-0440-A918-0D37FFCB68C0}"/>
              </a:ext>
            </a:extLst>
          </p:cNvPr>
          <p:cNvSpPr/>
          <p:nvPr userDrawn="1"/>
        </p:nvSpPr>
        <p:spPr>
          <a:xfrm>
            <a:off x="2" y="0"/>
            <a:ext cx="12191998" cy="6858000"/>
          </a:xfrm>
          <a:prstGeom prst="rect">
            <a:avLst/>
          </a:prstGeom>
          <a:solidFill>
            <a:srgbClr val="5F30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C869F-65B0-3841-B7FD-57162BE3DD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6703" y="1122363"/>
            <a:ext cx="5609297" cy="2387600"/>
          </a:xfrm>
        </p:spPr>
        <p:txBody>
          <a:bodyPr anchor="b">
            <a:normAutofit/>
          </a:bodyPr>
          <a:lstStyle>
            <a:lvl1pPr algn="ctr">
              <a:defRPr sz="3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F1B7E4-C6AD-DE46-BE0F-162470C855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6703" y="3602038"/>
            <a:ext cx="5609297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8BD0E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MM.DD.YYYY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A9BB85-8E67-544E-B4B9-688E10FF6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180" t="22313" r="17376" b="22841"/>
          <a:stretch/>
        </p:blipFill>
        <p:spPr>
          <a:xfrm>
            <a:off x="9833209" y="5551476"/>
            <a:ext cx="2095502" cy="133660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30C1F5-6FDD-E44B-BDF1-39277007F9EB}"/>
              </a:ext>
            </a:extLst>
          </p:cNvPr>
          <p:cNvCxnSpPr>
            <a:cxnSpLocks/>
          </p:cNvCxnSpPr>
          <p:nvPr userDrawn="1"/>
        </p:nvCxnSpPr>
        <p:spPr>
          <a:xfrm>
            <a:off x="6741459" y="1792941"/>
            <a:ext cx="0" cy="2982454"/>
          </a:xfrm>
          <a:prstGeom prst="line">
            <a:avLst/>
          </a:prstGeom>
          <a:ln>
            <a:solidFill>
              <a:srgbClr val="88D0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75669AC-458F-C246-860D-71277AD118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46900" y="2876548"/>
            <a:ext cx="4630738" cy="647700"/>
          </a:xfrm>
        </p:spPr>
        <p:txBody>
          <a:bodyPr/>
          <a:lstStyle>
            <a:lvl1pPr marL="0" indent="0">
              <a:buNone/>
              <a:defRPr sz="1600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FIRSTNAME, LASTNAME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AF8332F-1020-434E-9B7D-FC37A0CA7B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46900" y="3563969"/>
            <a:ext cx="4630738" cy="647700"/>
          </a:xfrm>
        </p:spPr>
        <p:txBody>
          <a:bodyPr/>
          <a:lstStyle>
            <a:lvl1pPr marL="0" indent="0">
              <a:buNone/>
              <a:defRPr sz="1600" b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631303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27D772-0530-694A-8159-F4FD6DA6B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3FE5FA-1890-5043-863A-CB84EA491E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2EF6C-4803-9B45-AEF0-88A93F61A8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EE314-65A6-D545-BAD7-ECF34075C5BA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E7580-6654-404C-8197-76998064F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FFEBE-9AB0-AE4B-86C1-B6C40FD9F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96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5" r:id="rId3"/>
    <p:sldLayoutId id="2147483666" r:id="rId4"/>
    <p:sldLayoutId id="2147483667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50" r:id="rId15"/>
    <p:sldLayoutId id="2147483678" r:id="rId16"/>
    <p:sldLayoutId id="2147483680" r:id="rId17"/>
    <p:sldLayoutId id="2147483654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52" r:id="rId29"/>
    <p:sldLayoutId id="2147483692" r:id="rId30"/>
    <p:sldLayoutId id="2147483693" r:id="rId31"/>
    <p:sldLayoutId id="2147483695" r:id="rId32"/>
    <p:sldLayoutId id="2147483653" r:id="rId33"/>
    <p:sldLayoutId id="2147483697" r:id="rId34"/>
    <p:sldLayoutId id="2147483694" r:id="rId35"/>
    <p:sldLayoutId id="2147483696" r:id="rId36"/>
    <p:sldLayoutId id="2147483651" r:id="rId37"/>
    <p:sldLayoutId id="2147483702" r:id="rId38"/>
    <p:sldLayoutId id="2147483698" r:id="rId39"/>
    <p:sldLayoutId id="2147483699" r:id="rId40"/>
    <p:sldLayoutId id="2147483700" r:id="rId41"/>
    <p:sldLayoutId id="2147483701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655" r:id="rId61"/>
    <p:sldLayoutId id="2147483656" r:id="rId62"/>
    <p:sldLayoutId id="2147483657" r:id="rId63"/>
    <p:sldLayoutId id="2147483658" r:id="rId64"/>
    <p:sldLayoutId id="2147483659" r:id="rId65"/>
    <p:sldLayoutId id="2147483721" r:id="rId66"/>
    <p:sldLayoutId id="2147483722" r:id="rId67"/>
    <p:sldLayoutId id="2147483723" r:id="rId68"/>
    <p:sldLayoutId id="2147483724" r:id="rId69"/>
    <p:sldLayoutId id="2147483725" r:id="rId7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6C8485-B055-4A03-89F3-2C2EF9B97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9458" y="3962429"/>
            <a:ext cx="9166929" cy="1325563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Logica Models Clinical Review Process </a:t>
            </a:r>
            <a:b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Task Force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8EC0FE4-E77F-4D3C-A96F-E338EAA704E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11022" y="5407976"/>
            <a:ext cx="9166929" cy="472511"/>
          </a:xfrm>
        </p:spPr>
        <p:txBody>
          <a:bodyPr/>
          <a:lstStyle/>
          <a:p>
            <a:r>
              <a:rPr lang="en-US" dirty="0"/>
              <a:t>August 18, 2020</a:t>
            </a:r>
          </a:p>
        </p:txBody>
      </p:sp>
    </p:spTree>
    <p:extLst>
      <p:ext uri="{BB962C8B-B14F-4D97-AF65-F5344CB8AC3E}">
        <p14:creationId xmlns:p14="http://schemas.microsoft.com/office/powerpoint/2010/main" val="2348476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E36D9-A1BF-4DE2-BBB6-59ADB8090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and Starting Point of Peer Review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41906-97FD-431A-BFBB-16D0DE72B01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14815" y="1082850"/>
            <a:ext cx="9688681" cy="4928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clinical review is focused on clinical content not the structure of the model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clinical content review group will be comprised of people with both clinical and informatics expertise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clinical content peer review process begins when the project’s subject matter experts have completed their internal quality review of the models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Assumptions</a:t>
            </a:r>
          </a:p>
          <a:p>
            <a:pPr lvl="1"/>
            <a:r>
              <a:rPr lang="en-US" dirty="0"/>
              <a:t>Project has done quality review of their clinical content including crowd sourcing</a:t>
            </a:r>
          </a:p>
          <a:p>
            <a:pPr lvl="1"/>
            <a:r>
              <a:rPr lang="en-US" dirty="0"/>
              <a:t>The models are provided along with information on the purpose/use/context of the model, e.g., IG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Once the models are received a review team is assembled based on the clinical expertise relevant to the models and their associated use case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E50797-8CE0-4C1D-A5B2-B4EA48AB3A5F}"/>
              </a:ext>
            </a:extLst>
          </p:cNvPr>
          <p:cNvSpPr/>
          <p:nvPr/>
        </p:nvSpPr>
        <p:spPr>
          <a:xfrm>
            <a:off x="669235" y="6150458"/>
            <a:ext cx="10734261" cy="2981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This is a peer review process</a:t>
            </a:r>
          </a:p>
        </p:txBody>
      </p:sp>
      <p:sp>
        <p:nvSpPr>
          <p:cNvPr id="5" name="Forma libre 43">
            <a:extLst>
              <a:ext uri="{FF2B5EF4-FFF2-40B4-BE49-F238E27FC236}">
                <a16:creationId xmlns:a16="http://schemas.microsoft.com/office/drawing/2014/main" id="{317036AD-9CB5-4A1D-B06F-1D6AFB97F706}"/>
              </a:ext>
            </a:extLst>
          </p:cNvPr>
          <p:cNvSpPr/>
          <p:nvPr/>
        </p:nvSpPr>
        <p:spPr>
          <a:xfrm>
            <a:off x="806199" y="1028212"/>
            <a:ext cx="548640" cy="548640"/>
          </a:xfrm>
          <a:custGeom>
            <a:avLst/>
            <a:gdLst>
              <a:gd name="connsiteX0" fmla="*/ 208473 w 312180"/>
              <a:gd name="connsiteY0" fmla="*/ 104237 h 312180"/>
              <a:gd name="connsiteX1" fmla="*/ 104237 w 312180"/>
              <a:gd name="connsiteY1" fmla="*/ 0 h 312180"/>
              <a:gd name="connsiteX2" fmla="*/ 0 w 312180"/>
              <a:gd name="connsiteY2" fmla="*/ 104237 h 312180"/>
              <a:gd name="connsiteX3" fmla="*/ 104237 w 312180"/>
              <a:gd name="connsiteY3" fmla="*/ 208473 h 312180"/>
              <a:gd name="connsiteX4" fmla="*/ 208473 w 312180"/>
              <a:gd name="connsiteY4" fmla="*/ 104237 h 312180"/>
              <a:gd name="connsiteX5" fmla="*/ 104237 w 312180"/>
              <a:gd name="connsiteY5" fmla="*/ 195774 h 312180"/>
              <a:gd name="connsiteX6" fmla="*/ 12699 w 312180"/>
              <a:gd name="connsiteY6" fmla="*/ 104237 h 312180"/>
              <a:gd name="connsiteX7" fmla="*/ 104237 w 312180"/>
              <a:gd name="connsiteY7" fmla="*/ 12699 h 312180"/>
              <a:gd name="connsiteX8" fmla="*/ 195774 w 312180"/>
              <a:gd name="connsiteY8" fmla="*/ 104237 h 312180"/>
              <a:gd name="connsiteX9" fmla="*/ 104237 w 312180"/>
              <a:gd name="connsiteY9" fmla="*/ 195774 h 312180"/>
              <a:gd name="connsiteX10" fmla="*/ 104237 w 312180"/>
              <a:gd name="connsiteY10" fmla="*/ 28573 h 312180"/>
              <a:gd name="connsiteX11" fmla="*/ 28572 w 312180"/>
              <a:gd name="connsiteY11" fmla="*/ 104237 h 312180"/>
              <a:gd name="connsiteX12" fmla="*/ 104237 w 312180"/>
              <a:gd name="connsiteY12" fmla="*/ 179900 h 312180"/>
              <a:gd name="connsiteX13" fmla="*/ 179900 w 312180"/>
              <a:gd name="connsiteY13" fmla="*/ 104237 h 312180"/>
              <a:gd name="connsiteX14" fmla="*/ 104237 w 312180"/>
              <a:gd name="connsiteY14" fmla="*/ 28573 h 312180"/>
              <a:gd name="connsiteX15" fmla="*/ 104237 w 312180"/>
              <a:gd name="connsiteY15" fmla="*/ 167202 h 312180"/>
              <a:gd name="connsiteX16" fmla="*/ 41271 w 312180"/>
              <a:gd name="connsiteY16" fmla="*/ 104237 h 312180"/>
              <a:gd name="connsiteX17" fmla="*/ 104237 w 312180"/>
              <a:gd name="connsiteY17" fmla="*/ 41271 h 312180"/>
              <a:gd name="connsiteX18" fmla="*/ 167202 w 312180"/>
              <a:gd name="connsiteY18" fmla="*/ 104237 h 312180"/>
              <a:gd name="connsiteX19" fmla="*/ 104237 w 312180"/>
              <a:gd name="connsiteY19" fmla="*/ 167202 h 312180"/>
              <a:gd name="connsiteX20" fmla="*/ 305302 w 312180"/>
              <a:gd name="connsiteY20" fmla="*/ 264031 h 312180"/>
              <a:gd name="connsiteX21" fmla="*/ 230696 w 312180"/>
              <a:gd name="connsiteY21" fmla="*/ 195245 h 312180"/>
              <a:gd name="connsiteX22" fmla="*/ 229638 w 312180"/>
              <a:gd name="connsiteY22" fmla="*/ 187837 h 312180"/>
              <a:gd name="connsiteX23" fmla="*/ 208473 w 312180"/>
              <a:gd name="connsiteY23" fmla="*/ 166672 h 312180"/>
              <a:gd name="connsiteX24" fmla="*/ 199478 w 312180"/>
              <a:gd name="connsiteY24" fmla="*/ 166672 h 312180"/>
              <a:gd name="connsiteX25" fmla="*/ 167731 w 312180"/>
              <a:gd name="connsiteY25" fmla="*/ 198420 h 312180"/>
              <a:gd name="connsiteX26" fmla="*/ 167731 w 312180"/>
              <a:gd name="connsiteY26" fmla="*/ 207415 h 312180"/>
              <a:gd name="connsiteX27" fmla="*/ 188896 w 312180"/>
              <a:gd name="connsiteY27" fmla="*/ 228579 h 312180"/>
              <a:gd name="connsiteX28" fmla="*/ 193658 w 312180"/>
              <a:gd name="connsiteY28" fmla="*/ 230696 h 312180"/>
              <a:gd name="connsiteX29" fmla="*/ 196832 w 312180"/>
              <a:gd name="connsiteY29" fmla="*/ 229638 h 312180"/>
              <a:gd name="connsiteX30" fmla="*/ 264560 w 312180"/>
              <a:gd name="connsiteY30" fmla="*/ 305302 h 312180"/>
              <a:gd name="connsiteX31" fmla="*/ 285195 w 312180"/>
              <a:gd name="connsiteY31" fmla="*/ 313768 h 312180"/>
              <a:gd name="connsiteX32" fmla="*/ 285195 w 312180"/>
              <a:gd name="connsiteY32" fmla="*/ 313768 h 312180"/>
              <a:gd name="connsiteX33" fmla="*/ 305831 w 312180"/>
              <a:gd name="connsiteY33" fmla="*/ 305302 h 312180"/>
              <a:gd name="connsiteX34" fmla="*/ 314297 w 312180"/>
              <a:gd name="connsiteY34" fmla="*/ 284666 h 312180"/>
              <a:gd name="connsiteX35" fmla="*/ 305302 w 312180"/>
              <a:gd name="connsiteY35" fmla="*/ 264031 h 312180"/>
              <a:gd name="connsiteX36" fmla="*/ 180430 w 312180"/>
              <a:gd name="connsiteY36" fmla="*/ 203711 h 312180"/>
              <a:gd name="connsiteX37" fmla="*/ 203182 w 312180"/>
              <a:gd name="connsiteY37" fmla="*/ 180959 h 312180"/>
              <a:gd name="connsiteX38" fmla="*/ 215352 w 312180"/>
              <a:gd name="connsiteY38" fmla="*/ 193128 h 312180"/>
              <a:gd name="connsiteX39" fmla="*/ 192599 w 312180"/>
              <a:gd name="connsiteY39" fmla="*/ 215881 h 312180"/>
              <a:gd name="connsiteX40" fmla="*/ 180430 w 312180"/>
              <a:gd name="connsiteY40" fmla="*/ 203711 h 312180"/>
              <a:gd name="connsiteX41" fmla="*/ 296307 w 312180"/>
              <a:gd name="connsiteY41" fmla="*/ 296307 h 312180"/>
              <a:gd name="connsiteX42" fmla="*/ 284666 w 312180"/>
              <a:gd name="connsiteY42" fmla="*/ 301069 h 312180"/>
              <a:gd name="connsiteX43" fmla="*/ 284666 w 312180"/>
              <a:gd name="connsiteY43" fmla="*/ 301069 h 312180"/>
              <a:gd name="connsiteX44" fmla="*/ 273555 w 312180"/>
              <a:gd name="connsiteY44" fmla="*/ 296836 h 312180"/>
              <a:gd name="connsiteX45" fmla="*/ 205298 w 312180"/>
              <a:gd name="connsiteY45" fmla="*/ 221701 h 312180"/>
              <a:gd name="connsiteX46" fmla="*/ 221701 w 312180"/>
              <a:gd name="connsiteY46" fmla="*/ 205298 h 312180"/>
              <a:gd name="connsiteX47" fmla="*/ 296307 w 312180"/>
              <a:gd name="connsiteY47" fmla="*/ 273555 h 312180"/>
              <a:gd name="connsiteX48" fmla="*/ 301069 w 312180"/>
              <a:gd name="connsiteY48" fmla="*/ 285195 h 312180"/>
              <a:gd name="connsiteX49" fmla="*/ 296307 w 312180"/>
              <a:gd name="connsiteY49" fmla="*/ 296307 h 31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12180" h="312180">
                <a:moveTo>
                  <a:pt x="208473" y="104237"/>
                </a:moveTo>
                <a:cubicBezTo>
                  <a:pt x="208473" y="46562"/>
                  <a:pt x="161381" y="0"/>
                  <a:pt x="104237" y="0"/>
                </a:cubicBezTo>
                <a:cubicBezTo>
                  <a:pt x="46562" y="0"/>
                  <a:pt x="0" y="47092"/>
                  <a:pt x="0" y="104237"/>
                </a:cubicBezTo>
                <a:cubicBezTo>
                  <a:pt x="0" y="161911"/>
                  <a:pt x="47092" y="208473"/>
                  <a:pt x="104237" y="208473"/>
                </a:cubicBezTo>
                <a:cubicBezTo>
                  <a:pt x="161910" y="208473"/>
                  <a:pt x="208473" y="161911"/>
                  <a:pt x="208473" y="104237"/>
                </a:cubicBezTo>
                <a:close/>
                <a:moveTo>
                  <a:pt x="104237" y="195774"/>
                </a:moveTo>
                <a:cubicBezTo>
                  <a:pt x="53970" y="195774"/>
                  <a:pt x="12699" y="154503"/>
                  <a:pt x="12699" y="104237"/>
                </a:cubicBezTo>
                <a:cubicBezTo>
                  <a:pt x="12699" y="53970"/>
                  <a:pt x="53970" y="12699"/>
                  <a:pt x="104237" y="12699"/>
                </a:cubicBezTo>
                <a:cubicBezTo>
                  <a:pt x="154503" y="12699"/>
                  <a:pt x="195774" y="53970"/>
                  <a:pt x="195774" y="104237"/>
                </a:cubicBezTo>
                <a:cubicBezTo>
                  <a:pt x="195774" y="154503"/>
                  <a:pt x="154503" y="195774"/>
                  <a:pt x="104237" y="195774"/>
                </a:cubicBezTo>
                <a:close/>
                <a:moveTo>
                  <a:pt x="104237" y="28573"/>
                </a:moveTo>
                <a:cubicBezTo>
                  <a:pt x="62436" y="28573"/>
                  <a:pt x="28572" y="62436"/>
                  <a:pt x="28572" y="104237"/>
                </a:cubicBezTo>
                <a:cubicBezTo>
                  <a:pt x="28572" y="146037"/>
                  <a:pt x="62436" y="179900"/>
                  <a:pt x="104237" y="179900"/>
                </a:cubicBezTo>
                <a:cubicBezTo>
                  <a:pt x="146037" y="179900"/>
                  <a:pt x="179900" y="146037"/>
                  <a:pt x="179900" y="104237"/>
                </a:cubicBezTo>
                <a:cubicBezTo>
                  <a:pt x="179900" y="62436"/>
                  <a:pt x="146037" y="28573"/>
                  <a:pt x="104237" y="28573"/>
                </a:cubicBezTo>
                <a:close/>
                <a:moveTo>
                  <a:pt x="104237" y="167202"/>
                </a:moveTo>
                <a:cubicBezTo>
                  <a:pt x="69315" y="167202"/>
                  <a:pt x="41271" y="139158"/>
                  <a:pt x="41271" y="104237"/>
                </a:cubicBezTo>
                <a:cubicBezTo>
                  <a:pt x="41271" y="69315"/>
                  <a:pt x="69315" y="41271"/>
                  <a:pt x="104237" y="41271"/>
                </a:cubicBezTo>
                <a:cubicBezTo>
                  <a:pt x="139158" y="41271"/>
                  <a:pt x="167202" y="69315"/>
                  <a:pt x="167202" y="104237"/>
                </a:cubicBezTo>
                <a:cubicBezTo>
                  <a:pt x="167202" y="139158"/>
                  <a:pt x="138629" y="167202"/>
                  <a:pt x="104237" y="167202"/>
                </a:cubicBezTo>
                <a:close/>
                <a:moveTo>
                  <a:pt x="305302" y="264031"/>
                </a:moveTo>
                <a:lnTo>
                  <a:pt x="230696" y="195245"/>
                </a:lnTo>
                <a:cubicBezTo>
                  <a:pt x="231754" y="193128"/>
                  <a:pt x="231225" y="189954"/>
                  <a:pt x="229638" y="187837"/>
                </a:cubicBezTo>
                <a:lnTo>
                  <a:pt x="208473" y="166672"/>
                </a:lnTo>
                <a:cubicBezTo>
                  <a:pt x="205827" y="164027"/>
                  <a:pt x="201594" y="164027"/>
                  <a:pt x="199478" y="166672"/>
                </a:cubicBezTo>
                <a:lnTo>
                  <a:pt x="167731" y="198420"/>
                </a:lnTo>
                <a:cubicBezTo>
                  <a:pt x="165085" y="201065"/>
                  <a:pt x="165085" y="205298"/>
                  <a:pt x="167731" y="207415"/>
                </a:cubicBezTo>
                <a:lnTo>
                  <a:pt x="188896" y="228579"/>
                </a:lnTo>
                <a:cubicBezTo>
                  <a:pt x="189954" y="229638"/>
                  <a:pt x="191541" y="230696"/>
                  <a:pt x="193658" y="230696"/>
                </a:cubicBezTo>
                <a:cubicBezTo>
                  <a:pt x="194716" y="230696"/>
                  <a:pt x="195774" y="230167"/>
                  <a:pt x="196832" y="229638"/>
                </a:cubicBezTo>
                <a:lnTo>
                  <a:pt x="264560" y="305302"/>
                </a:lnTo>
                <a:cubicBezTo>
                  <a:pt x="269851" y="310593"/>
                  <a:pt x="277258" y="313768"/>
                  <a:pt x="285195" y="313768"/>
                </a:cubicBezTo>
                <a:cubicBezTo>
                  <a:pt x="285195" y="313768"/>
                  <a:pt x="285195" y="313768"/>
                  <a:pt x="285195" y="313768"/>
                </a:cubicBezTo>
                <a:cubicBezTo>
                  <a:pt x="293132" y="313768"/>
                  <a:pt x="300011" y="310593"/>
                  <a:pt x="305831" y="305302"/>
                </a:cubicBezTo>
                <a:cubicBezTo>
                  <a:pt x="311122" y="300011"/>
                  <a:pt x="314297" y="292603"/>
                  <a:pt x="314297" y="284666"/>
                </a:cubicBezTo>
                <a:cubicBezTo>
                  <a:pt x="313768" y="277259"/>
                  <a:pt x="311122" y="269851"/>
                  <a:pt x="305302" y="264031"/>
                </a:cubicBezTo>
                <a:close/>
                <a:moveTo>
                  <a:pt x="180430" y="203711"/>
                </a:moveTo>
                <a:lnTo>
                  <a:pt x="203182" y="180959"/>
                </a:lnTo>
                <a:lnTo>
                  <a:pt x="215352" y="193128"/>
                </a:lnTo>
                <a:lnTo>
                  <a:pt x="192599" y="215881"/>
                </a:lnTo>
                <a:lnTo>
                  <a:pt x="180430" y="203711"/>
                </a:lnTo>
                <a:close/>
                <a:moveTo>
                  <a:pt x="296307" y="296307"/>
                </a:moveTo>
                <a:cubicBezTo>
                  <a:pt x="293132" y="299482"/>
                  <a:pt x="289428" y="301069"/>
                  <a:pt x="284666" y="301069"/>
                </a:cubicBezTo>
                <a:cubicBezTo>
                  <a:pt x="284666" y="301069"/>
                  <a:pt x="284666" y="301069"/>
                  <a:pt x="284666" y="301069"/>
                </a:cubicBezTo>
                <a:cubicBezTo>
                  <a:pt x="280433" y="301069"/>
                  <a:pt x="276200" y="299482"/>
                  <a:pt x="273555" y="296836"/>
                </a:cubicBezTo>
                <a:lnTo>
                  <a:pt x="205298" y="221701"/>
                </a:lnTo>
                <a:lnTo>
                  <a:pt x="221701" y="205298"/>
                </a:lnTo>
                <a:lnTo>
                  <a:pt x="296307" y="273555"/>
                </a:lnTo>
                <a:cubicBezTo>
                  <a:pt x="299481" y="276729"/>
                  <a:pt x="301069" y="280433"/>
                  <a:pt x="301069" y="285195"/>
                </a:cubicBezTo>
                <a:cubicBezTo>
                  <a:pt x="301069" y="288899"/>
                  <a:pt x="299481" y="293132"/>
                  <a:pt x="296307" y="296307"/>
                </a:cubicBezTo>
                <a:close/>
              </a:path>
            </a:pathLst>
          </a:custGeom>
          <a:solidFill>
            <a:srgbClr val="000000"/>
          </a:solidFill>
          <a:ln w="5286" cap="flat">
            <a:noFill/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grpSp>
        <p:nvGrpSpPr>
          <p:cNvPr id="6" name="Grupo 78">
            <a:extLst>
              <a:ext uri="{FF2B5EF4-FFF2-40B4-BE49-F238E27FC236}">
                <a16:creationId xmlns:a16="http://schemas.microsoft.com/office/drawing/2014/main" id="{28A4B1B1-E6B2-4856-B43E-63A657FD5BA0}"/>
              </a:ext>
            </a:extLst>
          </p:cNvPr>
          <p:cNvGrpSpPr/>
          <p:nvPr/>
        </p:nvGrpSpPr>
        <p:grpSpPr>
          <a:xfrm>
            <a:off x="868952" y="1855020"/>
            <a:ext cx="548640" cy="548640"/>
            <a:chOff x="3024730" y="17669400"/>
            <a:chExt cx="312710" cy="310064"/>
          </a:xfrm>
        </p:grpSpPr>
        <p:sp>
          <p:nvSpPr>
            <p:cNvPr id="7" name="Forma libre 635">
              <a:extLst>
                <a:ext uri="{FF2B5EF4-FFF2-40B4-BE49-F238E27FC236}">
                  <a16:creationId xmlns:a16="http://schemas.microsoft.com/office/drawing/2014/main" id="{A935AECF-E50E-484D-80CA-2BB1F7A7F205}"/>
                </a:ext>
              </a:extLst>
            </p:cNvPr>
            <p:cNvSpPr/>
            <p:nvPr/>
          </p:nvSpPr>
          <p:spPr>
            <a:xfrm>
              <a:off x="3115739" y="17751943"/>
              <a:ext cx="126989" cy="227521"/>
            </a:xfrm>
            <a:custGeom>
              <a:avLst/>
              <a:gdLst>
                <a:gd name="connsiteX0" fmla="*/ 91538 w 126988"/>
                <a:gd name="connsiteY0" fmla="*/ 104766 h 227521"/>
                <a:gd name="connsiteX1" fmla="*/ 112173 w 126988"/>
                <a:gd name="connsiteY1" fmla="*/ 66140 h 227521"/>
                <a:gd name="connsiteX2" fmla="*/ 112173 w 126988"/>
                <a:gd name="connsiteY2" fmla="*/ 46033 h 227521"/>
                <a:gd name="connsiteX3" fmla="*/ 66140 w 126988"/>
                <a:gd name="connsiteY3" fmla="*/ 0 h 227521"/>
                <a:gd name="connsiteX4" fmla="*/ 20106 w 126988"/>
                <a:gd name="connsiteY4" fmla="*/ 46033 h 227521"/>
                <a:gd name="connsiteX5" fmla="*/ 20106 w 126988"/>
                <a:gd name="connsiteY5" fmla="*/ 66140 h 227521"/>
                <a:gd name="connsiteX6" fmla="*/ 40742 w 126988"/>
                <a:gd name="connsiteY6" fmla="*/ 104766 h 227521"/>
                <a:gd name="connsiteX7" fmla="*/ 0 w 126988"/>
                <a:gd name="connsiteY7" fmla="*/ 165615 h 227521"/>
                <a:gd name="connsiteX8" fmla="*/ 0 w 126988"/>
                <a:gd name="connsiteY8" fmla="*/ 225405 h 227521"/>
                <a:gd name="connsiteX9" fmla="*/ 6349 w 126988"/>
                <a:gd name="connsiteY9" fmla="*/ 231754 h 227521"/>
                <a:gd name="connsiteX10" fmla="*/ 125401 w 126988"/>
                <a:gd name="connsiteY10" fmla="*/ 231754 h 227521"/>
                <a:gd name="connsiteX11" fmla="*/ 131751 w 126988"/>
                <a:gd name="connsiteY11" fmla="*/ 225405 h 227521"/>
                <a:gd name="connsiteX12" fmla="*/ 131751 w 126988"/>
                <a:gd name="connsiteY12" fmla="*/ 165615 h 227521"/>
                <a:gd name="connsiteX13" fmla="*/ 91538 w 126988"/>
                <a:gd name="connsiteY13" fmla="*/ 104766 h 227521"/>
                <a:gd name="connsiteX14" fmla="*/ 32805 w 126988"/>
                <a:gd name="connsiteY14" fmla="*/ 66670 h 227521"/>
                <a:gd name="connsiteX15" fmla="*/ 32805 w 126988"/>
                <a:gd name="connsiteY15" fmla="*/ 46563 h 227521"/>
                <a:gd name="connsiteX16" fmla="*/ 66140 w 126988"/>
                <a:gd name="connsiteY16" fmla="*/ 13228 h 227521"/>
                <a:gd name="connsiteX17" fmla="*/ 99474 w 126988"/>
                <a:gd name="connsiteY17" fmla="*/ 46563 h 227521"/>
                <a:gd name="connsiteX18" fmla="*/ 99474 w 126988"/>
                <a:gd name="connsiteY18" fmla="*/ 66670 h 227521"/>
                <a:gd name="connsiteX19" fmla="*/ 66140 w 126988"/>
                <a:gd name="connsiteY19" fmla="*/ 100003 h 227521"/>
                <a:gd name="connsiteX20" fmla="*/ 32805 w 126988"/>
                <a:gd name="connsiteY20" fmla="*/ 66670 h 227521"/>
                <a:gd name="connsiteX21" fmla="*/ 119052 w 126988"/>
                <a:gd name="connsiteY21" fmla="*/ 219055 h 227521"/>
                <a:gd name="connsiteX22" fmla="*/ 12699 w 126988"/>
                <a:gd name="connsiteY22" fmla="*/ 219055 h 227521"/>
                <a:gd name="connsiteX23" fmla="*/ 12699 w 126988"/>
                <a:gd name="connsiteY23" fmla="*/ 166143 h 227521"/>
                <a:gd name="connsiteX24" fmla="*/ 59261 w 126988"/>
                <a:gd name="connsiteY24" fmla="*/ 113761 h 227521"/>
                <a:gd name="connsiteX25" fmla="*/ 59261 w 126988"/>
                <a:gd name="connsiteY25" fmla="*/ 166143 h 227521"/>
                <a:gd name="connsiteX26" fmla="*/ 65611 w 126988"/>
                <a:gd name="connsiteY26" fmla="*/ 172493 h 227521"/>
                <a:gd name="connsiteX27" fmla="*/ 71960 w 126988"/>
                <a:gd name="connsiteY27" fmla="*/ 166143 h 227521"/>
                <a:gd name="connsiteX28" fmla="*/ 71960 w 126988"/>
                <a:gd name="connsiteY28" fmla="*/ 113761 h 227521"/>
                <a:gd name="connsiteX29" fmla="*/ 118523 w 126988"/>
                <a:gd name="connsiteY29" fmla="*/ 166143 h 227521"/>
                <a:gd name="connsiteX30" fmla="*/ 118523 w 126988"/>
                <a:gd name="connsiteY30" fmla="*/ 219055 h 227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6988" h="227521">
                  <a:moveTo>
                    <a:pt x="91538" y="104766"/>
                  </a:moveTo>
                  <a:cubicBezTo>
                    <a:pt x="103708" y="96299"/>
                    <a:pt x="112173" y="82543"/>
                    <a:pt x="112173" y="66140"/>
                  </a:cubicBezTo>
                  <a:lnTo>
                    <a:pt x="112173" y="46033"/>
                  </a:lnTo>
                  <a:cubicBezTo>
                    <a:pt x="112173" y="20635"/>
                    <a:pt x="91538" y="0"/>
                    <a:pt x="66140" y="0"/>
                  </a:cubicBezTo>
                  <a:cubicBezTo>
                    <a:pt x="40742" y="0"/>
                    <a:pt x="20106" y="20635"/>
                    <a:pt x="20106" y="46033"/>
                  </a:cubicBezTo>
                  <a:lnTo>
                    <a:pt x="20106" y="66140"/>
                  </a:lnTo>
                  <a:cubicBezTo>
                    <a:pt x="20106" y="82013"/>
                    <a:pt x="28573" y="96299"/>
                    <a:pt x="40742" y="104766"/>
                  </a:cubicBezTo>
                  <a:cubicBezTo>
                    <a:pt x="16932" y="114819"/>
                    <a:pt x="0" y="138101"/>
                    <a:pt x="0" y="165615"/>
                  </a:cubicBezTo>
                  <a:lnTo>
                    <a:pt x="0" y="225405"/>
                  </a:lnTo>
                  <a:cubicBezTo>
                    <a:pt x="0" y="229109"/>
                    <a:pt x="2646" y="231754"/>
                    <a:pt x="6349" y="231754"/>
                  </a:cubicBezTo>
                  <a:lnTo>
                    <a:pt x="125401" y="231754"/>
                  </a:lnTo>
                  <a:cubicBezTo>
                    <a:pt x="129105" y="231754"/>
                    <a:pt x="131751" y="229109"/>
                    <a:pt x="131751" y="225405"/>
                  </a:cubicBezTo>
                  <a:lnTo>
                    <a:pt x="131751" y="165615"/>
                  </a:lnTo>
                  <a:cubicBezTo>
                    <a:pt x="132280" y="138629"/>
                    <a:pt x="115348" y="114819"/>
                    <a:pt x="91538" y="104766"/>
                  </a:cubicBezTo>
                  <a:close/>
                  <a:moveTo>
                    <a:pt x="32805" y="66670"/>
                  </a:moveTo>
                  <a:lnTo>
                    <a:pt x="32805" y="46563"/>
                  </a:lnTo>
                  <a:cubicBezTo>
                    <a:pt x="32805" y="28044"/>
                    <a:pt x="47621" y="13228"/>
                    <a:pt x="66140" y="13228"/>
                  </a:cubicBezTo>
                  <a:cubicBezTo>
                    <a:pt x="84659" y="13228"/>
                    <a:pt x="99474" y="28044"/>
                    <a:pt x="99474" y="46563"/>
                  </a:cubicBezTo>
                  <a:lnTo>
                    <a:pt x="99474" y="66670"/>
                  </a:lnTo>
                  <a:cubicBezTo>
                    <a:pt x="99474" y="85189"/>
                    <a:pt x="84659" y="100003"/>
                    <a:pt x="66140" y="100003"/>
                  </a:cubicBezTo>
                  <a:cubicBezTo>
                    <a:pt x="47621" y="100003"/>
                    <a:pt x="32805" y="84659"/>
                    <a:pt x="32805" y="66670"/>
                  </a:cubicBezTo>
                  <a:close/>
                  <a:moveTo>
                    <a:pt x="119052" y="219055"/>
                  </a:moveTo>
                  <a:lnTo>
                    <a:pt x="12699" y="219055"/>
                  </a:lnTo>
                  <a:lnTo>
                    <a:pt x="12699" y="166143"/>
                  </a:lnTo>
                  <a:cubicBezTo>
                    <a:pt x="12699" y="139159"/>
                    <a:pt x="33334" y="116936"/>
                    <a:pt x="59261" y="113761"/>
                  </a:cubicBezTo>
                  <a:lnTo>
                    <a:pt x="59261" y="166143"/>
                  </a:lnTo>
                  <a:cubicBezTo>
                    <a:pt x="59261" y="169848"/>
                    <a:pt x="61907" y="172493"/>
                    <a:pt x="65611" y="172493"/>
                  </a:cubicBezTo>
                  <a:cubicBezTo>
                    <a:pt x="69315" y="172493"/>
                    <a:pt x="71960" y="169848"/>
                    <a:pt x="71960" y="166143"/>
                  </a:cubicBezTo>
                  <a:lnTo>
                    <a:pt x="71960" y="113761"/>
                  </a:lnTo>
                  <a:cubicBezTo>
                    <a:pt x="98416" y="116936"/>
                    <a:pt x="118523" y="139159"/>
                    <a:pt x="118523" y="166143"/>
                  </a:cubicBezTo>
                  <a:lnTo>
                    <a:pt x="118523" y="219055"/>
                  </a:lnTo>
                  <a:close/>
                </a:path>
              </a:pathLst>
            </a:custGeom>
            <a:solidFill>
              <a:srgbClr val="000000"/>
            </a:solidFill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8" name="Forma libre 636">
              <a:extLst>
                <a:ext uri="{FF2B5EF4-FFF2-40B4-BE49-F238E27FC236}">
                  <a16:creationId xmlns:a16="http://schemas.microsoft.com/office/drawing/2014/main" id="{4B101A0B-5F58-46D1-A454-03FA71FF7D84}"/>
                </a:ext>
              </a:extLst>
            </p:cNvPr>
            <p:cNvSpPr/>
            <p:nvPr/>
          </p:nvSpPr>
          <p:spPr>
            <a:xfrm>
              <a:off x="3226325" y="17669400"/>
              <a:ext cx="111115" cy="227521"/>
            </a:xfrm>
            <a:custGeom>
              <a:avLst/>
              <a:gdLst>
                <a:gd name="connsiteX0" fmla="*/ 71431 w 111114"/>
                <a:gd name="connsiteY0" fmla="*/ 104766 h 227521"/>
                <a:gd name="connsiteX1" fmla="*/ 92067 w 111114"/>
                <a:gd name="connsiteY1" fmla="*/ 66140 h 227521"/>
                <a:gd name="connsiteX2" fmla="*/ 92067 w 111114"/>
                <a:gd name="connsiteY2" fmla="*/ 46034 h 227521"/>
                <a:gd name="connsiteX3" fmla="*/ 46033 w 111114"/>
                <a:gd name="connsiteY3" fmla="*/ 0 h 227521"/>
                <a:gd name="connsiteX4" fmla="*/ 0 w 111114"/>
                <a:gd name="connsiteY4" fmla="*/ 46034 h 227521"/>
                <a:gd name="connsiteX5" fmla="*/ 0 w 111114"/>
                <a:gd name="connsiteY5" fmla="*/ 66140 h 227521"/>
                <a:gd name="connsiteX6" fmla="*/ 20106 w 111114"/>
                <a:gd name="connsiteY6" fmla="*/ 104237 h 227521"/>
                <a:gd name="connsiteX7" fmla="*/ 12170 w 111114"/>
                <a:gd name="connsiteY7" fmla="*/ 107941 h 227521"/>
                <a:gd name="connsiteX8" fmla="*/ 9524 w 111114"/>
                <a:gd name="connsiteY8" fmla="*/ 116936 h 227521"/>
                <a:gd name="connsiteX9" fmla="*/ 18519 w 111114"/>
                <a:gd name="connsiteY9" fmla="*/ 119581 h 227521"/>
                <a:gd name="connsiteX10" fmla="*/ 46033 w 111114"/>
                <a:gd name="connsiteY10" fmla="*/ 112703 h 227521"/>
                <a:gd name="connsiteX11" fmla="*/ 98945 w 111114"/>
                <a:gd name="connsiteY11" fmla="*/ 165615 h 227521"/>
                <a:gd name="connsiteX12" fmla="*/ 98945 w 111114"/>
                <a:gd name="connsiteY12" fmla="*/ 218526 h 227521"/>
                <a:gd name="connsiteX13" fmla="*/ 46033 w 111114"/>
                <a:gd name="connsiteY13" fmla="*/ 218526 h 227521"/>
                <a:gd name="connsiteX14" fmla="*/ 39684 w 111114"/>
                <a:gd name="connsiteY14" fmla="*/ 224876 h 227521"/>
                <a:gd name="connsiteX15" fmla="*/ 46033 w 111114"/>
                <a:gd name="connsiteY15" fmla="*/ 231226 h 227521"/>
                <a:gd name="connsiteX16" fmla="*/ 105824 w 111114"/>
                <a:gd name="connsiteY16" fmla="*/ 231226 h 227521"/>
                <a:gd name="connsiteX17" fmla="*/ 112173 w 111114"/>
                <a:gd name="connsiteY17" fmla="*/ 224876 h 227521"/>
                <a:gd name="connsiteX18" fmla="*/ 112173 w 111114"/>
                <a:gd name="connsiteY18" fmla="*/ 165086 h 227521"/>
                <a:gd name="connsiteX19" fmla="*/ 71431 w 111114"/>
                <a:gd name="connsiteY19" fmla="*/ 104766 h 227521"/>
                <a:gd name="connsiteX20" fmla="*/ 12699 w 111114"/>
                <a:gd name="connsiteY20" fmla="*/ 66140 h 227521"/>
                <a:gd name="connsiteX21" fmla="*/ 12699 w 111114"/>
                <a:gd name="connsiteY21" fmla="*/ 46034 h 227521"/>
                <a:gd name="connsiteX22" fmla="*/ 46033 w 111114"/>
                <a:gd name="connsiteY22" fmla="*/ 12700 h 227521"/>
                <a:gd name="connsiteX23" fmla="*/ 79368 w 111114"/>
                <a:gd name="connsiteY23" fmla="*/ 46034 h 227521"/>
                <a:gd name="connsiteX24" fmla="*/ 79368 w 111114"/>
                <a:gd name="connsiteY24" fmla="*/ 66140 h 227521"/>
                <a:gd name="connsiteX25" fmla="*/ 46033 w 111114"/>
                <a:gd name="connsiteY25" fmla="*/ 99475 h 227521"/>
                <a:gd name="connsiteX26" fmla="*/ 12699 w 111114"/>
                <a:gd name="connsiteY26" fmla="*/ 66140 h 227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1114" h="227521">
                  <a:moveTo>
                    <a:pt x="71431" y="104766"/>
                  </a:moveTo>
                  <a:cubicBezTo>
                    <a:pt x="83601" y="96301"/>
                    <a:pt x="92067" y="82543"/>
                    <a:pt x="92067" y="66140"/>
                  </a:cubicBezTo>
                  <a:lnTo>
                    <a:pt x="92067" y="46034"/>
                  </a:lnTo>
                  <a:cubicBezTo>
                    <a:pt x="92067" y="20636"/>
                    <a:pt x="71431" y="0"/>
                    <a:pt x="46033" y="0"/>
                  </a:cubicBezTo>
                  <a:cubicBezTo>
                    <a:pt x="20635" y="0"/>
                    <a:pt x="0" y="20636"/>
                    <a:pt x="0" y="46034"/>
                  </a:cubicBezTo>
                  <a:lnTo>
                    <a:pt x="0" y="66140"/>
                  </a:lnTo>
                  <a:cubicBezTo>
                    <a:pt x="0" y="82013"/>
                    <a:pt x="7937" y="95771"/>
                    <a:pt x="20106" y="104237"/>
                  </a:cubicBezTo>
                  <a:cubicBezTo>
                    <a:pt x="17461" y="105295"/>
                    <a:pt x="14815" y="106353"/>
                    <a:pt x="12170" y="107941"/>
                  </a:cubicBezTo>
                  <a:cubicBezTo>
                    <a:pt x="8995" y="109529"/>
                    <a:pt x="7937" y="113761"/>
                    <a:pt x="9524" y="116936"/>
                  </a:cubicBezTo>
                  <a:cubicBezTo>
                    <a:pt x="11111" y="120111"/>
                    <a:pt x="15344" y="121169"/>
                    <a:pt x="18519" y="119581"/>
                  </a:cubicBezTo>
                  <a:cubicBezTo>
                    <a:pt x="29631" y="113232"/>
                    <a:pt x="46033" y="112703"/>
                    <a:pt x="46033" y="112703"/>
                  </a:cubicBezTo>
                  <a:cubicBezTo>
                    <a:pt x="75135" y="112703"/>
                    <a:pt x="98945" y="136513"/>
                    <a:pt x="98945" y="165615"/>
                  </a:cubicBezTo>
                  <a:lnTo>
                    <a:pt x="98945" y="218526"/>
                  </a:lnTo>
                  <a:lnTo>
                    <a:pt x="46033" y="218526"/>
                  </a:lnTo>
                  <a:cubicBezTo>
                    <a:pt x="42330" y="218526"/>
                    <a:pt x="39684" y="221172"/>
                    <a:pt x="39684" y="224876"/>
                  </a:cubicBezTo>
                  <a:cubicBezTo>
                    <a:pt x="39684" y="228580"/>
                    <a:pt x="42330" y="231226"/>
                    <a:pt x="46033" y="231226"/>
                  </a:cubicBezTo>
                  <a:lnTo>
                    <a:pt x="105824" y="231226"/>
                  </a:lnTo>
                  <a:cubicBezTo>
                    <a:pt x="109528" y="231226"/>
                    <a:pt x="112173" y="228580"/>
                    <a:pt x="112173" y="224876"/>
                  </a:cubicBezTo>
                  <a:lnTo>
                    <a:pt x="112173" y="165086"/>
                  </a:lnTo>
                  <a:cubicBezTo>
                    <a:pt x="112173" y="138101"/>
                    <a:pt x="95241" y="114290"/>
                    <a:pt x="71431" y="104766"/>
                  </a:cubicBezTo>
                  <a:close/>
                  <a:moveTo>
                    <a:pt x="12699" y="66140"/>
                  </a:moveTo>
                  <a:lnTo>
                    <a:pt x="12699" y="46034"/>
                  </a:lnTo>
                  <a:cubicBezTo>
                    <a:pt x="12699" y="27515"/>
                    <a:pt x="27514" y="12700"/>
                    <a:pt x="46033" y="12700"/>
                  </a:cubicBezTo>
                  <a:cubicBezTo>
                    <a:pt x="64553" y="12700"/>
                    <a:pt x="79368" y="27515"/>
                    <a:pt x="79368" y="46034"/>
                  </a:cubicBezTo>
                  <a:lnTo>
                    <a:pt x="79368" y="66140"/>
                  </a:lnTo>
                  <a:cubicBezTo>
                    <a:pt x="79368" y="84659"/>
                    <a:pt x="64553" y="99475"/>
                    <a:pt x="46033" y="99475"/>
                  </a:cubicBezTo>
                  <a:cubicBezTo>
                    <a:pt x="27514" y="99475"/>
                    <a:pt x="12699" y="84659"/>
                    <a:pt x="12699" y="66140"/>
                  </a:cubicBezTo>
                  <a:close/>
                </a:path>
              </a:pathLst>
            </a:custGeom>
            <a:solidFill>
              <a:srgbClr val="000000"/>
            </a:solidFill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9" name="Forma libre 637">
              <a:extLst>
                <a:ext uri="{FF2B5EF4-FFF2-40B4-BE49-F238E27FC236}">
                  <a16:creationId xmlns:a16="http://schemas.microsoft.com/office/drawing/2014/main" id="{A507AE34-5F54-41F3-8EE6-B6B830A1F9B6}"/>
                </a:ext>
              </a:extLst>
            </p:cNvPr>
            <p:cNvSpPr/>
            <p:nvPr/>
          </p:nvSpPr>
          <p:spPr>
            <a:xfrm>
              <a:off x="3024730" y="17669400"/>
              <a:ext cx="111115" cy="227521"/>
            </a:xfrm>
            <a:custGeom>
              <a:avLst/>
              <a:gdLst>
                <a:gd name="connsiteX0" fmla="*/ 66140 w 111114"/>
                <a:gd name="connsiteY0" fmla="*/ 218526 h 227521"/>
                <a:gd name="connsiteX1" fmla="*/ 13228 w 111114"/>
                <a:gd name="connsiteY1" fmla="*/ 218526 h 227521"/>
                <a:gd name="connsiteX2" fmla="*/ 13228 w 111114"/>
                <a:gd name="connsiteY2" fmla="*/ 165615 h 227521"/>
                <a:gd name="connsiteX3" fmla="*/ 66140 w 111114"/>
                <a:gd name="connsiteY3" fmla="*/ 112703 h 227521"/>
                <a:gd name="connsiteX4" fmla="*/ 93654 w 111114"/>
                <a:gd name="connsiteY4" fmla="*/ 119581 h 227521"/>
                <a:gd name="connsiteX5" fmla="*/ 102649 w 111114"/>
                <a:gd name="connsiteY5" fmla="*/ 116936 h 227521"/>
                <a:gd name="connsiteX6" fmla="*/ 100004 w 111114"/>
                <a:gd name="connsiteY6" fmla="*/ 107941 h 227521"/>
                <a:gd name="connsiteX7" fmla="*/ 92067 w 111114"/>
                <a:gd name="connsiteY7" fmla="*/ 104237 h 227521"/>
                <a:gd name="connsiteX8" fmla="*/ 112173 w 111114"/>
                <a:gd name="connsiteY8" fmla="*/ 66140 h 227521"/>
                <a:gd name="connsiteX9" fmla="*/ 112173 w 111114"/>
                <a:gd name="connsiteY9" fmla="*/ 46034 h 227521"/>
                <a:gd name="connsiteX10" fmla="*/ 66140 w 111114"/>
                <a:gd name="connsiteY10" fmla="*/ 0 h 227521"/>
                <a:gd name="connsiteX11" fmla="*/ 20107 w 111114"/>
                <a:gd name="connsiteY11" fmla="*/ 46034 h 227521"/>
                <a:gd name="connsiteX12" fmla="*/ 20107 w 111114"/>
                <a:gd name="connsiteY12" fmla="*/ 66140 h 227521"/>
                <a:gd name="connsiteX13" fmla="*/ 40742 w 111114"/>
                <a:gd name="connsiteY13" fmla="*/ 104766 h 227521"/>
                <a:gd name="connsiteX14" fmla="*/ 0 w 111114"/>
                <a:gd name="connsiteY14" fmla="*/ 165615 h 227521"/>
                <a:gd name="connsiteX15" fmla="*/ 0 w 111114"/>
                <a:gd name="connsiteY15" fmla="*/ 225405 h 227521"/>
                <a:gd name="connsiteX16" fmla="*/ 6349 w 111114"/>
                <a:gd name="connsiteY16" fmla="*/ 231754 h 227521"/>
                <a:gd name="connsiteX17" fmla="*/ 66140 w 111114"/>
                <a:gd name="connsiteY17" fmla="*/ 231754 h 227521"/>
                <a:gd name="connsiteX18" fmla="*/ 72489 w 111114"/>
                <a:gd name="connsiteY18" fmla="*/ 225405 h 227521"/>
                <a:gd name="connsiteX19" fmla="*/ 66140 w 111114"/>
                <a:gd name="connsiteY19" fmla="*/ 218526 h 227521"/>
                <a:gd name="connsiteX20" fmla="*/ 32805 w 111114"/>
                <a:gd name="connsiteY20" fmla="*/ 66140 h 227521"/>
                <a:gd name="connsiteX21" fmla="*/ 32805 w 111114"/>
                <a:gd name="connsiteY21" fmla="*/ 46034 h 227521"/>
                <a:gd name="connsiteX22" fmla="*/ 66140 w 111114"/>
                <a:gd name="connsiteY22" fmla="*/ 12700 h 227521"/>
                <a:gd name="connsiteX23" fmla="*/ 99475 w 111114"/>
                <a:gd name="connsiteY23" fmla="*/ 46034 h 227521"/>
                <a:gd name="connsiteX24" fmla="*/ 99475 w 111114"/>
                <a:gd name="connsiteY24" fmla="*/ 66140 h 227521"/>
                <a:gd name="connsiteX25" fmla="*/ 66140 w 111114"/>
                <a:gd name="connsiteY25" fmla="*/ 99475 h 227521"/>
                <a:gd name="connsiteX26" fmla="*/ 32805 w 111114"/>
                <a:gd name="connsiteY26" fmla="*/ 66140 h 227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1114" h="227521">
                  <a:moveTo>
                    <a:pt x="66140" y="218526"/>
                  </a:moveTo>
                  <a:lnTo>
                    <a:pt x="13228" y="218526"/>
                  </a:lnTo>
                  <a:lnTo>
                    <a:pt x="13228" y="165615"/>
                  </a:lnTo>
                  <a:cubicBezTo>
                    <a:pt x="13228" y="136513"/>
                    <a:pt x="37038" y="112703"/>
                    <a:pt x="66140" y="112703"/>
                  </a:cubicBezTo>
                  <a:cubicBezTo>
                    <a:pt x="70902" y="112703"/>
                    <a:pt x="84659" y="113761"/>
                    <a:pt x="93654" y="119581"/>
                  </a:cubicBezTo>
                  <a:cubicBezTo>
                    <a:pt x="96829" y="121169"/>
                    <a:pt x="100533" y="120111"/>
                    <a:pt x="102649" y="116936"/>
                  </a:cubicBezTo>
                  <a:cubicBezTo>
                    <a:pt x="104237" y="113761"/>
                    <a:pt x="103178" y="110057"/>
                    <a:pt x="100004" y="107941"/>
                  </a:cubicBezTo>
                  <a:cubicBezTo>
                    <a:pt x="97358" y="106353"/>
                    <a:pt x="94712" y="105295"/>
                    <a:pt x="92067" y="104237"/>
                  </a:cubicBezTo>
                  <a:cubicBezTo>
                    <a:pt x="104237" y="95771"/>
                    <a:pt x="112173" y="82013"/>
                    <a:pt x="112173" y="66140"/>
                  </a:cubicBezTo>
                  <a:lnTo>
                    <a:pt x="112173" y="46034"/>
                  </a:lnTo>
                  <a:cubicBezTo>
                    <a:pt x="112173" y="20636"/>
                    <a:pt x="91538" y="0"/>
                    <a:pt x="66140" y="0"/>
                  </a:cubicBezTo>
                  <a:cubicBezTo>
                    <a:pt x="40742" y="0"/>
                    <a:pt x="20107" y="20636"/>
                    <a:pt x="20107" y="46034"/>
                  </a:cubicBezTo>
                  <a:lnTo>
                    <a:pt x="20107" y="66140"/>
                  </a:lnTo>
                  <a:cubicBezTo>
                    <a:pt x="20107" y="82013"/>
                    <a:pt x="28573" y="96301"/>
                    <a:pt x="40742" y="104766"/>
                  </a:cubicBezTo>
                  <a:cubicBezTo>
                    <a:pt x="16932" y="114820"/>
                    <a:pt x="0" y="138101"/>
                    <a:pt x="0" y="165615"/>
                  </a:cubicBezTo>
                  <a:lnTo>
                    <a:pt x="0" y="225405"/>
                  </a:lnTo>
                  <a:cubicBezTo>
                    <a:pt x="0" y="229109"/>
                    <a:pt x="2646" y="231754"/>
                    <a:pt x="6349" y="231754"/>
                  </a:cubicBezTo>
                  <a:lnTo>
                    <a:pt x="66140" y="231754"/>
                  </a:lnTo>
                  <a:cubicBezTo>
                    <a:pt x="69844" y="231754"/>
                    <a:pt x="72489" y="229109"/>
                    <a:pt x="72489" y="225405"/>
                  </a:cubicBezTo>
                  <a:cubicBezTo>
                    <a:pt x="72489" y="221702"/>
                    <a:pt x="69315" y="218526"/>
                    <a:pt x="66140" y="218526"/>
                  </a:cubicBezTo>
                  <a:close/>
                  <a:moveTo>
                    <a:pt x="32805" y="66140"/>
                  </a:moveTo>
                  <a:lnTo>
                    <a:pt x="32805" y="46034"/>
                  </a:lnTo>
                  <a:cubicBezTo>
                    <a:pt x="32805" y="27515"/>
                    <a:pt x="47621" y="12700"/>
                    <a:pt x="66140" y="12700"/>
                  </a:cubicBezTo>
                  <a:cubicBezTo>
                    <a:pt x="84659" y="12700"/>
                    <a:pt x="99475" y="27515"/>
                    <a:pt x="99475" y="46034"/>
                  </a:cubicBezTo>
                  <a:lnTo>
                    <a:pt x="99475" y="66140"/>
                  </a:lnTo>
                  <a:cubicBezTo>
                    <a:pt x="99475" y="84659"/>
                    <a:pt x="84659" y="99475"/>
                    <a:pt x="66140" y="99475"/>
                  </a:cubicBezTo>
                  <a:cubicBezTo>
                    <a:pt x="47621" y="99475"/>
                    <a:pt x="32805" y="84659"/>
                    <a:pt x="32805" y="66140"/>
                  </a:cubicBezTo>
                  <a:close/>
                </a:path>
              </a:pathLst>
            </a:custGeom>
            <a:solidFill>
              <a:srgbClr val="000000"/>
            </a:solidFill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</p:grpSp>
      <p:sp>
        <p:nvSpPr>
          <p:cNvPr id="10" name="Forma libre 294">
            <a:extLst>
              <a:ext uri="{FF2B5EF4-FFF2-40B4-BE49-F238E27FC236}">
                <a16:creationId xmlns:a16="http://schemas.microsoft.com/office/drawing/2014/main" id="{3AB2A926-51EF-4E23-A55D-CE58DCD67756}"/>
              </a:ext>
            </a:extLst>
          </p:cNvPr>
          <p:cNvSpPr/>
          <p:nvPr/>
        </p:nvSpPr>
        <p:spPr>
          <a:xfrm>
            <a:off x="810763" y="2787014"/>
            <a:ext cx="544076" cy="544076"/>
          </a:xfrm>
          <a:custGeom>
            <a:avLst/>
            <a:gdLst>
              <a:gd name="connsiteX0" fmla="*/ 298952 w 312180"/>
              <a:gd name="connsiteY0" fmla="*/ 169318 h 312180"/>
              <a:gd name="connsiteX1" fmla="*/ 313238 w 312180"/>
              <a:gd name="connsiteY1" fmla="*/ 146566 h 312180"/>
              <a:gd name="connsiteX2" fmla="*/ 313238 w 312180"/>
              <a:gd name="connsiteY2" fmla="*/ 140217 h 312180"/>
              <a:gd name="connsiteX3" fmla="*/ 307418 w 312180"/>
              <a:gd name="connsiteY3" fmla="*/ 137042 h 312180"/>
              <a:gd name="connsiteX4" fmla="*/ 248157 w 312180"/>
              <a:gd name="connsiteY4" fmla="*/ 137042 h 312180"/>
              <a:gd name="connsiteX5" fmla="*/ 241807 w 312180"/>
              <a:gd name="connsiteY5" fmla="*/ 143391 h 312180"/>
              <a:gd name="connsiteX6" fmla="*/ 241807 w 312180"/>
              <a:gd name="connsiteY6" fmla="*/ 195245 h 312180"/>
              <a:gd name="connsiteX7" fmla="*/ 241807 w 312180"/>
              <a:gd name="connsiteY7" fmla="*/ 256094 h 312180"/>
              <a:gd name="connsiteX8" fmla="*/ 225405 w 312180"/>
              <a:gd name="connsiteY8" fmla="*/ 256094 h 312180"/>
              <a:gd name="connsiteX9" fmla="*/ 219055 w 312180"/>
              <a:gd name="connsiteY9" fmla="*/ 262443 h 312180"/>
              <a:gd name="connsiteX10" fmla="*/ 219055 w 312180"/>
              <a:gd name="connsiteY10" fmla="*/ 278846 h 312180"/>
              <a:gd name="connsiteX11" fmla="*/ 189954 w 312180"/>
              <a:gd name="connsiteY11" fmla="*/ 278846 h 312180"/>
              <a:gd name="connsiteX12" fmla="*/ 189954 w 312180"/>
              <a:gd name="connsiteY12" fmla="*/ 262443 h 312180"/>
              <a:gd name="connsiteX13" fmla="*/ 183604 w 312180"/>
              <a:gd name="connsiteY13" fmla="*/ 256094 h 312180"/>
              <a:gd name="connsiteX14" fmla="*/ 138629 w 312180"/>
              <a:gd name="connsiteY14" fmla="*/ 256094 h 312180"/>
              <a:gd name="connsiteX15" fmla="*/ 132280 w 312180"/>
              <a:gd name="connsiteY15" fmla="*/ 262443 h 312180"/>
              <a:gd name="connsiteX16" fmla="*/ 132280 w 312180"/>
              <a:gd name="connsiteY16" fmla="*/ 278846 h 312180"/>
              <a:gd name="connsiteX17" fmla="*/ 84659 w 312180"/>
              <a:gd name="connsiteY17" fmla="*/ 278846 h 312180"/>
              <a:gd name="connsiteX18" fmla="*/ 84659 w 312180"/>
              <a:gd name="connsiteY18" fmla="*/ 262443 h 312180"/>
              <a:gd name="connsiteX19" fmla="*/ 78310 w 312180"/>
              <a:gd name="connsiteY19" fmla="*/ 256094 h 312180"/>
              <a:gd name="connsiteX20" fmla="*/ 33334 w 312180"/>
              <a:gd name="connsiteY20" fmla="*/ 256094 h 312180"/>
              <a:gd name="connsiteX21" fmla="*/ 26985 w 312180"/>
              <a:gd name="connsiteY21" fmla="*/ 262443 h 312180"/>
              <a:gd name="connsiteX22" fmla="*/ 26985 w 312180"/>
              <a:gd name="connsiteY22" fmla="*/ 278846 h 312180"/>
              <a:gd name="connsiteX23" fmla="*/ 13757 w 312180"/>
              <a:gd name="connsiteY23" fmla="*/ 278846 h 312180"/>
              <a:gd name="connsiteX24" fmla="*/ 13757 w 312180"/>
              <a:gd name="connsiteY24" fmla="*/ 193657 h 312180"/>
              <a:gd name="connsiteX25" fmla="*/ 210589 w 312180"/>
              <a:gd name="connsiteY25" fmla="*/ 193657 h 312180"/>
              <a:gd name="connsiteX26" fmla="*/ 216939 w 312180"/>
              <a:gd name="connsiteY26" fmla="*/ 187308 h 312180"/>
              <a:gd name="connsiteX27" fmla="*/ 216939 w 312180"/>
              <a:gd name="connsiteY27" fmla="*/ 95770 h 312180"/>
              <a:gd name="connsiteX28" fmla="*/ 233341 w 312180"/>
              <a:gd name="connsiteY28" fmla="*/ 95770 h 312180"/>
              <a:gd name="connsiteX29" fmla="*/ 239691 w 312180"/>
              <a:gd name="connsiteY29" fmla="*/ 89421 h 312180"/>
              <a:gd name="connsiteX30" fmla="*/ 239691 w 312180"/>
              <a:gd name="connsiteY30" fmla="*/ 44446 h 312180"/>
              <a:gd name="connsiteX31" fmla="*/ 233341 w 312180"/>
              <a:gd name="connsiteY31" fmla="*/ 38097 h 312180"/>
              <a:gd name="connsiteX32" fmla="*/ 188366 w 312180"/>
              <a:gd name="connsiteY32" fmla="*/ 38097 h 312180"/>
              <a:gd name="connsiteX33" fmla="*/ 182017 w 312180"/>
              <a:gd name="connsiteY33" fmla="*/ 44446 h 312180"/>
              <a:gd name="connsiteX34" fmla="*/ 182017 w 312180"/>
              <a:gd name="connsiteY34" fmla="*/ 60320 h 312180"/>
              <a:gd name="connsiteX35" fmla="*/ 103707 w 312180"/>
              <a:gd name="connsiteY35" fmla="*/ 60320 h 312180"/>
              <a:gd name="connsiteX36" fmla="*/ 103707 w 312180"/>
              <a:gd name="connsiteY36" fmla="*/ 29102 h 312180"/>
              <a:gd name="connsiteX37" fmla="*/ 97358 w 312180"/>
              <a:gd name="connsiteY37" fmla="*/ 22752 h 312180"/>
              <a:gd name="connsiteX38" fmla="*/ 58732 w 312180"/>
              <a:gd name="connsiteY38" fmla="*/ 22752 h 312180"/>
              <a:gd name="connsiteX39" fmla="*/ 58732 w 312180"/>
              <a:gd name="connsiteY39" fmla="*/ 6350 h 312180"/>
              <a:gd name="connsiteX40" fmla="*/ 52383 w 312180"/>
              <a:gd name="connsiteY40" fmla="*/ 0 h 312180"/>
              <a:gd name="connsiteX41" fmla="*/ 7407 w 312180"/>
              <a:gd name="connsiteY41" fmla="*/ 0 h 312180"/>
              <a:gd name="connsiteX42" fmla="*/ 1058 w 312180"/>
              <a:gd name="connsiteY42" fmla="*/ 6350 h 312180"/>
              <a:gd name="connsiteX43" fmla="*/ 1058 w 312180"/>
              <a:gd name="connsiteY43" fmla="*/ 51325 h 312180"/>
              <a:gd name="connsiteX44" fmla="*/ 7407 w 312180"/>
              <a:gd name="connsiteY44" fmla="*/ 57674 h 312180"/>
              <a:gd name="connsiteX45" fmla="*/ 52383 w 312180"/>
              <a:gd name="connsiteY45" fmla="*/ 57674 h 312180"/>
              <a:gd name="connsiteX46" fmla="*/ 58732 w 312180"/>
              <a:gd name="connsiteY46" fmla="*/ 51325 h 312180"/>
              <a:gd name="connsiteX47" fmla="*/ 58732 w 312180"/>
              <a:gd name="connsiteY47" fmla="*/ 34922 h 312180"/>
              <a:gd name="connsiteX48" fmla="*/ 91008 w 312180"/>
              <a:gd name="connsiteY48" fmla="*/ 34922 h 312180"/>
              <a:gd name="connsiteX49" fmla="*/ 91008 w 312180"/>
              <a:gd name="connsiteY49" fmla="*/ 100533 h 312180"/>
              <a:gd name="connsiteX50" fmla="*/ 57674 w 312180"/>
              <a:gd name="connsiteY50" fmla="*/ 100533 h 312180"/>
              <a:gd name="connsiteX51" fmla="*/ 57674 w 312180"/>
              <a:gd name="connsiteY51" fmla="*/ 80426 h 312180"/>
              <a:gd name="connsiteX52" fmla="*/ 51324 w 312180"/>
              <a:gd name="connsiteY52" fmla="*/ 74077 h 312180"/>
              <a:gd name="connsiteX53" fmla="*/ 6349 w 312180"/>
              <a:gd name="connsiteY53" fmla="*/ 74077 h 312180"/>
              <a:gd name="connsiteX54" fmla="*/ 0 w 312180"/>
              <a:gd name="connsiteY54" fmla="*/ 80426 h 312180"/>
              <a:gd name="connsiteX55" fmla="*/ 0 w 312180"/>
              <a:gd name="connsiteY55" fmla="*/ 125402 h 312180"/>
              <a:gd name="connsiteX56" fmla="*/ 6349 w 312180"/>
              <a:gd name="connsiteY56" fmla="*/ 131751 h 312180"/>
              <a:gd name="connsiteX57" fmla="*/ 51324 w 312180"/>
              <a:gd name="connsiteY57" fmla="*/ 131751 h 312180"/>
              <a:gd name="connsiteX58" fmla="*/ 57674 w 312180"/>
              <a:gd name="connsiteY58" fmla="*/ 125402 h 312180"/>
              <a:gd name="connsiteX59" fmla="*/ 57674 w 312180"/>
              <a:gd name="connsiteY59" fmla="*/ 113232 h 312180"/>
              <a:gd name="connsiteX60" fmla="*/ 97358 w 312180"/>
              <a:gd name="connsiteY60" fmla="*/ 113232 h 312180"/>
              <a:gd name="connsiteX61" fmla="*/ 103707 w 312180"/>
              <a:gd name="connsiteY61" fmla="*/ 106882 h 312180"/>
              <a:gd name="connsiteX62" fmla="*/ 103707 w 312180"/>
              <a:gd name="connsiteY62" fmla="*/ 72490 h 312180"/>
              <a:gd name="connsiteX63" fmla="*/ 181488 w 312180"/>
              <a:gd name="connsiteY63" fmla="*/ 72490 h 312180"/>
              <a:gd name="connsiteX64" fmla="*/ 181488 w 312180"/>
              <a:gd name="connsiteY64" fmla="*/ 88892 h 312180"/>
              <a:gd name="connsiteX65" fmla="*/ 187837 w 312180"/>
              <a:gd name="connsiteY65" fmla="*/ 95241 h 312180"/>
              <a:gd name="connsiteX66" fmla="*/ 204240 w 312180"/>
              <a:gd name="connsiteY66" fmla="*/ 95241 h 312180"/>
              <a:gd name="connsiteX67" fmla="*/ 204240 w 312180"/>
              <a:gd name="connsiteY67" fmla="*/ 180429 h 312180"/>
              <a:gd name="connsiteX68" fmla="*/ 7407 w 312180"/>
              <a:gd name="connsiteY68" fmla="*/ 180429 h 312180"/>
              <a:gd name="connsiteX69" fmla="*/ 1058 w 312180"/>
              <a:gd name="connsiteY69" fmla="*/ 186779 h 312180"/>
              <a:gd name="connsiteX70" fmla="*/ 1058 w 312180"/>
              <a:gd name="connsiteY70" fmla="*/ 284666 h 312180"/>
              <a:gd name="connsiteX71" fmla="*/ 7407 w 312180"/>
              <a:gd name="connsiteY71" fmla="*/ 291015 h 312180"/>
              <a:gd name="connsiteX72" fmla="*/ 26985 w 312180"/>
              <a:gd name="connsiteY72" fmla="*/ 291015 h 312180"/>
              <a:gd name="connsiteX73" fmla="*/ 26985 w 312180"/>
              <a:gd name="connsiteY73" fmla="*/ 307418 h 312180"/>
              <a:gd name="connsiteX74" fmla="*/ 33334 w 312180"/>
              <a:gd name="connsiteY74" fmla="*/ 313768 h 312180"/>
              <a:gd name="connsiteX75" fmla="*/ 78310 w 312180"/>
              <a:gd name="connsiteY75" fmla="*/ 313768 h 312180"/>
              <a:gd name="connsiteX76" fmla="*/ 84659 w 312180"/>
              <a:gd name="connsiteY76" fmla="*/ 307418 h 312180"/>
              <a:gd name="connsiteX77" fmla="*/ 84659 w 312180"/>
              <a:gd name="connsiteY77" fmla="*/ 291015 h 312180"/>
              <a:gd name="connsiteX78" fmla="*/ 132280 w 312180"/>
              <a:gd name="connsiteY78" fmla="*/ 291015 h 312180"/>
              <a:gd name="connsiteX79" fmla="*/ 132280 w 312180"/>
              <a:gd name="connsiteY79" fmla="*/ 307418 h 312180"/>
              <a:gd name="connsiteX80" fmla="*/ 138629 w 312180"/>
              <a:gd name="connsiteY80" fmla="*/ 313768 h 312180"/>
              <a:gd name="connsiteX81" fmla="*/ 183604 w 312180"/>
              <a:gd name="connsiteY81" fmla="*/ 313768 h 312180"/>
              <a:gd name="connsiteX82" fmla="*/ 189954 w 312180"/>
              <a:gd name="connsiteY82" fmla="*/ 307418 h 312180"/>
              <a:gd name="connsiteX83" fmla="*/ 189954 w 312180"/>
              <a:gd name="connsiteY83" fmla="*/ 291015 h 312180"/>
              <a:gd name="connsiteX84" fmla="*/ 219055 w 312180"/>
              <a:gd name="connsiteY84" fmla="*/ 291015 h 312180"/>
              <a:gd name="connsiteX85" fmla="*/ 219055 w 312180"/>
              <a:gd name="connsiteY85" fmla="*/ 307418 h 312180"/>
              <a:gd name="connsiteX86" fmla="*/ 225405 w 312180"/>
              <a:gd name="connsiteY86" fmla="*/ 313768 h 312180"/>
              <a:gd name="connsiteX87" fmla="*/ 270380 w 312180"/>
              <a:gd name="connsiteY87" fmla="*/ 313768 h 312180"/>
              <a:gd name="connsiteX88" fmla="*/ 276729 w 312180"/>
              <a:gd name="connsiteY88" fmla="*/ 307418 h 312180"/>
              <a:gd name="connsiteX89" fmla="*/ 276729 w 312180"/>
              <a:gd name="connsiteY89" fmla="*/ 262443 h 312180"/>
              <a:gd name="connsiteX90" fmla="*/ 270380 w 312180"/>
              <a:gd name="connsiteY90" fmla="*/ 256094 h 312180"/>
              <a:gd name="connsiteX91" fmla="*/ 254506 w 312180"/>
              <a:gd name="connsiteY91" fmla="*/ 256094 h 312180"/>
              <a:gd name="connsiteX92" fmla="*/ 254506 w 312180"/>
              <a:gd name="connsiteY92" fmla="*/ 201594 h 312180"/>
              <a:gd name="connsiteX93" fmla="*/ 307418 w 312180"/>
              <a:gd name="connsiteY93" fmla="*/ 201594 h 312180"/>
              <a:gd name="connsiteX94" fmla="*/ 313238 w 312180"/>
              <a:gd name="connsiteY94" fmla="*/ 198420 h 312180"/>
              <a:gd name="connsiteX95" fmla="*/ 313238 w 312180"/>
              <a:gd name="connsiteY95" fmla="*/ 192070 h 312180"/>
              <a:gd name="connsiteX96" fmla="*/ 298952 w 312180"/>
              <a:gd name="connsiteY96" fmla="*/ 169318 h 312180"/>
              <a:gd name="connsiteX97" fmla="*/ 45504 w 312180"/>
              <a:gd name="connsiteY97" fmla="*/ 44975 h 312180"/>
              <a:gd name="connsiteX98" fmla="*/ 13228 w 312180"/>
              <a:gd name="connsiteY98" fmla="*/ 44975 h 312180"/>
              <a:gd name="connsiteX99" fmla="*/ 13228 w 312180"/>
              <a:gd name="connsiteY99" fmla="*/ 12699 h 312180"/>
              <a:gd name="connsiteX100" fmla="*/ 45504 w 312180"/>
              <a:gd name="connsiteY100" fmla="*/ 12699 h 312180"/>
              <a:gd name="connsiteX101" fmla="*/ 45504 w 312180"/>
              <a:gd name="connsiteY101" fmla="*/ 44975 h 312180"/>
              <a:gd name="connsiteX102" fmla="*/ 44446 w 312180"/>
              <a:gd name="connsiteY102" fmla="*/ 119581 h 312180"/>
              <a:gd name="connsiteX103" fmla="*/ 12170 w 312180"/>
              <a:gd name="connsiteY103" fmla="*/ 119581 h 312180"/>
              <a:gd name="connsiteX104" fmla="*/ 12170 w 312180"/>
              <a:gd name="connsiteY104" fmla="*/ 87305 h 312180"/>
              <a:gd name="connsiteX105" fmla="*/ 44446 w 312180"/>
              <a:gd name="connsiteY105" fmla="*/ 87305 h 312180"/>
              <a:gd name="connsiteX106" fmla="*/ 44446 w 312180"/>
              <a:gd name="connsiteY106" fmla="*/ 107411 h 312180"/>
              <a:gd name="connsiteX107" fmla="*/ 44446 w 312180"/>
              <a:gd name="connsiteY107" fmla="*/ 119581 h 312180"/>
              <a:gd name="connsiteX108" fmla="*/ 194186 w 312180"/>
              <a:gd name="connsiteY108" fmla="*/ 82542 h 312180"/>
              <a:gd name="connsiteX109" fmla="*/ 194186 w 312180"/>
              <a:gd name="connsiteY109" fmla="*/ 66140 h 312180"/>
              <a:gd name="connsiteX110" fmla="*/ 194186 w 312180"/>
              <a:gd name="connsiteY110" fmla="*/ 50266 h 312180"/>
              <a:gd name="connsiteX111" fmla="*/ 226463 w 312180"/>
              <a:gd name="connsiteY111" fmla="*/ 50266 h 312180"/>
              <a:gd name="connsiteX112" fmla="*/ 226463 w 312180"/>
              <a:gd name="connsiteY112" fmla="*/ 82542 h 312180"/>
              <a:gd name="connsiteX113" fmla="*/ 210060 w 312180"/>
              <a:gd name="connsiteY113" fmla="*/ 82542 h 312180"/>
              <a:gd name="connsiteX114" fmla="*/ 194186 w 312180"/>
              <a:gd name="connsiteY114" fmla="*/ 82542 h 312180"/>
              <a:gd name="connsiteX115" fmla="*/ 71431 w 312180"/>
              <a:gd name="connsiteY115" fmla="*/ 301069 h 312180"/>
              <a:gd name="connsiteX116" fmla="*/ 39155 w 312180"/>
              <a:gd name="connsiteY116" fmla="*/ 301069 h 312180"/>
              <a:gd name="connsiteX117" fmla="*/ 39155 w 312180"/>
              <a:gd name="connsiteY117" fmla="*/ 284666 h 312180"/>
              <a:gd name="connsiteX118" fmla="*/ 39155 w 312180"/>
              <a:gd name="connsiteY118" fmla="*/ 268264 h 312180"/>
              <a:gd name="connsiteX119" fmla="*/ 71431 w 312180"/>
              <a:gd name="connsiteY119" fmla="*/ 268264 h 312180"/>
              <a:gd name="connsiteX120" fmla="*/ 71431 w 312180"/>
              <a:gd name="connsiteY120" fmla="*/ 284666 h 312180"/>
              <a:gd name="connsiteX121" fmla="*/ 71431 w 312180"/>
              <a:gd name="connsiteY121" fmla="*/ 301069 h 312180"/>
              <a:gd name="connsiteX122" fmla="*/ 177255 w 312180"/>
              <a:gd name="connsiteY122" fmla="*/ 301069 h 312180"/>
              <a:gd name="connsiteX123" fmla="*/ 144978 w 312180"/>
              <a:gd name="connsiteY123" fmla="*/ 301069 h 312180"/>
              <a:gd name="connsiteX124" fmla="*/ 144978 w 312180"/>
              <a:gd name="connsiteY124" fmla="*/ 284666 h 312180"/>
              <a:gd name="connsiteX125" fmla="*/ 144978 w 312180"/>
              <a:gd name="connsiteY125" fmla="*/ 268264 h 312180"/>
              <a:gd name="connsiteX126" fmla="*/ 177255 w 312180"/>
              <a:gd name="connsiteY126" fmla="*/ 268264 h 312180"/>
              <a:gd name="connsiteX127" fmla="*/ 177255 w 312180"/>
              <a:gd name="connsiteY127" fmla="*/ 284666 h 312180"/>
              <a:gd name="connsiteX128" fmla="*/ 177255 w 312180"/>
              <a:gd name="connsiteY128" fmla="*/ 301069 h 312180"/>
              <a:gd name="connsiteX129" fmla="*/ 264030 w 312180"/>
              <a:gd name="connsiteY129" fmla="*/ 268793 h 312180"/>
              <a:gd name="connsiteX130" fmla="*/ 264030 w 312180"/>
              <a:gd name="connsiteY130" fmla="*/ 301069 h 312180"/>
              <a:gd name="connsiteX131" fmla="*/ 231754 w 312180"/>
              <a:gd name="connsiteY131" fmla="*/ 301069 h 312180"/>
              <a:gd name="connsiteX132" fmla="*/ 231754 w 312180"/>
              <a:gd name="connsiteY132" fmla="*/ 284666 h 312180"/>
              <a:gd name="connsiteX133" fmla="*/ 231754 w 312180"/>
              <a:gd name="connsiteY133" fmla="*/ 268264 h 312180"/>
              <a:gd name="connsiteX134" fmla="*/ 264030 w 312180"/>
              <a:gd name="connsiteY134" fmla="*/ 268264 h 312180"/>
              <a:gd name="connsiteX135" fmla="*/ 285724 w 312180"/>
              <a:gd name="connsiteY135" fmla="*/ 173022 h 312180"/>
              <a:gd name="connsiteX136" fmla="*/ 295777 w 312180"/>
              <a:gd name="connsiteY136" fmla="*/ 188896 h 312180"/>
              <a:gd name="connsiteX137" fmla="*/ 254506 w 312180"/>
              <a:gd name="connsiteY137" fmla="*/ 188896 h 312180"/>
              <a:gd name="connsiteX138" fmla="*/ 254506 w 312180"/>
              <a:gd name="connsiteY138" fmla="*/ 149741 h 312180"/>
              <a:gd name="connsiteX139" fmla="*/ 295777 w 312180"/>
              <a:gd name="connsiteY139" fmla="*/ 149741 h 312180"/>
              <a:gd name="connsiteX140" fmla="*/ 285195 w 312180"/>
              <a:gd name="connsiteY140" fmla="*/ 166144 h 312180"/>
              <a:gd name="connsiteX141" fmla="*/ 285724 w 312180"/>
              <a:gd name="connsiteY141" fmla="*/ 173022 h 31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312180" h="312180">
                <a:moveTo>
                  <a:pt x="298952" y="169318"/>
                </a:moveTo>
                <a:lnTo>
                  <a:pt x="313238" y="146566"/>
                </a:lnTo>
                <a:cubicBezTo>
                  <a:pt x="314297" y="144450"/>
                  <a:pt x="314826" y="141804"/>
                  <a:pt x="313238" y="140217"/>
                </a:cubicBezTo>
                <a:cubicBezTo>
                  <a:pt x="312180" y="138100"/>
                  <a:pt x="310064" y="137042"/>
                  <a:pt x="307418" y="137042"/>
                </a:cubicBezTo>
                <a:lnTo>
                  <a:pt x="248157" y="137042"/>
                </a:lnTo>
                <a:cubicBezTo>
                  <a:pt x="244453" y="137042"/>
                  <a:pt x="241807" y="139688"/>
                  <a:pt x="241807" y="143391"/>
                </a:cubicBezTo>
                <a:lnTo>
                  <a:pt x="241807" y="195245"/>
                </a:lnTo>
                <a:lnTo>
                  <a:pt x="241807" y="256094"/>
                </a:lnTo>
                <a:lnTo>
                  <a:pt x="225405" y="256094"/>
                </a:lnTo>
                <a:cubicBezTo>
                  <a:pt x="221701" y="256094"/>
                  <a:pt x="219055" y="258739"/>
                  <a:pt x="219055" y="262443"/>
                </a:cubicBezTo>
                <a:lnTo>
                  <a:pt x="219055" y="278846"/>
                </a:lnTo>
                <a:lnTo>
                  <a:pt x="189954" y="278846"/>
                </a:lnTo>
                <a:lnTo>
                  <a:pt x="189954" y="262443"/>
                </a:lnTo>
                <a:cubicBezTo>
                  <a:pt x="189954" y="258739"/>
                  <a:pt x="187308" y="256094"/>
                  <a:pt x="183604" y="256094"/>
                </a:cubicBezTo>
                <a:lnTo>
                  <a:pt x="138629" y="256094"/>
                </a:lnTo>
                <a:cubicBezTo>
                  <a:pt x="134925" y="256094"/>
                  <a:pt x="132280" y="258739"/>
                  <a:pt x="132280" y="262443"/>
                </a:cubicBezTo>
                <a:lnTo>
                  <a:pt x="132280" y="278846"/>
                </a:lnTo>
                <a:lnTo>
                  <a:pt x="84659" y="278846"/>
                </a:lnTo>
                <a:lnTo>
                  <a:pt x="84659" y="262443"/>
                </a:lnTo>
                <a:cubicBezTo>
                  <a:pt x="84659" y="258739"/>
                  <a:pt x="82013" y="256094"/>
                  <a:pt x="78310" y="256094"/>
                </a:cubicBezTo>
                <a:lnTo>
                  <a:pt x="33334" y="256094"/>
                </a:lnTo>
                <a:cubicBezTo>
                  <a:pt x="29631" y="256094"/>
                  <a:pt x="26985" y="258739"/>
                  <a:pt x="26985" y="262443"/>
                </a:cubicBezTo>
                <a:lnTo>
                  <a:pt x="26985" y="278846"/>
                </a:lnTo>
                <a:lnTo>
                  <a:pt x="13757" y="278846"/>
                </a:lnTo>
                <a:lnTo>
                  <a:pt x="13757" y="193657"/>
                </a:lnTo>
                <a:lnTo>
                  <a:pt x="210589" y="193657"/>
                </a:lnTo>
                <a:cubicBezTo>
                  <a:pt x="214293" y="193657"/>
                  <a:pt x="216939" y="191012"/>
                  <a:pt x="216939" y="187308"/>
                </a:cubicBezTo>
                <a:lnTo>
                  <a:pt x="216939" y="95770"/>
                </a:lnTo>
                <a:lnTo>
                  <a:pt x="233341" y="95770"/>
                </a:lnTo>
                <a:cubicBezTo>
                  <a:pt x="237045" y="95770"/>
                  <a:pt x="239691" y="93125"/>
                  <a:pt x="239691" y="89421"/>
                </a:cubicBezTo>
                <a:lnTo>
                  <a:pt x="239691" y="44446"/>
                </a:lnTo>
                <a:cubicBezTo>
                  <a:pt x="239691" y="40743"/>
                  <a:pt x="237045" y="38097"/>
                  <a:pt x="233341" y="38097"/>
                </a:cubicBezTo>
                <a:lnTo>
                  <a:pt x="188366" y="38097"/>
                </a:lnTo>
                <a:cubicBezTo>
                  <a:pt x="184662" y="38097"/>
                  <a:pt x="182017" y="40743"/>
                  <a:pt x="182017" y="44446"/>
                </a:cubicBezTo>
                <a:lnTo>
                  <a:pt x="182017" y="60320"/>
                </a:lnTo>
                <a:lnTo>
                  <a:pt x="103707" y="60320"/>
                </a:lnTo>
                <a:lnTo>
                  <a:pt x="103707" y="29102"/>
                </a:lnTo>
                <a:cubicBezTo>
                  <a:pt x="103707" y="25398"/>
                  <a:pt x="101062" y="22752"/>
                  <a:pt x="97358" y="22752"/>
                </a:cubicBezTo>
                <a:lnTo>
                  <a:pt x="58732" y="22752"/>
                </a:lnTo>
                <a:lnTo>
                  <a:pt x="58732" y="6350"/>
                </a:lnTo>
                <a:cubicBezTo>
                  <a:pt x="58732" y="2646"/>
                  <a:pt x="56086" y="0"/>
                  <a:pt x="52383" y="0"/>
                </a:cubicBezTo>
                <a:lnTo>
                  <a:pt x="7407" y="0"/>
                </a:lnTo>
                <a:cubicBezTo>
                  <a:pt x="3704" y="0"/>
                  <a:pt x="1058" y="2646"/>
                  <a:pt x="1058" y="6350"/>
                </a:cubicBezTo>
                <a:lnTo>
                  <a:pt x="1058" y="51325"/>
                </a:lnTo>
                <a:cubicBezTo>
                  <a:pt x="1058" y="55029"/>
                  <a:pt x="3704" y="57674"/>
                  <a:pt x="7407" y="57674"/>
                </a:cubicBezTo>
                <a:lnTo>
                  <a:pt x="52383" y="57674"/>
                </a:lnTo>
                <a:cubicBezTo>
                  <a:pt x="56086" y="57674"/>
                  <a:pt x="58732" y="55029"/>
                  <a:pt x="58732" y="51325"/>
                </a:cubicBezTo>
                <a:lnTo>
                  <a:pt x="58732" y="34922"/>
                </a:lnTo>
                <a:lnTo>
                  <a:pt x="91008" y="34922"/>
                </a:lnTo>
                <a:lnTo>
                  <a:pt x="91008" y="100533"/>
                </a:lnTo>
                <a:lnTo>
                  <a:pt x="57674" y="100533"/>
                </a:lnTo>
                <a:lnTo>
                  <a:pt x="57674" y="80426"/>
                </a:lnTo>
                <a:cubicBezTo>
                  <a:pt x="57674" y="76722"/>
                  <a:pt x="55028" y="74077"/>
                  <a:pt x="51324" y="74077"/>
                </a:cubicBezTo>
                <a:lnTo>
                  <a:pt x="6349" y="74077"/>
                </a:lnTo>
                <a:cubicBezTo>
                  <a:pt x="2646" y="74077"/>
                  <a:pt x="0" y="76722"/>
                  <a:pt x="0" y="80426"/>
                </a:cubicBezTo>
                <a:lnTo>
                  <a:pt x="0" y="125402"/>
                </a:lnTo>
                <a:cubicBezTo>
                  <a:pt x="0" y="129105"/>
                  <a:pt x="2646" y="131751"/>
                  <a:pt x="6349" y="131751"/>
                </a:cubicBezTo>
                <a:lnTo>
                  <a:pt x="51324" y="131751"/>
                </a:lnTo>
                <a:cubicBezTo>
                  <a:pt x="55028" y="131751"/>
                  <a:pt x="57674" y="129105"/>
                  <a:pt x="57674" y="125402"/>
                </a:cubicBezTo>
                <a:lnTo>
                  <a:pt x="57674" y="113232"/>
                </a:lnTo>
                <a:lnTo>
                  <a:pt x="97358" y="113232"/>
                </a:lnTo>
                <a:cubicBezTo>
                  <a:pt x="101062" y="113232"/>
                  <a:pt x="103707" y="110586"/>
                  <a:pt x="103707" y="106882"/>
                </a:cubicBezTo>
                <a:lnTo>
                  <a:pt x="103707" y="72490"/>
                </a:lnTo>
                <a:lnTo>
                  <a:pt x="181488" y="72490"/>
                </a:lnTo>
                <a:lnTo>
                  <a:pt x="181488" y="88892"/>
                </a:lnTo>
                <a:cubicBezTo>
                  <a:pt x="181488" y="92596"/>
                  <a:pt x="184133" y="95241"/>
                  <a:pt x="187837" y="95241"/>
                </a:cubicBezTo>
                <a:lnTo>
                  <a:pt x="204240" y="95241"/>
                </a:lnTo>
                <a:lnTo>
                  <a:pt x="204240" y="180429"/>
                </a:lnTo>
                <a:lnTo>
                  <a:pt x="7407" y="180429"/>
                </a:lnTo>
                <a:cubicBezTo>
                  <a:pt x="3704" y="180429"/>
                  <a:pt x="1058" y="183075"/>
                  <a:pt x="1058" y="186779"/>
                </a:cubicBezTo>
                <a:lnTo>
                  <a:pt x="1058" y="284666"/>
                </a:lnTo>
                <a:cubicBezTo>
                  <a:pt x="1058" y="288370"/>
                  <a:pt x="3704" y="291015"/>
                  <a:pt x="7407" y="291015"/>
                </a:cubicBezTo>
                <a:lnTo>
                  <a:pt x="26985" y="291015"/>
                </a:lnTo>
                <a:lnTo>
                  <a:pt x="26985" y="307418"/>
                </a:lnTo>
                <a:cubicBezTo>
                  <a:pt x="26985" y="311122"/>
                  <a:pt x="29631" y="313768"/>
                  <a:pt x="33334" y="313768"/>
                </a:cubicBezTo>
                <a:lnTo>
                  <a:pt x="78310" y="313768"/>
                </a:lnTo>
                <a:cubicBezTo>
                  <a:pt x="82013" y="313768"/>
                  <a:pt x="84659" y="311122"/>
                  <a:pt x="84659" y="307418"/>
                </a:cubicBezTo>
                <a:lnTo>
                  <a:pt x="84659" y="291015"/>
                </a:lnTo>
                <a:lnTo>
                  <a:pt x="132280" y="291015"/>
                </a:lnTo>
                <a:lnTo>
                  <a:pt x="132280" y="307418"/>
                </a:lnTo>
                <a:cubicBezTo>
                  <a:pt x="132280" y="311122"/>
                  <a:pt x="134925" y="313768"/>
                  <a:pt x="138629" y="313768"/>
                </a:cubicBezTo>
                <a:lnTo>
                  <a:pt x="183604" y="313768"/>
                </a:lnTo>
                <a:cubicBezTo>
                  <a:pt x="187308" y="313768"/>
                  <a:pt x="189954" y="311122"/>
                  <a:pt x="189954" y="307418"/>
                </a:cubicBezTo>
                <a:lnTo>
                  <a:pt x="189954" y="291015"/>
                </a:lnTo>
                <a:lnTo>
                  <a:pt x="219055" y="291015"/>
                </a:lnTo>
                <a:lnTo>
                  <a:pt x="219055" y="307418"/>
                </a:lnTo>
                <a:cubicBezTo>
                  <a:pt x="219055" y="311122"/>
                  <a:pt x="221701" y="313768"/>
                  <a:pt x="225405" y="313768"/>
                </a:cubicBezTo>
                <a:lnTo>
                  <a:pt x="270380" y="313768"/>
                </a:lnTo>
                <a:cubicBezTo>
                  <a:pt x="274084" y="313768"/>
                  <a:pt x="276729" y="311122"/>
                  <a:pt x="276729" y="307418"/>
                </a:cubicBezTo>
                <a:lnTo>
                  <a:pt x="276729" y="262443"/>
                </a:lnTo>
                <a:cubicBezTo>
                  <a:pt x="276729" y="258739"/>
                  <a:pt x="274084" y="256094"/>
                  <a:pt x="270380" y="256094"/>
                </a:cubicBezTo>
                <a:lnTo>
                  <a:pt x="254506" y="256094"/>
                </a:lnTo>
                <a:lnTo>
                  <a:pt x="254506" y="201594"/>
                </a:lnTo>
                <a:lnTo>
                  <a:pt x="307418" y="201594"/>
                </a:lnTo>
                <a:cubicBezTo>
                  <a:pt x="309535" y="201594"/>
                  <a:pt x="312180" y="200536"/>
                  <a:pt x="313238" y="198420"/>
                </a:cubicBezTo>
                <a:cubicBezTo>
                  <a:pt x="314297" y="196303"/>
                  <a:pt x="314297" y="193657"/>
                  <a:pt x="313238" y="192070"/>
                </a:cubicBezTo>
                <a:lnTo>
                  <a:pt x="298952" y="169318"/>
                </a:lnTo>
                <a:close/>
                <a:moveTo>
                  <a:pt x="45504" y="44975"/>
                </a:moveTo>
                <a:lnTo>
                  <a:pt x="13228" y="44975"/>
                </a:lnTo>
                <a:lnTo>
                  <a:pt x="13228" y="12699"/>
                </a:lnTo>
                <a:lnTo>
                  <a:pt x="45504" y="12699"/>
                </a:lnTo>
                <a:lnTo>
                  <a:pt x="45504" y="44975"/>
                </a:lnTo>
                <a:close/>
                <a:moveTo>
                  <a:pt x="44446" y="119581"/>
                </a:moveTo>
                <a:lnTo>
                  <a:pt x="12170" y="119581"/>
                </a:lnTo>
                <a:lnTo>
                  <a:pt x="12170" y="87305"/>
                </a:lnTo>
                <a:lnTo>
                  <a:pt x="44446" y="87305"/>
                </a:lnTo>
                <a:lnTo>
                  <a:pt x="44446" y="107411"/>
                </a:lnTo>
                <a:lnTo>
                  <a:pt x="44446" y="119581"/>
                </a:lnTo>
                <a:close/>
                <a:moveTo>
                  <a:pt x="194186" y="82542"/>
                </a:moveTo>
                <a:lnTo>
                  <a:pt x="194186" y="66140"/>
                </a:lnTo>
                <a:lnTo>
                  <a:pt x="194186" y="50266"/>
                </a:lnTo>
                <a:lnTo>
                  <a:pt x="226463" y="50266"/>
                </a:lnTo>
                <a:lnTo>
                  <a:pt x="226463" y="82542"/>
                </a:lnTo>
                <a:lnTo>
                  <a:pt x="210060" y="82542"/>
                </a:lnTo>
                <a:lnTo>
                  <a:pt x="194186" y="82542"/>
                </a:lnTo>
                <a:close/>
                <a:moveTo>
                  <a:pt x="71431" y="301069"/>
                </a:moveTo>
                <a:lnTo>
                  <a:pt x="39155" y="301069"/>
                </a:lnTo>
                <a:lnTo>
                  <a:pt x="39155" y="284666"/>
                </a:lnTo>
                <a:lnTo>
                  <a:pt x="39155" y="268264"/>
                </a:lnTo>
                <a:lnTo>
                  <a:pt x="71431" y="268264"/>
                </a:lnTo>
                <a:lnTo>
                  <a:pt x="71431" y="284666"/>
                </a:lnTo>
                <a:lnTo>
                  <a:pt x="71431" y="301069"/>
                </a:lnTo>
                <a:close/>
                <a:moveTo>
                  <a:pt x="177255" y="301069"/>
                </a:moveTo>
                <a:lnTo>
                  <a:pt x="144978" y="301069"/>
                </a:lnTo>
                <a:lnTo>
                  <a:pt x="144978" y="284666"/>
                </a:lnTo>
                <a:lnTo>
                  <a:pt x="144978" y="268264"/>
                </a:lnTo>
                <a:lnTo>
                  <a:pt x="177255" y="268264"/>
                </a:lnTo>
                <a:lnTo>
                  <a:pt x="177255" y="284666"/>
                </a:lnTo>
                <a:lnTo>
                  <a:pt x="177255" y="301069"/>
                </a:lnTo>
                <a:close/>
                <a:moveTo>
                  <a:pt x="264030" y="268793"/>
                </a:moveTo>
                <a:lnTo>
                  <a:pt x="264030" y="301069"/>
                </a:lnTo>
                <a:lnTo>
                  <a:pt x="231754" y="301069"/>
                </a:lnTo>
                <a:lnTo>
                  <a:pt x="231754" y="284666"/>
                </a:lnTo>
                <a:lnTo>
                  <a:pt x="231754" y="268264"/>
                </a:lnTo>
                <a:lnTo>
                  <a:pt x="264030" y="268264"/>
                </a:lnTo>
                <a:close/>
                <a:moveTo>
                  <a:pt x="285724" y="173022"/>
                </a:moveTo>
                <a:lnTo>
                  <a:pt x="295777" y="188896"/>
                </a:lnTo>
                <a:lnTo>
                  <a:pt x="254506" y="188896"/>
                </a:lnTo>
                <a:lnTo>
                  <a:pt x="254506" y="149741"/>
                </a:lnTo>
                <a:lnTo>
                  <a:pt x="295777" y="149741"/>
                </a:lnTo>
                <a:lnTo>
                  <a:pt x="285195" y="166144"/>
                </a:lnTo>
                <a:cubicBezTo>
                  <a:pt x="284137" y="168260"/>
                  <a:pt x="284137" y="170906"/>
                  <a:pt x="285724" y="173022"/>
                </a:cubicBezTo>
                <a:close/>
              </a:path>
            </a:pathLst>
          </a:custGeom>
          <a:solidFill>
            <a:srgbClr val="000000"/>
          </a:solidFill>
          <a:ln w="5286" cap="flat">
            <a:noFill/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grpSp>
        <p:nvGrpSpPr>
          <p:cNvPr id="11" name="Grupo 61">
            <a:extLst>
              <a:ext uri="{FF2B5EF4-FFF2-40B4-BE49-F238E27FC236}">
                <a16:creationId xmlns:a16="http://schemas.microsoft.com/office/drawing/2014/main" id="{00B2DDDC-74A0-4D00-8C22-EC184466D096}"/>
              </a:ext>
            </a:extLst>
          </p:cNvPr>
          <p:cNvGrpSpPr/>
          <p:nvPr/>
        </p:nvGrpSpPr>
        <p:grpSpPr>
          <a:xfrm>
            <a:off x="814351" y="5281148"/>
            <a:ext cx="548640" cy="548640"/>
            <a:chOff x="4524254" y="24422414"/>
            <a:chExt cx="313767" cy="311916"/>
          </a:xfrm>
        </p:grpSpPr>
        <p:sp>
          <p:nvSpPr>
            <p:cNvPr id="12" name="Forma libre 561">
              <a:extLst>
                <a:ext uri="{FF2B5EF4-FFF2-40B4-BE49-F238E27FC236}">
                  <a16:creationId xmlns:a16="http://schemas.microsoft.com/office/drawing/2014/main" id="{6E7B02DC-1532-4E65-912F-978F56846AEB}"/>
                </a:ext>
              </a:extLst>
            </p:cNvPr>
            <p:cNvSpPr/>
            <p:nvPr/>
          </p:nvSpPr>
          <p:spPr>
            <a:xfrm>
              <a:off x="4524254" y="24422414"/>
              <a:ext cx="100533" cy="100533"/>
            </a:xfrm>
            <a:custGeom>
              <a:avLst/>
              <a:gdLst>
                <a:gd name="connsiteX0" fmla="*/ 20636 w 100532"/>
                <a:gd name="connsiteY0" fmla="*/ 56218 h 100532"/>
                <a:gd name="connsiteX1" fmla="*/ 31747 w 100532"/>
                <a:gd name="connsiteY1" fmla="*/ 60982 h 100532"/>
                <a:gd name="connsiteX2" fmla="*/ 36509 w 100532"/>
                <a:gd name="connsiteY2" fmla="*/ 59923 h 100532"/>
                <a:gd name="connsiteX3" fmla="*/ 57145 w 100532"/>
                <a:gd name="connsiteY3" fmla="*/ 80558 h 100532"/>
                <a:gd name="connsiteX4" fmla="*/ 58732 w 100532"/>
                <a:gd name="connsiteY4" fmla="*/ 84263 h 100532"/>
                <a:gd name="connsiteX5" fmla="*/ 57145 w 100532"/>
                <a:gd name="connsiteY5" fmla="*/ 87965 h 100532"/>
                <a:gd name="connsiteX6" fmla="*/ 49737 w 100532"/>
                <a:gd name="connsiteY6" fmla="*/ 87965 h 100532"/>
                <a:gd name="connsiteX7" fmla="*/ 15344 w 100532"/>
                <a:gd name="connsiteY7" fmla="*/ 53573 h 100532"/>
                <a:gd name="connsiteX8" fmla="*/ 6349 w 100532"/>
                <a:gd name="connsiteY8" fmla="*/ 53573 h 100532"/>
                <a:gd name="connsiteX9" fmla="*/ 6349 w 100532"/>
                <a:gd name="connsiteY9" fmla="*/ 62569 h 100532"/>
                <a:gd name="connsiteX10" fmla="*/ 40742 w 100532"/>
                <a:gd name="connsiteY10" fmla="*/ 96961 h 100532"/>
                <a:gd name="connsiteX11" fmla="*/ 53441 w 100532"/>
                <a:gd name="connsiteY11" fmla="*/ 102253 h 100532"/>
                <a:gd name="connsiteX12" fmla="*/ 66140 w 100532"/>
                <a:gd name="connsiteY12" fmla="*/ 96961 h 100532"/>
                <a:gd name="connsiteX13" fmla="*/ 71431 w 100532"/>
                <a:gd name="connsiteY13" fmla="*/ 84263 h 100532"/>
                <a:gd name="connsiteX14" fmla="*/ 66140 w 100532"/>
                <a:gd name="connsiteY14" fmla="*/ 71565 h 100532"/>
                <a:gd name="connsiteX15" fmla="*/ 46562 w 100532"/>
                <a:gd name="connsiteY15" fmla="*/ 51986 h 100532"/>
                <a:gd name="connsiteX16" fmla="*/ 52383 w 100532"/>
                <a:gd name="connsiteY16" fmla="*/ 46166 h 100532"/>
                <a:gd name="connsiteX17" fmla="*/ 71960 w 100532"/>
                <a:gd name="connsiteY17" fmla="*/ 65744 h 100532"/>
                <a:gd name="connsiteX18" fmla="*/ 84659 w 100532"/>
                <a:gd name="connsiteY18" fmla="*/ 71035 h 100532"/>
                <a:gd name="connsiteX19" fmla="*/ 97358 w 100532"/>
                <a:gd name="connsiteY19" fmla="*/ 65744 h 100532"/>
                <a:gd name="connsiteX20" fmla="*/ 97358 w 100532"/>
                <a:gd name="connsiteY20" fmla="*/ 40345 h 100532"/>
                <a:gd name="connsiteX21" fmla="*/ 62965 w 100532"/>
                <a:gd name="connsiteY21" fmla="*/ 5952 h 100532"/>
                <a:gd name="connsiteX22" fmla="*/ 53970 w 100532"/>
                <a:gd name="connsiteY22" fmla="*/ 5952 h 100532"/>
                <a:gd name="connsiteX23" fmla="*/ 53970 w 100532"/>
                <a:gd name="connsiteY23" fmla="*/ 14948 h 100532"/>
                <a:gd name="connsiteX24" fmla="*/ 88363 w 100532"/>
                <a:gd name="connsiteY24" fmla="*/ 49341 h 100532"/>
                <a:gd name="connsiteX25" fmla="*/ 88363 w 100532"/>
                <a:gd name="connsiteY25" fmla="*/ 56748 h 100532"/>
                <a:gd name="connsiteX26" fmla="*/ 80955 w 100532"/>
                <a:gd name="connsiteY26" fmla="*/ 56748 h 100532"/>
                <a:gd name="connsiteX27" fmla="*/ 60320 w 100532"/>
                <a:gd name="connsiteY27" fmla="*/ 36113 h 100532"/>
                <a:gd name="connsiteX28" fmla="*/ 56616 w 100532"/>
                <a:gd name="connsiteY28" fmla="*/ 19180 h 100532"/>
                <a:gd name="connsiteX29" fmla="*/ 41800 w 100532"/>
                <a:gd name="connsiteY29" fmla="*/ 4366 h 100532"/>
                <a:gd name="connsiteX30" fmla="*/ 19577 w 100532"/>
                <a:gd name="connsiteY30" fmla="*/ 4366 h 100532"/>
                <a:gd name="connsiteX31" fmla="*/ 4762 w 100532"/>
                <a:gd name="connsiteY31" fmla="*/ 19180 h 100532"/>
                <a:gd name="connsiteX32" fmla="*/ 4762 w 100532"/>
                <a:gd name="connsiteY32" fmla="*/ 41404 h 100532"/>
                <a:gd name="connsiteX33" fmla="*/ 20636 w 100532"/>
                <a:gd name="connsiteY33" fmla="*/ 56218 h 100532"/>
                <a:gd name="connsiteX34" fmla="*/ 14815 w 100532"/>
                <a:gd name="connsiteY34" fmla="*/ 28176 h 100532"/>
                <a:gd name="connsiteX35" fmla="*/ 29630 w 100532"/>
                <a:gd name="connsiteY35" fmla="*/ 13362 h 100532"/>
                <a:gd name="connsiteX36" fmla="*/ 31747 w 100532"/>
                <a:gd name="connsiteY36" fmla="*/ 12302 h 100532"/>
                <a:gd name="connsiteX37" fmla="*/ 33864 w 100532"/>
                <a:gd name="connsiteY37" fmla="*/ 13362 h 100532"/>
                <a:gd name="connsiteX38" fmla="*/ 48679 w 100532"/>
                <a:gd name="connsiteY38" fmla="*/ 28176 h 100532"/>
                <a:gd name="connsiteX39" fmla="*/ 48679 w 100532"/>
                <a:gd name="connsiteY39" fmla="*/ 32408 h 100532"/>
                <a:gd name="connsiteX40" fmla="*/ 48679 w 100532"/>
                <a:gd name="connsiteY40" fmla="*/ 32408 h 100532"/>
                <a:gd name="connsiteX41" fmla="*/ 33864 w 100532"/>
                <a:gd name="connsiteY41" fmla="*/ 47225 h 100532"/>
                <a:gd name="connsiteX42" fmla="*/ 29630 w 100532"/>
                <a:gd name="connsiteY42" fmla="*/ 47225 h 100532"/>
                <a:gd name="connsiteX43" fmla="*/ 14815 w 100532"/>
                <a:gd name="connsiteY43" fmla="*/ 32408 h 100532"/>
                <a:gd name="connsiteX44" fmla="*/ 14815 w 100532"/>
                <a:gd name="connsiteY44" fmla="*/ 28176 h 100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0532" h="100532">
                  <a:moveTo>
                    <a:pt x="20636" y="56218"/>
                  </a:moveTo>
                  <a:cubicBezTo>
                    <a:pt x="23810" y="59393"/>
                    <a:pt x="27514" y="60982"/>
                    <a:pt x="31747" y="60982"/>
                  </a:cubicBezTo>
                  <a:cubicBezTo>
                    <a:pt x="33334" y="60982"/>
                    <a:pt x="34922" y="60453"/>
                    <a:pt x="36509" y="59923"/>
                  </a:cubicBezTo>
                  <a:lnTo>
                    <a:pt x="57145" y="80558"/>
                  </a:lnTo>
                  <a:cubicBezTo>
                    <a:pt x="58203" y="81618"/>
                    <a:pt x="58732" y="82674"/>
                    <a:pt x="58732" y="84263"/>
                  </a:cubicBezTo>
                  <a:cubicBezTo>
                    <a:pt x="58732" y="85849"/>
                    <a:pt x="58203" y="86909"/>
                    <a:pt x="57145" y="87965"/>
                  </a:cubicBezTo>
                  <a:cubicBezTo>
                    <a:pt x="55028" y="90084"/>
                    <a:pt x="51854" y="90084"/>
                    <a:pt x="49737" y="87965"/>
                  </a:cubicBezTo>
                  <a:lnTo>
                    <a:pt x="15344" y="53573"/>
                  </a:lnTo>
                  <a:cubicBezTo>
                    <a:pt x="12699" y="50927"/>
                    <a:pt x="8466" y="50927"/>
                    <a:pt x="6349" y="53573"/>
                  </a:cubicBezTo>
                  <a:cubicBezTo>
                    <a:pt x="3704" y="56218"/>
                    <a:pt x="3704" y="60453"/>
                    <a:pt x="6349" y="62569"/>
                  </a:cubicBezTo>
                  <a:lnTo>
                    <a:pt x="40742" y="96961"/>
                  </a:lnTo>
                  <a:cubicBezTo>
                    <a:pt x="44446" y="100666"/>
                    <a:pt x="48679" y="102253"/>
                    <a:pt x="53441" y="102253"/>
                  </a:cubicBezTo>
                  <a:cubicBezTo>
                    <a:pt x="58203" y="102253"/>
                    <a:pt x="62436" y="100666"/>
                    <a:pt x="66140" y="96961"/>
                  </a:cubicBezTo>
                  <a:cubicBezTo>
                    <a:pt x="69314" y="93786"/>
                    <a:pt x="71431" y="89025"/>
                    <a:pt x="71431" y="84263"/>
                  </a:cubicBezTo>
                  <a:cubicBezTo>
                    <a:pt x="71431" y="79502"/>
                    <a:pt x="69314" y="74737"/>
                    <a:pt x="66140" y="71565"/>
                  </a:cubicBezTo>
                  <a:lnTo>
                    <a:pt x="46562" y="51986"/>
                  </a:lnTo>
                  <a:lnTo>
                    <a:pt x="52383" y="46166"/>
                  </a:lnTo>
                  <a:lnTo>
                    <a:pt x="71960" y="65744"/>
                  </a:lnTo>
                  <a:cubicBezTo>
                    <a:pt x="75664" y="69446"/>
                    <a:pt x="79897" y="71035"/>
                    <a:pt x="84659" y="71035"/>
                  </a:cubicBezTo>
                  <a:cubicBezTo>
                    <a:pt x="89421" y="71035"/>
                    <a:pt x="93654" y="69446"/>
                    <a:pt x="97358" y="65744"/>
                  </a:cubicBezTo>
                  <a:cubicBezTo>
                    <a:pt x="104236" y="58864"/>
                    <a:pt x="104236" y="47225"/>
                    <a:pt x="97358" y="40345"/>
                  </a:cubicBezTo>
                  <a:lnTo>
                    <a:pt x="62965" y="5952"/>
                  </a:lnTo>
                  <a:cubicBezTo>
                    <a:pt x="60320" y="3306"/>
                    <a:pt x="56086" y="3306"/>
                    <a:pt x="53970" y="5952"/>
                  </a:cubicBezTo>
                  <a:cubicBezTo>
                    <a:pt x="51854" y="8598"/>
                    <a:pt x="51325" y="12832"/>
                    <a:pt x="53970" y="14948"/>
                  </a:cubicBezTo>
                  <a:lnTo>
                    <a:pt x="88363" y="49341"/>
                  </a:lnTo>
                  <a:cubicBezTo>
                    <a:pt x="90479" y="51457"/>
                    <a:pt x="90479" y="54632"/>
                    <a:pt x="88363" y="56748"/>
                  </a:cubicBezTo>
                  <a:cubicBezTo>
                    <a:pt x="86246" y="58864"/>
                    <a:pt x="83072" y="58864"/>
                    <a:pt x="80955" y="56748"/>
                  </a:cubicBezTo>
                  <a:lnTo>
                    <a:pt x="60320" y="36113"/>
                  </a:lnTo>
                  <a:cubicBezTo>
                    <a:pt x="62436" y="30292"/>
                    <a:pt x="61378" y="23944"/>
                    <a:pt x="56616" y="19180"/>
                  </a:cubicBezTo>
                  <a:lnTo>
                    <a:pt x="41800" y="4366"/>
                  </a:lnTo>
                  <a:cubicBezTo>
                    <a:pt x="35980" y="-1455"/>
                    <a:pt x="25398" y="-1455"/>
                    <a:pt x="19577" y="4366"/>
                  </a:cubicBezTo>
                  <a:lnTo>
                    <a:pt x="4762" y="19180"/>
                  </a:lnTo>
                  <a:cubicBezTo>
                    <a:pt x="-1587" y="25530"/>
                    <a:pt x="-1587" y="35583"/>
                    <a:pt x="4762" y="41404"/>
                  </a:cubicBezTo>
                  <a:lnTo>
                    <a:pt x="20636" y="56218"/>
                  </a:lnTo>
                  <a:close/>
                  <a:moveTo>
                    <a:pt x="14815" y="28176"/>
                  </a:moveTo>
                  <a:lnTo>
                    <a:pt x="29630" y="13362"/>
                  </a:lnTo>
                  <a:cubicBezTo>
                    <a:pt x="30160" y="12832"/>
                    <a:pt x="31218" y="12302"/>
                    <a:pt x="31747" y="12302"/>
                  </a:cubicBezTo>
                  <a:cubicBezTo>
                    <a:pt x="32276" y="12302"/>
                    <a:pt x="32805" y="12302"/>
                    <a:pt x="33864" y="13362"/>
                  </a:cubicBezTo>
                  <a:lnTo>
                    <a:pt x="48679" y="28176"/>
                  </a:lnTo>
                  <a:cubicBezTo>
                    <a:pt x="49737" y="29235"/>
                    <a:pt x="49737" y="31351"/>
                    <a:pt x="48679" y="32408"/>
                  </a:cubicBezTo>
                  <a:lnTo>
                    <a:pt x="48679" y="32408"/>
                  </a:lnTo>
                  <a:lnTo>
                    <a:pt x="33864" y="47225"/>
                  </a:lnTo>
                  <a:cubicBezTo>
                    <a:pt x="32805" y="48281"/>
                    <a:pt x="30689" y="48281"/>
                    <a:pt x="29630" y="47225"/>
                  </a:cubicBezTo>
                  <a:lnTo>
                    <a:pt x="14815" y="32408"/>
                  </a:lnTo>
                  <a:cubicBezTo>
                    <a:pt x="13757" y="31351"/>
                    <a:pt x="13757" y="29762"/>
                    <a:pt x="14815" y="28176"/>
                  </a:cubicBezTo>
                  <a:close/>
                </a:path>
              </a:pathLst>
            </a:custGeom>
            <a:solidFill>
              <a:srgbClr val="000000"/>
            </a:solidFill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3" name="Forma libre 562">
              <a:extLst>
                <a:ext uri="{FF2B5EF4-FFF2-40B4-BE49-F238E27FC236}">
                  <a16:creationId xmlns:a16="http://schemas.microsoft.com/office/drawing/2014/main" id="{B73D9E47-E07A-4F6B-9914-CF9450BB186F}"/>
                </a:ext>
              </a:extLst>
            </p:cNvPr>
            <p:cNvSpPr/>
            <p:nvPr/>
          </p:nvSpPr>
          <p:spPr>
            <a:xfrm>
              <a:off x="4736422" y="24422414"/>
              <a:ext cx="100533" cy="100533"/>
            </a:xfrm>
            <a:custGeom>
              <a:avLst/>
              <a:gdLst>
                <a:gd name="connsiteX0" fmla="*/ 5299 w 100532"/>
                <a:gd name="connsiteY0" fmla="*/ 65744 h 100532"/>
                <a:gd name="connsiteX1" fmla="*/ 17998 w 100532"/>
                <a:gd name="connsiteY1" fmla="*/ 71035 h 100532"/>
                <a:gd name="connsiteX2" fmla="*/ 30697 w 100532"/>
                <a:gd name="connsiteY2" fmla="*/ 65744 h 100532"/>
                <a:gd name="connsiteX3" fmla="*/ 50274 w 100532"/>
                <a:gd name="connsiteY3" fmla="*/ 46166 h 100532"/>
                <a:gd name="connsiteX4" fmla="*/ 56095 w 100532"/>
                <a:gd name="connsiteY4" fmla="*/ 51986 h 100532"/>
                <a:gd name="connsiteX5" fmla="*/ 36518 w 100532"/>
                <a:gd name="connsiteY5" fmla="*/ 71565 h 100532"/>
                <a:gd name="connsiteX6" fmla="*/ 31226 w 100532"/>
                <a:gd name="connsiteY6" fmla="*/ 84263 h 100532"/>
                <a:gd name="connsiteX7" fmla="*/ 36518 w 100532"/>
                <a:gd name="connsiteY7" fmla="*/ 96961 h 100532"/>
                <a:gd name="connsiteX8" fmla="*/ 49217 w 100532"/>
                <a:gd name="connsiteY8" fmla="*/ 102253 h 100532"/>
                <a:gd name="connsiteX9" fmla="*/ 61915 w 100532"/>
                <a:gd name="connsiteY9" fmla="*/ 96961 h 100532"/>
                <a:gd name="connsiteX10" fmla="*/ 96308 w 100532"/>
                <a:gd name="connsiteY10" fmla="*/ 62569 h 100532"/>
                <a:gd name="connsiteX11" fmla="*/ 96308 w 100532"/>
                <a:gd name="connsiteY11" fmla="*/ 53573 h 100532"/>
                <a:gd name="connsiteX12" fmla="*/ 87313 w 100532"/>
                <a:gd name="connsiteY12" fmla="*/ 53573 h 100532"/>
                <a:gd name="connsiteX13" fmla="*/ 52920 w 100532"/>
                <a:gd name="connsiteY13" fmla="*/ 87965 h 100532"/>
                <a:gd name="connsiteX14" fmla="*/ 45513 w 100532"/>
                <a:gd name="connsiteY14" fmla="*/ 87965 h 100532"/>
                <a:gd name="connsiteX15" fmla="*/ 43925 w 100532"/>
                <a:gd name="connsiteY15" fmla="*/ 84263 h 100532"/>
                <a:gd name="connsiteX16" fmla="*/ 45513 w 100532"/>
                <a:gd name="connsiteY16" fmla="*/ 80558 h 100532"/>
                <a:gd name="connsiteX17" fmla="*/ 66148 w 100532"/>
                <a:gd name="connsiteY17" fmla="*/ 59923 h 100532"/>
                <a:gd name="connsiteX18" fmla="*/ 70910 w 100532"/>
                <a:gd name="connsiteY18" fmla="*/ 60982 h 100532"/>
                <a:gd name="connsiteX19" fmla="*/ 82022 w 100532"/>
                <a:gd name="connsiteY19" fmla="*/ 56218 h 100532"/>
                <a:gd name="connsiteX20" fmla="*/ 96837 w 100532"/>
                <a:gd name="connsiteY20" fmla="*/ 41404 h 100532"/>
                <a:gd name="connsiteX21" fmla="*/ 101599 w 100532"/>
                <a:gd name="connsiteY21" fmla="*/ 30292 h 100532"/>
                <a:gd name="connsiteX22" fmla="*/ 96837 w 100532"/>
                <a:gd name="connsiteY22" fmla="*/ 19180 h 100532"/>
                <a:gd name="connsiteX23" fmla="*/ 82022 w 100532"/>
                <a:gd name="connsiteY23" fmla="*/ 4366 h 100532"/>
                <a:gd name="connsiteX24" fmla="*/ 59799 w 100532"/>
                <a:gd name="connsiteY24" fmla="*/ 4366 h 100532"/>
                <a:gd name="connsiteX25" fmla="*/ 44983 w 100532"/>
                <a:gd name="connsiteY25" fmla="*/ 19180 h 100532"/>
                <a:gd name="connsiteX26" fmla="*/ 41280 w 100532"/>
                <a:gd name="connsiteY26" fmla="*/ 36113 h 100532"/>
                <a:gd name="connsiteX27" fmla="*/ 20644 w 100532"/>
                <a:gd name="connsiteY27" fmla="*/ 56748 h 100532"/>
                <a:gd name="connsiteX28" fmla="*/ 13236 w 100532"/>
                <a:gd name="connsiteY28" fmla="*/ 56748 h 100532"/>
                <a:gd name="connsiteX29" fmla="*/ 13236 w 100532"/>
                <a:gd name="connsiteY29" fmla="*/ 49341 h 100532"/>
                <a:gd name="connsiteX30" fmla="*/ 47629 w 100532"/>
                <a:gd name="connsiteY30" fmla="*/ 14948 h 100532"/>
                <a:gd name="connsiteX31" fmla="*/ 47629 w 100532"/>
                <a:gd name="connsiteY31" fmla="*/ 5952 h 100532"/>
                <a:gd name="connsiteX32" fmla="*/ 38634 w 100532"/>
                <a:gd name="connsiteY32" fmla="*/ 5952 h 100532"/>
                <a:gd name="connsiteX33" fmla="*/ 4241 w 100532"/>
                <a:gd name="connsiteY33" fmla="*/ 40345 h 100532"/>
                <a:gd name="connsiteX34" fmla="*/ 5299 w 100532"/>
                <a:gd name="connsiteY34" fmla="*/ 65744 h 100532"/>
                <a:gd name="connsiteX35" fmla="*/ 55037 w 100532"/>
                <a:gd name="connsiteY35" fmla="*/ 28706 h 100532"/>
                <a:gd name="connsiteX36" fmla="*/ 69852 w 100532"/>
                <a:gd name="connsiteY36" fmla="*/ 13889 h 100532"/>
                <a:gd name="connsiteX37" fmla="*/ 71969 w 100532"/>
                <a:gd name="connsiteY37" fmla="*/ 12832 h 100532"/>
                <a:gd name="connsiteX38" fmla="*/ 74085 w 100532"/>
                <a:gd name="connsiteY38" fmla="*/ 13889 h 100532"/>
                <a:gd name="connsiteX39" fmla="*/ 88900 w 100532"/>
                <a:gd name="connsiteY39" fmla="*/ 28706 h 100532"/>
                <a:gd name="connsiteX40" fmla="*/ 88900 w 100532"/>
                <a:gd name="connsiteY40" fmla="*/ 32938 h 100532"/>
                <a:gd name="connsiteX41" fmla="*/ 74085 w 100532"/>
                <a:gd name="connsiteY41" fmla="*/ 47754 h 100532"/>
                <a:gd name="connsiteX42" fmla="*/ 69852 w 100532"/>
                <a:gd name="connsiteY42" fmla="*/ 47754 h 100532"/>
                <a:gd name="connsiteX43" fmla="*/ 55037 w 100532"/>
                <a:gd name="connsiteY43" fmla="*/ 32938 h 100532"/>
                <a:gd name="connsiteX44" fmla="*/ 55037 w 100532"/>
                <a:gd name="connsiteY44" fmla="*/ 32938 h 100532"/>
                <a:gd name="connsiteX45" fmla="*/ 55037 w 100532"/>
                <a:gd name="connsiteY45" fmla="*/ 28706 h 100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00532" h="100532">
                  <a:moveTo>
                    <a:pt x="5299" y="65744"/>
                  </a:moveTo>
                  <a:cubicBezTo>
                    <a:pt x="9003" y="69446"/>
                    <a:pt x="13236" y="71035"/>
                    <a:pt x="17998" y="71035"/>
                  </a:cubicBezTo>
                  <a:cubicBezTo>
                    <a:pt x="22761" y="71035"/>
                    <a:pt x="26993" y="69446"/>
                    <a:pt x="30697" y="65744"/>
                  </a:cubicBezTo>
                  <a:lnTo>
                    <a:pt x="50274" y="46166"/>
                  </a:lnTo>
                  <a:lnTo>
                    <a:pt x="56095" y="51986"/>
                  </a:lnTo>
                  <a:lnTo>
                    <a:pt x="36518" y="71565"/>
                  </a:lnTo>
                  <a:cubicBezTo>
                    <a:pt x="33343" y="74737"/>
                    <a:pt x="31226" y="79502"/>
                    <a:pt x="31226" y="84263"/>
                  </a:cubicBezTo>
                  <a:cubicBezTo>
                    <a:pt x="31226" y="89025"/>
                    <a:pt x="33343" y="93786"/>
                    <a:pt x="36518" y="96961"/>
                  </a:cubicBezTo>
                  <a:cubicBezTo>
                    <a:pt x="40221" y="100666"/>
                    <a:pt x="44454" y="102253"/>
                    <a:pt x="49217" y="102253"/>
                  </a:cubicBezTo>
                  <a:cubicBezTo>
                    <a:pt x="53978" y="102253"/>
                    <a:pt x="58211" y="100666"/>
                    <a:pt x="61915" y="96961"/>
                  </a:cubicBezTo>
                  <a:lnTo>
                    <a:pt x="96308" y="62569"/>
                  </a:lnTo>
                  <a:cubicBezTo>
                    <a:pt x="98954" y="59923"/>
                    <a:pt x="98954" y="55691"/>
                    <a:pt x="96308" y="53573"/>
                  </a:cubicBezTo>
                  <a:cubicBezTo>
                    <a:pt x="93662" y="50927"/>
                    <a:pt x="89429" y="50927"/>
                    <a:pt x="87313" y="53573"/>
                  </a:cubicBezTo>
                  <a:lnTo>
                    <a:pt x="52920" y="87965"/>
                  </a:lnTo>
                  <a:cubicBezTo>
                    <a:pt x="50804" y="90084"/>
                    <a:pt x="47629" y="90084"/>
                    <a:pt x="45513" y="87965"/>
                  </a:cubicBezTo>
                  <a:cubicBezTo>
                    <a:pt x="44454" y="86909"/>
                    <a:pt x="43925" y="85849"/>
                    <a:pt x="43925" y="84263"/>
                  </a:cubicBezTo>
                  <a:cubicBezTo>
                    <a:pt x="43925" y="82674"/>
                    <a:pt x="44454" y="81618"/>
                    <a:pt x="45513" y="80558"/>
                  </a:cubicBezTo>
                  <a:lnTo>
                    <a:pt x="66148" y="59923"/>
                  </a:lnTo>
                  <a:cubicBezTo>
                    <a:pt x="67736" y="60453"/>
                    <a:pt x="69323" y="60982"/>
                    <a:pt x="70910" y="60982"/>
                  </a:cubicBezTo>
                  <a:cubicBezTo>
                    <a:pt x="75143" y="60982"/>
                    <a:pt x="78847" y="59393"/>
                    <a:pt x="82022" y="56218"/>
                  </a:cubicBezTo>
                  <a:lnTo>
                    <a:pt x="96837" y="41404"/>
                  </a:lnTo>
                  <a:cubicBezTo>
                    <a:pt x="100012" y="38229"/>
                    <a:pt x="101599" y="34526"/>
                    <a:pt x="101599" y="30292"/>
                  </a:cubicBezTo>
                  <a:cubicBezTo>
                    <a:pt x="101599" y="26060"/>
                    <a:pt x="100012" y="22355"/>
                    <a:pt x="96837" y="19180"/>
                  </a:cubicBezTo>
                  <a:lnTo>
                    <a:pt x="82022" y="4366"/>
                  </a:lnTo>
                  <a:cubicBezTo>
                    <a:pt x="76201" y="-1455"/>
                    <a:pt x="65619" y="-1455"/>
                    <a:pt x="59799" y="4366"/>
                  </a:cubicBezTo>
                  <a:lnTo>
                    <a:pt x="44983" y="19180"/>
                  </a:lnTo>
                  <a:cubicBezTo>
                    <a:pt x="40221" y="23944"/>
                    <a:pt x="39163" y="30292"/>
                    <a:pt x="41280" y="36113"/>
                  </a:cubicBezTo>
                  <a:lnTo>
                    <a:pt x="20644" y="56748"/>
                  </a:lnTo>
                  <a:cubicBezTo>
                    <a:pt x="18527" y="58864"/>
                    <a:pt x="15353" y="58864"/>
                    <a:pt x="13236" y="56748"/>
                  </a:cubicBezTo>
                  <a:cubicBezTo>
                    <a:pt x="11120" y="54632"/>
                    <a:pt x="11120" y="51457"/>
                    <a:pt x="13236" y="49341"/>
                  </a:cubicBezTo>
                  <a:lnTo>
                    <a:pt x="47629" y="14948"/>
                  </a:lnTo>
                  <a:cubicBezTo>
                    <a:pt x="50274" y="12302"/>
                    <a:pt x="50274" y="8070"/>
                    <a:pt x="47629" y="5952"/>
                  </a:cubicBezTo>
                  <a:cubicBezTo>
                    <a:pt x="44983" y="3306"/>
                    <a:pt x="40750" y="3306"/>
                    <a:pt x="38634" y="5952"/>
                  </a:cubicBezTo>
                  <a:lnTo>
                    <a:pt x="4241" y="40345"/>
                  </a:lnTo>
                  <a:cubicBezTo>
                    <a:pt x="-1579" y="47225"/>
                    <a:pt x="-1579" y="58337"/>
                    <a:pt x="5299" y="65744"/>
                  </a:cubicBezTo>
                  <a:close/>
                  <a:moveTo>
                    <a:pt x="55037" y="28706"/>
                  </a:moveTo>
                  <a:lnTo>
                    <a:pt x="69852" y="13889"/>
                  </a:lnTo>
                  <a:cubicBezTo>
                    <a:pt x="70381" y="13362"/>
                    <a:pt x="70910" y="12832"/>
                    <a:pt x="71969" y="12832"/>
                  </a:cubicBezTo>
                  <a:cubicBezTo>
                    <a:pt x="72498" y="12832"/>
                    <a:pt x="73556" y="13362"/>
                    <a:pt x="74085" y="13889"/>
                  </a:cubicBezTo>
                  <a:lnTo>
                    <a:pt x="88900" y="28706"/>
                  </a:lnTo>
                  <a:cubicBezTo>
                    <a:pt x="89958" y="29762"/>
                    <a:pt x="89958" y="31881"/>
                    <a:pt x="88900" y="32938"/>
                  </a:cubicBezTo>
                  <a:lnTo>
                    <a:pt x="74085" y="47754"/>
                  </a:lnTo>
                  <a:cubicBezTo>
                    <a:pt x="73027" y="48811"/>
                    <a:pt x="70910" y="48811"/>
                    <a:pt x="69852" y="47754"/>
                  </a:cubicBezTo>
                  <a:lnTo>
                    <a:pt x="55037" y="32938"/>
                  </a:lnTo>
                  <a:lnTo>
                    <a:pt x="55037" y="32938"/>
                  </a:lnTo>
                  <a:cubicBezTo>
                    <a:pt x="53978" y="31351"/>
                    <a:pt x="53978" y="29762"/>
                    <a:pt x="55037" y="28706"/>
                  </a:cubicBezTo>
                  <a:close/>
                </a:path>
              </a:pathLst>
            </a:custGeom>
            <a:solidFill>
              <a:srgbClr val="000000"/>
            </a:solidFill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4" name="Forma libre 563">
              <a:extLst>
                <a:ext uri="{FF2B5EF4-FFF2-40B4-BE49-F238E27FC236}">
                  <a16:creationId xmlns:a16="http://schemas.microsoft.com/office/drawing/2014/main" id="{DC062C38-4A50-47E3-9DF5-05F5FE3087B9}"/>
                </a:ext>
              </a:extLst>
            </p:cNvPr>
            <p:cNvSpPr/>
            <p:nvPr/>
          </p:nvSpPr>
          <p:spPr>
            <a:xfrm>
              <a:off x="4526370" y="24633797"/>
              <a:ext cx="100533" cy="100533"/>
            </a:xfrm>
            <a:custGeom>
              <a:avLst/>
              <a:gdLst>
                <a:gd name="connsiteX0" fmla="*/ 96300 w 100532"/>
                <a:gd name="connsiteY0" fmla="*/ 36378 h 100532"/>
                <a:gd name="connsiteX1" fmla="*/ 70902 w 100532"/>
                <a:gd name="connsiteY1" fmla="*/ 36378 h 100532"/>
                <a:gd name="connsiteX2" fmla="*/ 51325 w 100532"/>
                <a:gd name="connsiteY2" fmla="*/ 55956 h 100532"/>
                <a:gd name="connsiteX3" fmla="*/ 45504 w 100532"/>
                <a:gd name="connsiteY3" fmla="*/ 50135 h 100532"/>
                <a:gd name="connsiteX4" fmla="*/ 65082 w 100532"/>
                <a:gd name="connsiteY4" fmla="*/ 30557 h 100532"/>
                <a:gd name="connsiteX5" fmla="*/ 70373 w 100532"/>
                <a:gd name="connsiteY5" fmla="*/ 17858 h 100532"/>
                <a:gd name="connsiteX6" fmla="*/ 65082 w 100532"/>
                <a:gd name="connsiteY6" fmla="*/ 5160 h 100532"/>
                <a:gd name="connsiteX7" fmla="*/ 39684 w 100532"/>
                <a:gd name="connsiteY7" fmla="*/ 5160 h 100532"/>
                <a:gd name="connsiteX8" fmla="*/ 5291 w 100532"/>
                <a:gd name="connsiteY8" fmla="*/ 39553 h 100532"/>
                <a:gd name="connsiteX9" fmla="*/ 5291 w 100532"/>
                <a:gd name="connsiteY9" fmla="*/ 48546 h 100532"/>
                <a:gd name="connsiteX10" fmla="*/ 14286 w 100532"/>
                <a:gd name="connsiteY10" fmla="*/ 48546 h 100532"/>
                <a:gd name="connsiteX11" fmla="*/ 48679 w 100532"/>
                <a:gd name="connsiteY11" fmla="*/ 14154 h 100532"/>
                <a:gd name="connsiteX12" fmla="*/ 56087 w 100532"/>
                <a:gd name="connsiteY12" fmla="*/ 14154 h 100532"/>
                <a:gd name="connsiteX13" fmla="*/ 57674 w 100532"/>
                <a:gd name="connsiteY13" fmla="*/ 17858 h 100532"/>
                <a:gd name="connsiteX14" fmla="*/ 56087 w 100532"/>
                <a:gd name="connsiteY14" fmla="*/ 21563 h 100532"/>
                <a:gd name="connsiteX15" fmla="*/ 35451 w 100532"/>
                <a:gd name="connsiteY15" fmla="*/ 42198 h 100532"/>
                <a:gd name="connsiteX16" fmla="*/ 19577 w 100532"/>
                <a:gd name="connsiteY16" fmla="*/ 45901 h 100532"/>
                <a:gd name="connsiteX17" fmla="*/ 4762 w 100532"/>
                <a:gd name="connsiteY17" fmla="*/ 60718 h 100532"/>
                <a:gd name="connsiteX18" fmla="*/ 4762 w 100532"/>
                <a:gd name="connsiteY18" fmla="*/ 82939 h 100532"/>
                <a:gd name="connsiteX19" fmla="*/ 19577 w 100532"/>
                <a:gd name="connsiteY19" fmla="*/ 97756 h 100532"/>
                <a:gd name="connsiteX20" fmla="*/ 30689 w 100532"/>
                <a:gd name="connsiteY20" fmla="*/ 102517 h 100532"/>
                <a:gd name="connsiteX21" fmla="*/ 41800 w 100532"/>
                <a:gd name="connsiteY21" fmla="*/ 97756 h 100532"/>
                <a:gd name="connsiteX22" fmla="*/ 56616 w 100532"/>
                <a:gd name="connsiteY22" fmla="*/ 82939 h 100532"/>
                <a:gd name="connsiteX23" fmla="*/ 60320 w 100532"/>
                <a:gd name="connsiteY23" fmla="*/ 66009 h 100532"/>
                <a:gd name="connsiteX24" fmla="*/ 80955 w 100532"/>
                <a:gd name="connsiteY24" fmla="*/ 45374 h 100532"/>
                <a:gd name="connsiteX25" fmla="*/ 88363 w 100532"/>
                <a:gd name="connsiteY25" fmla="*/ 45374 h 100532"/>
                <a:gd name="connsiteX26" fmla="*/ 89950 w 100532"/>
                <a:gd name="connsiteY26" fmla="*/ 49076 h 100532"/>
                <a:gd name="connsiteX27" fmla="*/ 88363 w 100532"/>
                <a:gd name="connsiteY27" fmla="*/ 52781 h 100532"/>
                <a:gd name="connsiteX28" fmla="*/ 53970 w 100532"/>
                <a:gd name="connsiteY28" fmla="*/ 87174 h 100532"/>
                <a:gd name="connsiteX29" fmla="*/ 53970 w 100532"/>
                <a:gd name="connsiteY29" fmla="*/ 96167 h 100532"/>
                <a:gd name="connsiteX30" fmla="*/ 58732 w 100532"/>
                <a:gd name="connsiteY30" fmla="*/ 98286 h 100532"/>
                <a:gd name="connsiteX31" fmla="*/ 63495 w 100532"/>
                <a:gd name="connsiteY31" fmla="*/ 96167 h 100532"/>
                <a:gd name="connsiteX32" fmla="*/ 97887 w 100532"/>
                <a:gd name="connsiteY32" fmla="*/ 61774 h 100532"/>
                <a:gd name="connsiteX33" fmla="*/ 103178 w 100532"/>
                <a:gd name="connsiteY33" fmla="*/ 49076 h 100532"/>
                <a:gd name="connsiteX34" fmla="*/ 96300 w 100532"/>
                <a:gd name="connsiteY34" fmla="*/ 36378 h 100532"/>
                <a:gd name="connsiteX35" fmla="*/ 46033 w 100532"/>
                <a:gd name="connsiteY35" fmla="*/ 73416 h 100532"/>
                <a:gd name="connsiteX36" fmla="*/ 31218 w 100532"/>
                <a:gd name="connsiteY36" fmla="*/ 88230 h 100532"/>
                <a:gd name="connsiteX37" fmla="*/ 26985 w 100532"/>
                <a:gd name="connsiteY37" fmla="*/ 88230 h 100532"/>
                <a:gd name="connsiteX38" fmla="*/ 12170 w 100532"/>
                <a:gd name="connsiteY38" fmla="*/ 73416 h 100532"/>
                <a:gd name="connsiteX39" fmla="*/ 12170 w 100532"/>
                <a:gd name="connsiteY39" fmla="*/ 69184 h 100532"/>
                <a:gd name="connsiteX40" fmla="*/ 26985 w 100532"/>
                <a:gd name="connsiteY40" fmla="*/ 54367 h 100532"/>
                <a:gd name="connsiteX41" fmla="*/ 29102 w 100532"/>
                <a:gd name="connsiteY41" fmla="*/ 53310 h 100532"/>
                <a:gd name="connsiteX42" fmla="*/ 31218 w 100532"/>
                <a:gd name="connsiteY42" fmla="*/ 54367 h 100532"/>
                <a:gd name="connsiteX43" fmla="*/ 46033 w 100532"/>
                <a:gd name="connsiteY43" fmla="*/ 69184 h 100532"/>
                <a:gd name="connsiteX44" fmla="*/ 46033 w 100532"/>
                <a:gd name="connsiteY44" fmla="*/ 69184 h 100532"/>
                <a:gd name="connsiteX45" fmla="*/ 46033 w 100532"/>
                <a:gd name="connsiteY45" fmla="*/ 73416 h 100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00532" h="100532">
                  <a:moveTo>
                    <a:pt x="96300" y="36378"/>
                  </a:moveTo>
                  <a:cubicBezTo>
                    <a:pt x="89421" y="29500"/>
                    <a:pt x="77780" y="29500"/>
                    <a:pt x="70902" y="36378"/>
                  </a:cubicBezTo>
                  <a:lnTo>
                    <a:pt x="51325" y="55956"/>
                  </a:lnTo>
                  <a:lnTo>
                    <a:pt x="45504" y="50135"/>
                  </a:lnTo>
                  <a:lnTo>
                    <a:pt x="65082" y="30557"/>
                  </a:lnTo>
                  <a:cubicBezTo>
                    <a:pt x="68256" y="27382"/>
                    <a:pt x="70373" y="22620"/>
                    <a:pt x="70373" y="17858"/>
                  </a:cubicBezTo>
                  <a:cubicBezTo>
                    <a:pt x="70373" y="13097"/>
                    <a:pt x="68256" y="8335"/>
                    <a:pt x="65082" y="5160"/>
                  </a:cubicBezTo>
                  <a:cubicBezTo>
                    <a:pt x="58203" y="-1720"/>
                    <a:pt x="46563" y="-1720"/>
                    <a:pt x="39684" y="5160"/>
                  </a:cubicBezTo>
                  <a:lnTo>
                    <a:pt x="5291" y="39553"/>
                  </a:lnTo>
                  <a:cubicBezTo>
                    <a:pt x="2646" y="42198"/>
                    <a:pt x="2646" y="46430"/>
                    <a:pt x="5291" y="48546"/>
                  </a:cubicBezTo>
                  <a:cubicBezTo>
                    <a:pt x="7937" y="51192"/>
                    <a:pt x="12170" y="51192"/>
                    <a:pt x="14286" y="48546"/>
                  </a:cubicBezTo>
                  <a:lnTo>
                    <a:pt x="48679" y="14154"/>
                  </a:lnTo>
                  <a:cubicBezTo>
                    <a:pt x="50796" y="12038"/>
                    <a:pt x="53970" y="12038"/>
                    <a:pt x="56087" y="14154"/>
                  </a:cubicBezTo>
                  <a:cubicBezTo>
                    <a:pt x="57145" y="15213"/>
                    <a:pt x="57674" y="16272"/>
                    <a:pt x="57674" y="17858"/>
                  </a:cubicBezTo>
                  <a:cubicBezTo>
                    <a:pt x="57674" y="19445"/>
                    <a:pt x="57145" y="20504"/>
                    <a:pt x="56087" y="21563"/>
                  </a:cubicBezTo>
                  <a:lnTo>
                    <a:pt x="35451" y="42198"/>
                  </a:lnTo>
                  <a:cubicBezTo>
                    <a:pt x="30160" y="40609"/>
                    <a:pt x="23811" y="41669"/>
                    <a:pt x="19577" y="45901"/>
                  </a:cubicBezTo>
                  <a:lnTo>
                    <a:pt x="4762" y="60718"/>
                  </a:lnTo>
                  <a:cubicBezTo>
                    <a:pt x="-1587" y="67065"/>
                    <a:pt x="-1587" y="77121"/>
                    <a:pt x="4762" y="82939"/>
                  </a:cubicBezTo>
                  <a:lnTo>
                    <a:pt x="19577" y="97756"/>
                  </a:lnTo>
                  <a:cubicBezTo>
                    <a:pt x="22752" y="100931"/>
                    <a:pt x="26456" y="102517"/>
                    <a:pt x="30689" y="102517"/>
                  </a:cubicBezTo>
                  <a:cubicBezTo>
                    <a:pt x="34922" y="102517"/>
                    <a:pt x="39155" y="100931"/>
                    <a:pt x="41800" y="97756"/>
                  </a:cubicBezTo>
                  <a:lnTo>
                    <a:pt x="56616" y="82939"/>
                  </a:lnTo>
                  <a:cubicBezTo>
                    <a:pt x="61378" y="78177"/>
                    <a:pt x="62436" y="71830"/>
                    <a:pt x="60320" y="66009"/>
                  </a:cubicBezTo>
                  <a:lnTo>
                    <a:pt x="80955" y="45374"/>
                  </a:lnTo>
                  <a:cubicBezTo>
                    <a:pt x="83072" y="43255"/>
                    <a:pt x="86247" y="43255"/>
                    <a:pt x="88363" y="45374"/>
                  </a:cubicBezTo>
                  <a:cubicBezTo>
                    <a:pt x="89421" y="46430"/>
                    <a:pt x="89950" y="47490"/>
                    <a:pt x="89950" y="49076"/>
                  </a:cubicBezTo>
                  <a:cubicBezTo>
                    <a:pt x="89950" y="50665"/>
                    <a:pt x="89421" y="51722"/>
                    <a:pt x="88363" y="52781"/>
                  </a:cubicBezTo>
                  <a:lnTo>
                    <a:pt x="53970" y="87174"/>
                  </a:lnTo>
                  <a:cubicBezTo>
                    <a:pt x="51325" y="89819"/>
                    <a:pt x="51325" y="94051"/>
                    <a:pt x="53970" y="96167"/>
                  </a:cubicBezTo>
                  <a:cubicBezTo>
                    <a:pt x="55028" y="97226"/>
                    <a:pt x="57145" y="98286"/>
                    <a:pt x="58732" y="98286"/>
                  </a:cubicBezTo>
                  <a:cubicBezTo>
                    <a:pt x="60320" y="98286"/>
                    <a:pt x="61907" y="97756"/>
                    <a:pt x="63495" y="96167"/>
                  </a:cubicBezTo>
                  <a:lnTo>
                    <a:pt x="97887" y="61774"/>
                  </a:lnTo>
                  <a:cubicBezTo>
                    <a:pt x="101062" y="58602"/>
                    <a:pt x="103178" y="53837"/>
                    <a:pt x="103178" y="49076"/>
                  </a:cubicBezTo>
                  <a:cubicBezTo>
                    <a:pt x="101591" y="44314"/>
                    <a:pt x="99475" y="39553"/>
                    <a:pt x="96300" y="36378"/>
                  </a:cubicBezTo>
                  <a:close/>
                  <a:moveTo>
                    <a:pt x="46033" y="73416"/>
                  </a:moveTo>
                  <a:lnTo>
                    <a:pt x="31218" y="88230"/>
                  </a:lnTo>
                  <a:cubicBezTo>
                    <a:pt x="29631" y="89819"/>
                    <a:pt x="28572" y="89819"/>
                    <a:pt x="26985" y="88230"/>
                  </a:cubicBezTo>
                  <a:lnTo>
                    <a:pt x="12170" y="73416"/>
                  </a:lnTo>
                  <a:cubicBezTo>
                    <a:pt x="11112" y="72357"/>
                    <a:pt x="11112" y="70241"/>
                    <a:pt x="12170" y="69184"/>
                  </a:cubicBezTo>
                  <a:lnTo>
                    <a:pt x="26985" y="54367"/>
                  </a:lnTo>
                  <a:cubicBezTo>
                    <a:pt x="27514" y="53837"/>
                    <a:pt x="28043" y="53310"/>
                    <a:pt x="29102" y="53310"/>
                  </a:cubicBezTo>
                  <a:cubicBezTo>
                    <a:pt x="30160" y="53310"/>
                    <a:pt x="30689" y="53837"/>
                    <a:pt x="31218" y="54367"/>
                  </a:cubicBezTo>
                  <a:lnTo>
                    <a:pt x="46033" y="69184"/>
                  </a:lnTo>
                  <a:lnTo>
                    <a:pt x="46033" y="69184"/>
                  </a:lnTo>
                  <a:cubicBezTo>
                    <a:pt x="47621" y="70770"/>
                    <a:pt x="47621" y="72357"/>
                    <a:pt x="46033" y="73416"/>
                  </a:cubicBezTo>
                  <a:close/>
                </a:path>
              </a:pathLst>
            </a:custGeom>
            <a:solidFill>
              <a:srgbClr val="000000"/>
            </a:solidFill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5" name="Forma libre 564">
              <a:extLst>
                <a:ext uri="{FF2B5EF4-FFF2-40B4-BE49-F238E27FC236}">
                  <a16:creationId xmlns:a16="http://schemas.microsoft.com/office/drawing/2014/main" id="{62E2ACD1-8744-4A00-A0A1-4A16190C436E}"/>
                </a:ext>
              </a:extLst>
            </p:cNvPr>
            <p:cNvSpPr/>
            <p:nvPr/>
          </p:nvSpPr>
          <p:spPr>
            <a:xfrm>
              <a:off x="4737488" y="24633797"/>
              <a:ext cx="100533" cy="100533"/>
            </a:xfrm>
            <a:custGeom>
              <a:avLst/>
              <a:gdLst>
                <a:gd name="connsiteX0" fmla="*/ 82013 w 100532"/>
                <a:gd name="connsiteY0" fmla="*/ 45901 h 100532"/>
                <a:gd name="connsiteX1" fmla="*/ 66140 w 100532"/>
                <a:gd name="connsiteY1" fmla="*/ 42198 h 100532"/>
                <a:gd name="connsiteX2" fmla="*/ 45504 w 100532"/>
                <a:gd name="connsiteY2" fmla="*/ 21563 h 100532"/>
                <a:gd name="connsiteX3" fmla="*/ 43917 w 100532"/>
                <a:gd name="connsiteY3" fmla="*/ 17858 h 100532"/>
                <a:gd name="connsiteX4" fmla="*/ 45504 w 100532"/>
                <a:gd name="connsiteY4" fmla="*/ 14154 h 100532"/>
                <a:gd name="connsiteX5" fmla="*/ 52912 w 100532"/>
                <a:gd name="connsiteY5" fmla="*/ 14154 h 100532"/>
                <a:gd name="connsiteX6" fmla="*/ 87305 w 100532"/>
                <a:gd name="connsiteY6" fmla="*/ 48546 h 100532"/>
                <a:gd name="connsiteX7" fmla="*/ 96300 w 100532"/>
                <a:gd name="connsiteY7" fmla="*/ 48546 h 100532"/>
                <a:gd name="connsiteX8" fmla="*/ 96300 w 100532"/>
                <a:gd name="connsiteY8" fmla="*/ 39553 h 100532"/>
                <a:gd name="connsiteX9" fmla="*/ 61907 w 100532"/>
                <a:gd name="connsiteY9" fmla="*/ 5160 h 100532"/>
                <a:gd name="connsiteX10" fmla="*/ 36509 w 100532"/>
                <a:gd name="connsiteY10" fmla="*/ 5160 h 100532"/>
                <a:gd name="connsiteX11" fmla="*/ 31218 w 100532"/>
                <a:gd name="connsiteY11" fmla="*/ 17858 h 100532"/>
                <a:gd name="connsiteX12" fmla="*/ 36509 w 100532"/>
                <a:gd name="connsiteY12" fmla="*/ 30557 h 100532"/>
                <a:gd name="connsiteX13" fmla="*/ 56087 w 100532"/>
                <a:gd name="connsiteY13" fmla="*/ 50135 h 100532"/>
                <a:gd name="connsiteX14" fmla="*/ 50266 w 100532"/>
                <a:gd name="connsiteY14" fmla="*/ 55956 h 100532"/>
                <a:gd name="connsiteX15" fmla="*/ 30689 w 100532"/>
                <a:gd name="connsiteY15" fmla="*/ 36378 h 100532"/>
                <a:gd name="connsiteX16" fmla="*/ 5291 w 100532"/>
                <a:gd name="connsiteY16" fmla="*/ 36378 h 100532"/>
                <a:gd name="connsiteX17" fmla="*/ 0 w 100532"/>
                <a:gd name="connsiteY17" fmla="*/ 49076 h 100532"/>
                <a:gd name="connsiteX18" fmla="*/ 5291 w 100532"/>
                <a:gd name="connsiteY18" fmla="*/ 61774 h 100532"/>
                <a:gd name="connsiteX19" fmla="*/ 39684 w 100532"/>
                <a:gd name="connsiteY19" fmla="*/ 96167 h 100532"/>
                <a:gd name="connsiteX20" fmla="*/ 44446 w 100532"/>
                <a:gd name="connsiteY20" fmla="*/ 98286 h 100532"/>
                <a:gd name="connsiteX21" fmla="*/ 49208 w 100532"/>
                <a:gd name="connsiteY21" fmla="*/ 96167 h 100532"/>
                <a:gd name="connsiteX22" fmla="*/ 49208 w 100532"/>
                <a:gd name="connsiteY22" fmla="*/ 87174 h 100532"/>
                <a:gd name="connsiteX23" fmla="*/ 14815 w 100532"/>
                <a:gd name="connsiteY23" fmla="*/ 52781 h 100532"/>
                <a:gd name="connsiteX24" fmla="*/ 13228 w 100532"/>
                <a:gd name="connsiteY24" fmla="*/ 49076 h 100532"/>
                <a:gd name="connsiteX25" fmla="*/ 14815 w 100532"/>
                <a:gd name="connsiteY25" fmla="*/ 45374 h 100532"/>
                <a:gd name="connsiteX26" fmla="*/ 22223 w 100532"/>
                <a:gd name="connsiteY26" fmla="*/ 45374 h 100532"/>
                <a:gd name="connsiteX27" fmla="*/ 42859 w 100532"/>
                <a:gd name="connsiteY27" fmla="*/ 66009 h 100532"/>
                <a:gd name="connsiteX28" fmla="*/ 46562 w 100532"/>
                <a:gd name="connsiteY28" fmla="*/ 82939 h 100532"/>
                <a:gd name="connsiteX29" fmla="*/ 61378 w 100532"/>
                <a:gd name="connsiteY29" fmla="*/ 97756 h 100532"/>
                <a:gd name="connsiteX30" fmla="*/ 72489 w 100532"/>
                <a:gd name="connsiteY30" fmla="*/ 102517 h 100532"/>
                <a:gd name="connsiteX31" fmla="*/ 83601 w 100532"/>
                <a:gd name="connsiteY31" fmla="*/ 97756 h 100532"/>
                <a:gd name="connsiteX32" fmla="*/ 98416 w 100532"/>
                <a:gd name="connsiteY32" fmla="*/ 82939 h 100532"/>
                <a:gd name="connsiteX33" fmla="*/ 103178 w 100532"/>
                <a:gd name="connsiteY33" fmla="*/ 71830 h 100532"/>
                <a:gd name="connsiteX34" fmla="*/ 98416 w 100532"/>
                <a:gd name="connsiteY34" fmla="*/ 60718 h 100532"/>
                <a:gd name="connsiteX35" fmla="*/ 82013 w 100532"/>
                <a:gd name="connsiteY35" fmla="*/ 45901 h 100532"/>
                <a:gd name="connsiteX36" fmla="*/ 87305 w 100532"/>
                <a:gd name="connsiteY36" fmla="*/ 73416 h 100532"/>
                <a:gd name="connsiteX37" fmla="*/ 72489 w 100532"/>
                <a:gd name="connsiteY37" fmla="*/ 88230 h 100532"/>
                <a:gd name="connsiteX38" fmla="*/ 68256 w 100532"/>
                <a:gd name="connsiteY38" fmla="*/ 88230 h 100532"/>
                <a:gd name="connsiteX39" fmla="*/ 53441 w 100532"/>
                <a:gd name="connsiteY39" fmla="*/ 73416 h 100532"/>
                <a:gd name="connsiteX40" fmla="*/ 53441 w 100532"/>
                <a:gd name="connsiteY40" fmla="*/ 69184 h 100532"/>
                <a:gd name="connsiteX41" fmla="*/ 53441 w 100532"/>
                <a:gd name="connsiteY41" fmla="*/ 69184 h 100532"/>
                <a:gd name="connsiteX42" fmla="*/ 68256 w 100532"/>
                <a:gd name="connsiteY42" fmla="*/ 54367 h 100532"/>
                <a:gd name="connsiteX43" fmla="*/ 70373 w 100532"/>
                <a:gd name="connsiteY43" fmla="*/ 53310 h 100532"/>
                <a:gd name="connsiteX44" fmla="*/ 72489 w 100532"/>
                <a:gd name="connsiteY44" fmla="*/ 54367 h 100532"/>
                <a:gd name="connsiteX45" fmla="*/ 87305 w 100532"/>
                <a:gd name="connsiteY45" fmla="*/ 69184 h 100532"/>
                <a:gd name="connsiteX46" fmla="*/ 87305 w 100532"/>
                <a:gd name="connsiteY46" fmla="*/ 73416 h 100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00532" h="100532">
                  <a:moveTo>
                    <a:pt x="82013" y="45901"/>
                  </a:moveTo>
                  <a:cubicBezTo>
                    <a:pt x="77781" y="41669"/>
                    <a:pt x="71431" y="40609"/>
                    <a:pt x="66140" y="42198"/>
                  </a:cubicBezTo>
                  <a:lnTo>
                    <a:pt x="45504" y="21563"/>
                  </a:lnTo>
                  <a:cubicBezTo>
                    <a:pt x="44446" y="20504"/>
                    <a:pt x="43917" y="19445"/>
                    <a:pt x="43917" y="17858"/>
                  </a:cubicBezTo>
                  <a:cubicBezTo>
                    <a:pt x="43917" y="16272"/>
                    <a:pt x="44446" y="15213"/>
                    <a:pt x="45504" y="14154"/>
                  </a:cubicBezTo>
                  <a:cubicBezTo>
                    <a:pt x="47621" y="12038"/>
                    <a:pt x="50796" y="12038"/>
                    <a:pt x="52912" y="14154"/>
                  </a:cubicBezTo>
                  <a:lnTo>
                    <a:pt x="87305" y="48546"/>
                  </a:lnTo>
                  <a:cubicBezTo>
                    <a:pt x="89950" y="51192"/>
                    <a:pt x="94183" y="51192"/>
                    <a:pt x="96300" y="48546"/>
                  </a:cubicBezTo>
                  <a:cubicBezTo>
                    <a:pt x="98416" y="45901"/>
                    <a:pt x="98945" y="41669"/>
                    <a:pt x="96300" y="39553"/>
                  </a:cubicBezTo>
                  <a:lnTo>
                    <a:pt x="61907" y="5160"/>
                  </a:lnTo>
                  <a:cubicBezTo>
                    <a:pt x="55029" y="-1720"/>
                    <a:pt x="43388" y="-1720"/>
                    <a:pt x="36509" y="5160"/>
                  </a:cubicBezTo>
                  <a:cubicBezTo>
                    <a:pt x="33334" y="8335"/>
                    <a:pt x="31218" y="13097"/>
                    <a:pt x="31218" y="17858"/>
                  </a:cubicBezTo>
                  <a:cubicBezTo>
                    <a:pt x="31218" y="22620"/>
                    <a:pt x="33334" y="27382"/>
                    <a:pt x="36509" y="30557"/>
                  </a:cubicBezTo>
                  <a:lnTo>
                    <a:pt x="56087" y="50135"/>
                  </a:lnTo>
                  <a:lnTo>
                    <a:pt x="50266" y="55956"/>
                  </a:lnTo>
                  <a:lnTo>
                    <a:pt x="30689" y="36378"/>
                  </a:lnTo>
                  <a:cubicBezTo>
                    <a:pt x="23810" y="29500"/>
                    <a:pt x="12170" y="29500"/>
                    <a:pt x="5291" y="36378"/>
                  </a:cubicBezTo>
                  <a:cubicBezTo>
                    <a:pt x="2117" y="39553"/>
                    <a:pt x="0" y="44314"/>
                    <a:pt x="0" y="49076"/>
                  </a:cubicBezTo>
                  <a:cubicBezTo>
                    <a:pt x="0" y="53837"/>
                    <a:pt x="2117" y="58602"/>
                    <a:pt x="5291" y="61774"/>
                  </a:cubicBezTo>
                  <a:lnTo>
                    <a:pt x="39684" y="96167"/>
                  </a:lnTo>
                  <a:cubicBezTo>
                    <a:pt x="40742" y="97226"/>
                    <a:pt x="42859" y="98286"/>
                    <a:pt x="44446" y="98286"/>
                  </a:cubicBezTo>
                  <a:cubicBezTo>
                    <a:pt x="46033" y="98286"/>
                    <a:pt x="47621" y="97756"/>
                    <a:pt x="49208" y="96167"/>
                  </a:cubicBezTo>
                  <a:cubicBezTo>
                    <a:pt x="51854" y="93521"/>
                    <a:pt x="51854" y="89289"/>
                    <a:pt x="49208" y="87174"/>
                  </a:cubicBezTo>
                  <a:lnTo>
                    <a:pt x="14815" y="52781"/>
                  </a:lnTo>
                  <a:cubicBezTo>
                    <a:pt x="13757" y="51722"/>
                    <a:pt x="13228" y="50665"/>
                    <a:pt x="13228" y="49076"/>
                  </a:cubicBezTo>
                  <a:cubicBezTo>
                    <a:pt x="13228" y="47490"/>
                    <a:pt x="13757" y="46430"/>
                    <a:pt x="14815" y="45374"/>
                  </a:cubicBezTo>
                  <a:cubicBezTo>
                    <a:pt x="16932" y="43255"/>
                    <a:pt x="20106" y="43255"/>
                    <a:pt x="22223" y="45374"/>
                  </a:cubicBezTo>
                  <a:lnTo>
                    <a:pt x="42859" y="66009"/>
                  </a:lnTo>
                  <a:cubicBezTo>
                    <a:pt x="40742" y="71830"/>
                    <a:pt x="41801" y="78177"/>
                    <a:pt x="46562" y="82939"/>
                  </a:cubicBezTo>
                  <a:lnTo>
                    <a:pt x="61378" y="97756"/>
                  </a:lnTo>
                  <a:cubicBezTo>
                    <a:pt x="64553" y="100931"/>
                    <a:pt x="68256" y="102517"/>
                    <a:pt x="72489" y="102517"/>
                  </a:cubicBezTo>
                  <a:cubicBezTo>
                    <a:pt x="76722" y="102517"/>
                    <a:pt x="80426" y="100931"/>
                    <a:pt x="83601" y="97756"/>
                  </a:cubicBezTo>
                  <a:lnTo>
                    <a:pt x="98416" y="82939"/>
                  </a:lnTo>
                  <a:cubicBezTo>
                    <a:pt x="101591" y="79766"/>
                    <a:pt x="103178" y="76062"/>
                    <a:pt x="103178" y="71830"/>
                  </a:cubicBezTo>
                  <a:cubicBezTo>
                    <a:pt x="103178" y="67595"/>
                    <a:pt x="101591" y="63893"/>
                    <a:pt x="98416" y="60718"/>
                  </a:cubicBezTo>
                  <a:lnTo>
                    <a:pt x="82013" y="45901"/>
                  </a:lnTo>
                  <a:close/>
                  <a:moveTo>
                    <a:pt x="87305" y="73416"/>
                  </a:moveTo>
                  <a:lnTo>
                    <a:pt x="72489" y="88230"/>
                  </a:lnTo>
                  <a:cubicBezTo>
                    <a:pt x="71431" y="89289"/>
                    <a:pt x="69315" y="89289"/>
                    <a:pt x="68256" y="88230"/>
                  </a:cubicBezTo>
                  <a:lnTo>
                    <a:pt x="53441" y="73416"/>
                  </a:lnTo>
                  <a:cubicBezTo>
                    <a:pt x="52383" y="72357"/>
                    <a:pt x="52383" y="70241"/>
                    <a:pt x="53441" y="69184"/>
                  </a:cubicBezTo>
                  <a:lnTo>
                    <a:pt x="53441" y="69184"/>
                  </a:lnTo>
                  <a:lnTo>
                    <a:pt x="68256" y="54367"/>
                  </a:lnTo>
                  <a:cubicBezTo>
                    <a:pt x="68785" y="53837"/>
                    <a:pt x="69315" y="53310"/>
                    <a:pt x="70373" y="53310"/>
                  </a:cubicBezTo>
                  <a:cubicBezTo>
                    <a:pt x="70902" y="53310"/>
                    <a:pt x="71960" y="53837"/>
                    <a:pt x="72489" y="54367"/>
                  </a:cubicBezTo>
                  <a:lnTo>
                    <a:pt x="87305" y="69184"/>
                  </a:lnTo>
                  <a:cubicBezTo>
                    <a:pt x="88363" y="70770"/>
                    <a:pt x="88363" y="72357"/>
                    <a:pt x="87305" y="73416"/>
                  </a:cubicBezTo>
                  <a:close/>
                </a:path>
              </a:pathLst>
            </a:custGeom>
            <a:solidFill>
              <a:srgbClr val="000000"/>
            </a:solidFill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6" name="Forma libre 565">
              <a:extLst>
                <a:ext uri="{FF2B5EF4-FFF2-40B4-BE49-F238E27FC236}">
                  <a16:creationId xmlns:a16="http://schemas.microsoft.com/office/drawing/2014/main" id="{D6D6922D-E606-4DBB-9121-079E68EEB1C2}"/>
                </a:ext>
              </a:extLst>
            </p:cNvPr>
            <p:cNvSpPr/>
            <p:nvPr/>
          </p:nvSpPr>
          <p:spPr>
            <a:xfrm>
              <a:off x="4800656" y="24519578"/>
              <a:ext cx="21165" cy="116406"/>
            </a:xfrm>
            <a:custGeom>
              <a:avLst/>
              <a:gdLst>
                <a:gd name="connsiteX0" fmla="*/ 4030 w 21164"/>
                <a:gd name="connsiteY0" fmla="*/ 118319 h 116406"/>
                <a:gd name="connsiteX1" fmla="*/ 6676 w 21164"/>
                <a:gd name="connsiteY1" fmla="*/ 118849 h 116406"/>
                <a:gd name="connsiteX2" fmla="*/ 12496 w 21164"/>
                <a:gd name="connsiteY2" fmla="*/ 115144 h 116406"/>
                <a:gd name="connsiteX3" fmla="*/ 23608 w 21164"/>
                <a:gd name="connsiteY3" fmla="*/ 59587 h 116406"/>
                <a:gd name="connsiteX4" fmla="*/ 12496 w 21164"/>
                <a:gd name="connsiteY4" fmla="*/ 4029 h 116406"/>
                <a:gd name="connsiteX5" fmla="*/ 4030 w 21164"/>
                <a:gd name="connsiteY5" fmla="*/ 327 h 116406"/>
                <a:gd name="connsiteX6" fmla="*/ 326 w 21164"/>
                <a:gd name="connsiteY6" fmla="*/ 8793 h 116406"/>
                <a:gd name="connsiteX7" fmla="*/ 10380 w 21164"/>
                <a:gd name="connsiteY7" fmla="*/ 59060 h 116406"/>
                <a:gd name="connsiteX8" fmla="*/ 326 w 21164"/>
                <a:gd name="connsiteY8" fmla="*/ 109326 h 116406"/>
                <a:gd name="connsiteX9" fmla="*/ 4030 w 21164"/>
                <a:gd name="connsiteY9" fmla="*/ 118319 h 11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164" h="116406">
                  <a:moveTo>
                    <a:pt x="4030" y="118319"/>
                  </a:moveTo>
                  <a:cubicBezTo>
                    <a:pt x="5089" y="118849"/>
                    <a:pt x="5618" y="118849"/>
                    <a:pt x="6676" y="118849"/>
                  </a:cubicBezTo>
                  <a:cubicBezTo>
                    <a:pt x="9322" y="118849"/>
                    <a:pt x="11438" y="117263"/>
                    <a:pt x="12496" y="115144"/>
                  </a:cubicBezTo>
                  <a:cubicBezTo>
                    <a:pt x="19904" y="97684"/>
                    <a:pt x="23608" y="79165"/>
                    <a:pt x="23608" y="59587"/>
                  </a:cubicBezTo>
                  <a:cubicBezTo>
                    <a:pt x="23608" y="40540"/>
                    <a:pt x="19904" y="22021"/>
                    <a:pt x="12496" y="4029"/>
                  </a:cubicBezTo>
                  <a:cubicBezTo>
                    <a:pt x="10909" y="856"/>
                    <a:pt x="7205" y="-732"/>
                    <a:pt x="4030" y="327"/>
                  </a:cubicBezTo>
                  <a:cubicBezTo>
                    <a:pt x="856" y="1913"/>
                    <a:pt x="-732" y="5618"/>
                    <a:pt x="326" y="8793"/>
                  </a:cubicBezTo>
                  <a:cubicBezTo>
                    <a:pt x="7205" y="24667"/>
                    <a:pt x="10380" y="41597"/>
                    <a:pt x="10380" y="59060"/>
                  </a:cubicBezTo>
                  <a:cubicBezTo>
                    <a:pt x="10380" y="76519"/>
                    <a:pt x="7205" y="93452"/>
                    <a:pt x="326" y="109326"/>
                  </a:cubicBezTo>
                  <a:cubicBezTo>
                    <a:pt x="-732" y="113028"/>
                    <a:pt x="856" y="116733"/>
                    <a:pt x="4030" y="118319"/>
                  </a:cubicBezTo>
                  <a:close/>
                </a:path>
              </a:pathLst>
            </a:custGeom>
            <a:solidFill>
              <a:srgbClr val="000000"/>
            </a:solidFill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7" name="Forma libre 566">
              <a:extLst>
                <a:ext uri="{FF2B5EF4-FFF2-40B4-BE49-F238E27FC236}">
                  <a16:creationId xmlns:a16="http://schemas.microsoft.com/office/drawing/2014/main" id="{C4E21124-F8E5-4710-AF1E-DA53F093FABC}"/>
                </a:ext>
              </a:extLst>
            </p:cNvPr>
            <p:cNvSpPr/>
            <p:nvPr/>
          </p:nvSpPr>
          <p:spPr>
            <a:xfrm>
              <a:off x="4622586" y="24697604"/>
              <a:ext cx="116406" cy="21165"/>
            </a:xfrm>
            <a:custGeom>
              <a:avLst/>
              <a:gdLst>
                <a:gd name="connsiteX0" fmla="*/ 109611 w 116406"/>
                <a:gd name="connsiteY0" fmla="*/ 612 h 21164"/>
                <a:gd name="connsiteX1" fmla="*/ 9079 w 116406"/>
                <a:gd name="connsiteY1" fmla="*/ 612 h 21164"/>
                <a:gd name="connsiteX2" fmla="*/ 613 w 116406"/>
                <a:gd name="connsiteY2" fmla="*/ 4317 h 21164"/>
                <a:gd name="connsiteX3" fmla="*/ 4317 w 116406"/>
                <a:gd name="connsiteY3" fmla="*/ 12784 h 21164"/>
                <a:gd name="connsiteX4" fmla="*/ 59874 w 116406"/>
                <a:gd name="connsiteY4" fmla="*/ 23896 h 21164"/>
                <a:gd name="connsiteX5" fmla="*/ 114902 w 116406"/>
                <a:gd name="connsiteY5" fmla="*/ 12784 h 21164"/>
                <a:gd name="connsiteX6" fmla="*/ 118606 w 116406"/>
                <a:gd name="connsiteY6" fmla="*/ 4317 h 21164"/>
                <a:gd name="connsiteX7" fmla="*/ 109611 w 116406"/>
                <a:gd name="connsiteY7" fmla="*/ 612 h 21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406" h="21164">
                  <a:moveTo>
                    <a:pt x="109611" y="612"/>
                  </a:moveTo>
                  <a:cubicBezTo>
                    <a:pt x="77864" y="13840"/>
                    <a:pt x="40826" y="13840"/>
                    <a:pt x="9079" y="612"/>
                  </a:cubicBezTo>
                  <a:cubicBezTo>
                    <a:pt x="5904" y="-974"/>
                    <a:pt x="2200" y="612"/>
                    <a:pt x="613" y="4317"/>
                  </a:cubicBezTo>
                  <a:cubicBezTo>
                    <a:pt x="-974" y="7493"/>
                    <a:pt x="613" y="11195"/>
                    <a:pt x="4317" y="12784"/>
                  </a:cubicBezTo>
                  <a:cubicBezTo>
                    <a:pt x="21778" y="20191"/>
                    <a:pt x="40297" y="23896"/>
                    <a:pt x="59874" y="23896"/>
                  </a:cubicBezTo>
                  <a:cubicBezTo>
                    <a:pt x="78922" y="23896"/>
                    <a:pt x="97442" y="20191"/>
                    <a:pt x="114902" y="12784"/>
                  </a:cubicBezTo>
                  <a:cubicBezTo>
                    <a:pt x="118077" y="11195"/>
                    <a:pt x="119665" y="7493"/>
                    <a:pt x="118606" y="4317"/>
                  </a:cubicBezTo>
                  <a:cubicBezTo>
                    <a:pt x="117019" y="612"/>
                    <a:pt x="112786" y="-974"/>
                    <a:pt x="109611" y="612"/>
                  </a:cubicBezTo>
                  <a:close/>
                </a:path>
              </a:pathLst>
            </a:custGeom>
            <a:solidFill>
              <a:srgbClr val="000000"/>
            </a:solidFill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8" name="Forma libre 567">
              <a:extLst>
                <a:ext uri="{FF2B5EF4-FFF2-40B4-BE49-F238E27FC236}">
                  <a16:creationId xmlns:a16="http://schemas.microsoft.com/office/drawing/2014/main" id="{966CAF8A-DAD1-4BA0-924A-F699535FEBFA}"/>
                </a:ext>
              </a:extLst>
            </p:cNvPr>
            <p:cNvSpPr/>
            <p:nvPr/>
          </p:nvSpPr>
          <p:spPr>
            <a:xfrm>
              <a:off x="4540127" y="24519821"/>
              <a:ext cx="21165" cy="116406"/>
            </a:xfrm>
            <a:custGeom>
              <a:avLst/>
              <a:gdLst>
                <a:gd name="connsiteX0" fmla="*/ 19577 w 21164"/>
                <a:gd name="connsiteY0" fmla="*/ 614 h 116406"/>
                <a:gd name="connsiteX1" fmla="*/ 11111 w 21164"/>
                <a:gd name="connsiteY1" fmla="*/ 4316 h 116406"/>
                <a:gd name="connsiteX2" fmla="*/ 0 w 21164"/>
                <a:gd name="connsiteY2" fmla="*/ 59873 h 116406"/>
                <a:gd name="connsiteX3" fmla="*/ 11111 w 21164"/>
                <a:gd name="connsiteY3" fmla="*/ 115431 h 116406"/>
                <a:gd name="connsiteX4" fmla="*/ 16932 w 21164"/>
                <a:gd name="connsiteY4" fmla="*/ 119136 h 116406"/>
                <a:gd name="connsiteX5" fmla="*/ 19577 w 21164"/>
                <a:gd name="connsiteY5" fmla="*/ 118606 h 116406"/>
                <a:gd name="connsiteX6" fmla="*/ 23281 w 21164"/>
                <a:gd name="connsiteY6" fmla="*/ 110140 h 116406"/>
                <a:gd name="connsiteX7" fmla="*/ 13228 w 21164"/>
                <a:gd name="connsiteY7" fmla="*/ 59873 h 116406"/>
                <a:gd name="connsiteX8" fmla="*/ 23281 w 21164"/>
                <a:gd name="connsiteY8" fmla="*/ 9607 h 116406"/>
                <a:gd name="connsiteX9" fmla="*/ 19577 w 21164"/>
                <a:gd name="connsiteY9" fmla="*/ 614 h 11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164" h="116406">
                  <a:moveTo>
                    <a:pt x="19577" y="614"/>
                  </a:moveTo>
                  <a:cubicBezTo>
                    <a:pt x="16403" y="-975"/>
                    <a:pt x="12699" y="614"/>
                    <a:pt x="11111" y="4316"/>
                  </a:cubicBezTo>
                  <a:cubicBezTo>
                    <a:pt x="3704" y="21778"/>
                    <a:pt x="0" y="40298"/>
                    <a:pt x="0" y="59873"/>
                  </a:cubicBezTo>
                  <a:cubicBezTo>
                    <a:pt x="0" y="78922"/>
                    <a:pt x="3704" y="97441"/>
                    <a:pt x="11111" y="115431"/>
                  </a:cubicBezTo>
                  <a:cubicBezTo>
                    <a:pt x="12170" y="118076"/>
                    <a:pt x="14815" y="119136"/>
                    <a:pt x="16932" y="119136"/>
                  </a:cubicBezTo>
                  <a:cubicBezTo>
                    <a:pt x="17990" y="119136"/>
                    <a:pt x="18519" y="119136"/>
                    <a:pt x="19577" y="118606"/>
                  </a:cubicBezTo>
                  <a:cubicBezTo>
                    <a:pt x="22752" y="117020"/>
                    <a:pt x="24339" y="113315"/>
                    <a:pt x="23281" y="110140"/>
                  </a:cubicBezTo>
                  <a:cubicBezTo>
                    <a:pt x="16403" y="94266"/>
                    <a:pt x="13228" y="77336"/>
                    <a:pt x="13228" y="59873"/>
                  </a:cubicBezTo>
                  <a:cubicBezTo>
                    <a:pt x="13228" y="42414"/>
                    <a:pt x="16403" y="25481"/>
                    <a:pt x="23281" y="9607"/>
                  </a:cubicBezTo>
                  <a:cubicBezTo>
                    <a:pt x="24339" y="5375"/>
                    <a:pt x="22752" y="1670"/>
                    <a:pt x="19577" y="614"/>
                  </a:cubicBezTo>
                  <a:close/>
                </a:path>
              </a:pathLst>
            </a:custGeom>
            <a:solidFill>
              <a:srgbClr val="000000"/>
            </a:solidFill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9" name="Forma libre 568">
              <a:extLst>
                <a:ext uri="{FF2B5EF4-FFF2-40B4-BE49-F238E27FC236}">
                  <a16:creationId xmlns:a16="http://schemas.microsoft.com/office/drawing/2014/main" id="{90C914C3-B7D3-4C38-8A1A-38A6AA306431}"/>
                </a:ext>
              </a:extLst>
            </p:cNvPr>
            <p:cNvSpPr/>
            <p:nvPr/>
          </p:nvSpPr>
          <p:spPr>
            <a:xfrm>
              <a:off x="4622343" y="24436834"/>
              <a:ext cx="116406" cy="21165"/>
            </a:xfrm>
            <a:custGeom>
              <a:avLst/>
              <a:gdLst>
                <a:gd name="connsiteX0" fmla="*/ 6676 w 116406"/>
                <a:gd name="connsiteY0" fmla="*/ 23809 h 21164"/>
                <a:gd name="connsiteX1" fmla="*/ 9321 w 116406"/>
                <a:gd name="connsiteY1" fmla="*/ 23279 h 21164"/>
                <a:gd name="connsiteX2" fmla="*/ 109854 w 116406"/>
                <a:gd name="connsiteY2" fmla="*/ 23279 h 21164"/>
                <a:gd name="connsiteX3" fmla="*/ 118320 w 116406"/>
                <a:gd name="connsiteY3" fmla="*/ 19577 h 21164"/>
                <a:gd name="connsiteX4" fmla="*/ 114616 w 116406"/>
                <a:gd name="connsiteY4" fmla="*/ 11111 h 21164"/>
                <a:gd name="connsiteX5" fmla="*/ 4030 w 116406"/>
                <a:gd name="connsiteY5" fmla="*/ 11111 h 21164"/>
                <a:gd name="connsiteX6" fmla="*/ 326 w 116406"/>
                <a:gd name="connsiteY6" fmla="*/ 19577 h 21164"/>
                <a:gd name="connsiteX7" fmla="*/ 6676 w 116406"/>
                <a:gd name="connsiteY7" fmla="*/ 23809 h 21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406" h="21164">
                  <a:moveTo>
                    <a:pt x="6676" y="23809"/>
                  </a:moveTo>
                  <a:cubicBezTo>
                    <a:pt x="7734" y="23809"/>
                    <a:pt x="8263" y="23809"/>
                    <a:pt x="9321" y="23279"/>
                  </a:cubicBezTo>
                  <a:cubicBezTo>
                    <a:pt x="41069" y="10051"/>
                    <a:pt x="78107" y="10051"/>
                    <a:pt x="109854" y="23279"/>
                  </a:cubicBezTo>
                  <a:cubicBezTo>
                    <a:pt x="113029" y="24868"/>
                    <a:pt x="116733" y="23279"/>
                    <a:pt x="118320" y="19577"/>
                  </a:cubicBezTo>
                  <a:cubicBezTo>
                    <a:pt x="119907" y="16402"/>
                    <a:pt x="118320" y="12697"/>
                    <a:pt x="114616" y="11111"/>
                  </a:cubicBezTo>
                  <a:cubicBezTo>
                    <a:pt x="79694" y="-3704"/>
                    <a:pt x="38952" y="-3704"/>
                    <a:pt x="4030" y="11111"/>
                  </a:cubicBezTo>
                  <a:cubicBezTo>
                    <a:pt x="856" y="12697"/>
                    <a:pt x="-732" y="16402"/>
                    <a:pt x="326" y="19577"/>
                  </a:cubicBezTo>
                  <a:cubicBezTo>
                    <a:pt x="1914" y="22223"/>
                    <a:pt x="4560" y="23809"/>
                    <a:pt x="6676" y="23809"/>
                  </a:cubicBezTo>
                  <a:close/>
                </a:path>
              </a:pathLst>
            </a:custGeom>
            <a:solidFill>
              <a:srgbClr val="000000"/>
            </a:solidFill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20" name="Forma libre 569">
              <a:extLst>
                <a:ext uri="{FF2B5EF4-FFF2-40B4-BE49-F238E27FC236}">
                  <a16:creationId xmlns:a16="http://schemas.microsoft.com/office/drawing/2014/main" id="{58AD87F9-F919-4ABB-BFE9-983DB57D9917}"/>
                </a:ext>
              </a:extLst>
            </p:cNvPr>
            <p:cNvSpPr/>
            <p:nvPr/>
          </p:nvSpPr>
          <p:spPr>
            <a:xfrm>
              <a:off x="4708519" y="24497286"/>
              <a:ext cx="52912" cy="52912"/>
            </a:xfrm>
            <a:custGeom>
              <a:avLst/>
              <a:gdLst>
                <a:gd name="connsiteX0" fmla="*/ 23149 w 52911"/>
                <a:gd name="connsiteY0" fmla="*/ 1984 h 52911"/>
                <a:gd name="connsiteX1" fmla="*/ 1984 w 52911"/>
                <a:gd name="connsiteY1" fmla="*/ 23149 h 52911"/>
                <a:gd name="connsiteX2" fmla="*/ 1984 w 52911"/>
                <a:gd name="connsiteY2" fmla="*/ 32142 h 52911"/>
                <a:gd name="connsiteX3" fmla="*/ 23149 w 52911"/>
                <a:gd name="connsiteY3" fmla="*/ 53307 h 52911"/>
                <a:gd name="connsiteX4" fmla="*/ 27911 w 52911"/>
                <a:gd name="connsiteY4" fmla="*/ 55423 h 52911"/>
                <a:gd name="connsiteX5" fmla="*/ 32673 w 52911"/>
                <a:gd name="connsiteY5" fmla="*/ 53307 h 52911"/>
                <a:gd name="connsiteX6" fmla="*/ 53838 w 52911"/>
                <a:gd name="connsiteY6" fmla="*/ 32142 h 52911"/>
                <a:gd name="connsiteX7" fmla="*/ 53838 w 52911"/>
                <a:gd name="connsiteY7" fmla="*/ 23149 h 52911"/>
                <a:gd name="connsiteX8" fmla="*/ 32673 w 52911"/>
                <a:gd name="connsiteY8" fmla="*/ 1984 h 52911"/>
                <a:gd name="connsiteX9" fmla="*/ 23149 w 52911"/>
                <a:gd name="connsiteY9" fmla="*/ 1984 h 52911"/>
                <a:gd name="connsiteX10" fmla="*/ 27382 w 52911"/>
                <a:gd name="connsiteY10" fmla="*/ 39550 h 52911"/>
                <a:gd name="connsiteX11" fmla="*/ 15212 w 52911"/>
                <a:gd name="connsiteY11" fmla="*/ 27381 h 52911"/>
                <a:gd name="connsiteX12" fmla="*/ 27382 w 52911"/>
                <a:gd name="connsiteY12" fmla="*/ 15212 h 52911"/>
                <a:gd name="connsiteX13" fmla="*/ 39552 w 52911"/>
                <a:gd name="connsiteY13" fmla="*/ 27381 h 52911"/>
                <a:gd name="connsiteX14" fmla="*/ 27382 w 52911"/>
                <a:gd name="connsiteY14" fmla="*/ 39550 h 5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911" h="52911">
                  <a:moveTo>
                    <a:pt x="23149" y="1984"/>
                  </a:moveTo>
                  <a:lnTo>
                    <a:pt x="1984" y="23149"/>
                  </a:lnTo>
                  <a:cubicBezTo>
                    <a:pt x="-661" y="25795"/>
                    <a:pt x="-661" y="30026"/>
                    <a:pt x="1984" y="32142"/>
                  </a:cubicBezTo>
                  <a:lnTo>
                    <a:pt x="23149" y="53307"/>
                  </a:lnTo>
                  <a:cubicBezTo>
                    <a:pt x="24207" y="54366"/>
                    <a:pt x="26324" y="55423"/>
                    <a:pt x="27911" y="55423"/>
                  </a:cubicBezTo>
                  <a:cubicBezTo>
                    <a:pt x="29498" y="55423"/>
                    <a:pt x="31086" y="54896"/>
                    <a:pt x="32673" y="53307"/>
                  </a:cubicBezTo>
                  <a:lnTo>
                    <a:pt x="53838" y="32142"/>
                  </a:lnTo>
                  <a:cubicBezTo>
                    <a:pt x="56483" y="29497"/>
                    <a:pt x="56483" y="25265"/>
                    <a:pt x="53838" y="23149"/>
                  </a:cubicBezTo>
                  <a:lnTo>
                    <a:pt x="32673" y="1984"/>
                  </a:lnTo>
                  <a:cubicBezTo>
                    <a:pt x="29498" y="-661"/>
                    <a:pt x="25265" y="-661"/>
                    <a:pt x="23149" y="1984"/>
                  </a:cubicBezTo>
                  <a:close/>
                  <a:moveTo>
                    <a:pt x="27382" y="39550"/>
                  </a:moveTo>
                  <a:lnTo>
                    <a:pt x="15212" y="27381"/>
                  </a:lnTo>
                  <a:lnTo>
                    <a:pt x="27382" y="15212"/>
                  </a:lnTo>
                  <a:lnTo>
                    <a:pt x="39552" y="27381"/>
                  </a:lnTo>
                  <a:lnTo>
                    <a:pt x="27382" y="39550"/>
                  </a:lnTo>
                  <a:close/>
                </a:path>
              </a:pathLst>
            </a:custGeom>
            <a:solidFill>
              <a:srgbClr val="000000"/>
            </a:solidFill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21" name="Forma libre 570">
              <a:extLst>
                <a:ext uri="{FF2B5EF4-FFF2-40B4-BE49-F238E27FC236}">
                  <a16:creationId xmlns:a16="http://schemas.microsoft.com/office/drawing/2014/main" id="{10ED8544-D712-4BC0-92AA-148DE2A3F6CB}"/>
                </a:ext>
              </a:extLst>
            </p:cNvPr>
            <p:cNvSpPr/>
            <p:nvPr/>
          </p:nvSpPr>
          <p:spPr>
            <a:xfrm>
              <a:off x="4601637" y="24604166"/>
              <a:ext cx="52912" cy="52912"/>
            </a:xfrm>
            <a:custGeom>
              <a:avLst/>
              <a:gdLst>
                <a:gd name="connsiteX0" fmla="*/ 23149 w 52911"/>
                <a:gd name="connsiteY0" fmla="*/ 1984 h 52911"/>
                <a:gd name="connsiteX1" fmla="*/ 1984 w 52911"/>
                <a:gd name="connsiteY1" fmla="*/ 23149 h 52911"/>
                <a:gd name="connsiteX2" fmla="*/ 1984 w 52911"/>
                <a:gd name="connsiteY2" fmla="*/ 32145 h 52911"/>
                <a:gd name="connsiteX3" fmla="*/ 23149 w 52911"/>
                <a:gd name="connsiteY3" fmla="*/ 53310 h 52911"/>
                <a:gd name="connsiteX4" fmla="*/ 27911 w 52911"/>
                <a:gd name="connsiteY4" fmla="*/ 55426 h 52911"/>
                <a:gd name="connsiteX5" fmla="*/ 32673 w 52911"/>
                <a:gd name="connsiteY5" fmla="*/ 53310 h 52911"/>
                <a:gd name="connsiteX6" fmla="*/ 53838 w 52911"/>
                <a:gd name="connsiteY6" fmla="*/ 32145 h 52911"/>
                <a:gd name="connsiteX7" fmla="*/ 53838 w 52911"/>
                <a:gd name="connsiteY7" fmla="*/ 23149 h 52911"/>
                <a:gd name="connsiteX8" fmla="*/ 32673 w 52911"/>
                <a:gd name="connsiteY8" fmla="*/ 1984 h 52911"/>
                <a:gd name="connsiteX9" fmla="*/ 23149 w 52911"/>
                <a:gd name="connsiteY9" fmla="*/ 1984 h 52911"/>
                <a:gd name="connsiteX10" fmla="*/ 27382 w 52911"/>
                <a:gd name="connsiteY10" fmla="*/ 40082 h 52911"/>
                <a:gd name="connsiteX11" fmla="*/ 15212 w 52911"/>
                <a:gd name="connsiteY11" fmla="*/ 27911 h 52911"/>
                <a:gd name="connsiteX12" fmla="*/ 27382 w 52911"/>
                <a:gd name="connsiteY12" fmla="*/ 15742 h 52911"/>
                <a:gd name="connsiteX13" fmla="*/ 39552 w 52911"/>
                <a:gd name="connsiteY13" fmla="*/ 27911 h 52911"/>
                <a:gd name="connsiteX14" fmla="*/ 27382 w 52911"/>
                <a:gd name="connsiteY14" fmla="*/ 40082 h 5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911" h="52911">
                  <a:moveTo>
                    <a:pt x="23149" y="1984"/>
                  </a:moveTo>
                  <a:lnTo>
                    <a:pt x="1984" y="23149"/>
                  </a:lnTo>
                  <a:cubicBezTo>
                    <a:pt x="-661" y="25795"/>
                    <a:pt x="-661" y="30029"/>
                    <a:pt x="1984" y="32145"/>
                  </a:cubicBezTo>
                  <a:lnTo>
                    <a:pt x="23149" y="53310"/>
                  </a:lnTo>
                  <a:cubicBezTo>
                    <a:pt x="24207" y="54366"/>
                    <a:pt x="25795" y="55426"/>
                    <a:pt x="27911" y="55426"/>
                  </a:cubicBezTo>
                  <a:cubicBezTo>
                    <a:pt x="30027" y="55426"/>
                    <a:pt x="31086" y="54896"/>
                    <a:pt x="32673" y="53310"/>
                  </a:cubicBezTo>
                  <a:lnTo>
                    <a:pt x="53838" y="32145"/>
                  </a:lnTo>
                  <a:cubicBezTo>
                    <a:pt x="56483" y="29499"/>
                    <a:pt x="56483" y="25265"/>
                    <a:pt x="53838" y="23149"/>
                  </a:cubicBezTo>
                  <a:lnTo>
                    <a:pt x="32673" y="1984"/>
                  </a:lnTo>
                  <a:cubicBezTo>
                    <a:pt x="30027" y="-661"/>
                    <a:pt x="25266" y="-661"/>
                    <a:pt x="23149" y="1984"/>
                  </a:cubicBezTo>
                  <a:close/>
                  <a:moveTo>
                    <a:pt x="27382" y="40082"/>
                  </a:moveTo>
                  <a:lnTo>
                    <a:pt x="15212" y="27911"/>
                  </a:lnTo>
                  <a:lnTo>
                    <a:pt x="27382" y="15742"/>
                  </a:lnTo>
                  <a:lnTo>
                    <a:pt x="39552" y="27911"/>
                  </a:lnTo>
                  <a:lnTo>
                    <a:pt x="27382" y="40082"/>
                  </a:lnTo>
                  <a:close/>
                </a:path>
              </a:pathLst>
            </a:custGeom>
            <a:solidFill>
              <a:srgbClr val="000000"/>
            </a:solidFill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</p:grpSp>
      <p:sp>
        <p:nvSpPr>
          <p:cNvPr id="22" name="Forma libre 164">
            <a:extLst>
              <a:ext uri="{FF2B5EF4-FFF2-40B4-BE49-F238E27FC236}">
                <a16:creationId xmlns:a16="http://schemas.microsoft.com/office/drawing/2014/main" id="{8E513ABB-E793-42DE-86D0-93021D7B8C8A}"/>
              </a:ext>
            </a:extLst>
          </p:cNvPr>
          <p:cNvSpPr/>
          <p:nvPr/>
        </p:nvSpPr>
        <p:spPr>
          <a:xfrm>
            <a:off x="808404" y="3870133"/>
            <a:ext cx="548640" cy="548640"/>
          </a:xfrm>
          <a:custGeom>
            <a:avLst/>
            <a:gdLst>
              <a:gd name="connsiteX0" fmla="*/ 881312 w 901630"/>
              <a:gd name="connsiteY0" fmla="*/ 0 h 1079416"/>
              <a:gd name="connsiteX1" fmla="*/ 26668 w 901630"/>
              <a:gd name="connsiteY1" fmla="*/ 0 h 1079416"/>
              <a:gd name="connsiteX2" fmla="*/ 0 w 901630"/>
              <a:gd name="connsiteY2" fmla="*/ 26668 h 1079416"/>
              <a:gd name="connsiteX3" fmla="*/ 0 w 901630"/>
              <a:gd name="connsiteY3" fmla="*/ 1064179 h 1079416"/>
              <a:gd name="connsiteX4" fmla="*/ 26668 w 901630"/>
              <a:gd name="connsiteY4" fmla="*/ 1090846 h 1079416"/>
              <a:gd name="connsiteX5" fmla="*/ 881312 w 901630"/>
              <a:gd name="connsiteY5" fmla="*/ 1090846 h 1079416"/>
              <a:gd name="connsiteX6" fmla="*/ 907980 w 901630"/>
              <a:gd name="connsiteY6" fmla="*/ 1064179 h 1079416"/>
              <a:gd name="connsiteX7" fmla="*/ 907980 w 901630"/>
              <a:gd name="connsiteY7" fmla="*/ 26668 h 1079416"/>
              <a:gd name="connsiteX8" fmla="*/ 881312 w 901630"/>
              <a:gd name="connsiteY8" fmla="*/ 0 h 1079416"/>
              <a:gd name="connsiteX9" fmla="*/ 854643 w 901630"/>
              <a:gd name="connsiteY9" fmla="*/ 1037509 h 1079416"/>
              <a:gd name="connsiteX10" fmla="*/ 52066 w 901630"/>
              <a:gd name="connsiteY10" fmla="*/ 1037509 h 1079416"/>
              <a:gd name="connsiteX11" fmla="*/ 52066 w 901630"/>
              <a:gd name="connsiteY11" fmla="*/ 52066 h 1079416"/>
              <a:gd name="connsiteX12" fmla="*/ 854643 w 901630"/>
              <a:gd name="connsiteY12" fmla="*/ 52066 h 1079416"/>
              <a:gd name="connsiteX13" fmla="*/ 854643 w 901630"/>
              <a:gd name="connsiteY13" fmla="*/ 1037509 h 1079416"/>
              <a:gd name="connsiteX14" fmla="*/ 152388 w 901630"/>
              <a:gd name="connsiteY14" fmla="*/ 383510 h 1079416"/>
              <a:gd name="connsiteX15" fmla="*/ 297157 w 901630"/>
              <a:gd name="connsiteY15" fmla="*/ 383510 h 1079416"/>
              <a:gd name="connsiteX16" fmla="*/ 353032 w 901630"/>
              <a:gd name="connsiteY16" fmla="*/ 327635 h 1079416"/>
              <a:gd name="connsiteX17" fmla="*/ 353032 w 901630"/>
              <a:gd name="connsiteY17" fmla="*/ 182866 h 1079416"/>
              <a:gd name="connsiteX18" fmla="*/ 349223 w 901630"/>
              <a:gd name="connsiteY18" fmla="*/ 163818 h 1079416"/>
              <a:gd name="connsiteX19" fmla="*/ 353032 w 901630"/>
              <a:gd name="connsiteY19" fmla="*/ 158738 h 1079416"/>
              <a:gd name="connsiteX20" fmla="*/ 346682 w 901630"/>
              <a:gd name="connsiteY20" fmla="*/ 121910 h 1079416"/>
              <a:gd name="connsiteX21" fmla="*/ 309856 w 901630"/>
              <a:gd name="connsiteY21" fmla="*/ 128260 h 1079416"/>
              <a:gd name="connsiteX22" fmla="*/ 309856 w 901630"/>
              <a:gd name="connsiteY22" fmla="*/ 128260 h 1079416"/>
              <a:gd name="connsiteX23" fmla="*/ 297157 w 901630"/>
              <a:gd name="connsiteY23" fmla="*/ 125721 h 1079416"/>
              <a:gd name="connsiteX24" fmla="*/ 152388 w 901630"/>
              <a:gd name="connsiteY24" fmla="*/ 125721 h 1079416"/>
              <a:gd name="connsiteX25" fmla="*/ 96512 w 901630"/>
              <a:gd name="connsiteY25" fmla="*/ 181597 h 1079416"/>
              <a:gd name="connsiteX26" fmla="*/ 96512 w 901630"/>
              <a:gd name="connsiteY26" fmla="*/ 326364 h 1079416"/>
              <a:gd name="connsiteX27" fmla="*/ 152388 w 901630"/>
              <a:gd name="connsiteY27" fmla="*/ 383510 h 1079416"/>
              <a:gd name="connsiteX28" fmla="*/ 148578 w 901630"/>
              <a:gd name="connsiteY28" fmla="*/ 182866 h 1079416"/>
              <a:gd name="connsiteX29" fmla="*/ 152388 w 901630"/>
              <a:gd name="connsiteY29" fmla="*/ 179056 h 1079416"/>
              <a:gd name="connsiteX30" fmla="*/ 274299 w 901630"/>
              <a:gd name="connsiteY30" fmla="*/ 179056 h 1079416"/>
              <a:gd name="connsiteX31" fmla="*/ 236202 w 901630"/>
              <a:gd name="connsiteY31" fmla="*/ 233662 h 1079416"/>
              <a:gd name="connsiteX32" fmla="*/ 218423 w 901630"/>
              <a:gd name="connsiteY32" fmla="*/ 219694 h 1079416"/>
              <a:gd name="connsiteX33" fmla="*/ 181595 w 901630"/>
              <a:gd name="connsiteY33" fmla="*/ 223502 h 1079416"/>
              <a:gd name="connsiteX34" fmla="*/ 185405 w 901630"/>
              <a:gd name="connsiteY34" fmla="*/ 260330 h 1079416"/>
              <a:gd name="connsiteX35" fmla="*/ 224772 w 901630"/>
              <a:gd name="connsiteY35" fmla="*/ 290808 h 1079416"/>
              <a:gd name="connsiteX36" fmla="*/ 241281 w 901630"/>
              <a:gd name="connsiteY36" fmla="*/ 295888 h 1079416"/>
              <a:gd name="connsiteX37" fmla="*/ 245090 w 901630"/>
              <a:gd name="connsiteY37" fmla="*/ 295888 h 1079416"/>
              <a:gd name="connsiteX38" fmla="*/ 262869 w 901630"/>
              <a:gd name="connsiteY38" fmla="*/ 285728 h 1079416"/>
              <a:gd name="connsiteX39" fmla="*/ 300966 w 901630"/>
              <a:gd name="connsiteY39" fmla="*/ 232393 h 1079416"/>
              <a:gd name="connsiteX40" fmla="*/ 300966 w 901630"/>
              <a:gd name="connsiteY40" fmla="*/ 327635 h 1079416"/>
              <a:gd name="connsiteX41" fmla="*/ 297157 w 901630"/>
              <a:gd name="connsiteY41" fmla="*/ 331444 h 1079416"/>
              <a:gd name="connsiteX42" fmla="*/ 152388 w 901630"/>
              <a:gd name="connsiteY42" fmla="*/ 331444 h 1079416"/>
              <a:gd name="connsiteX43" fmla="*/ 148578 w 901630"/>
              <a:gd name="connsiteY43" fmla="*/ 327635 h 1079416"/>
              <a:gd name="connsiteX44" fmla="*/ 148578 w 901630"/>
              <a:gd name="connsiteY44" fmla="*/ 182866 h 1079416"/>
              <a:gd name="connsiteX45" fmla="*/ 152388 w 901630"/>
              <a:gd name="connsiteY45" fmla="*/ 963856 h 1079416"/>
              <a:gd name="connsiteX46" fmla="*/ 297157 w 901630"/>
              <a:gd name="connsiteY46" fmla="*/ 963856 h 1079416"/>
              <a:gd name="connsiteX47" fmla="*/ 353032 w 901630"/>
              <a:gd name="connsiteY47" fmla="*/ 907980 h 1079416"/>
              <a:gd name="connsiteX48" fmla="*/ 353032 w 901630"/>
              <a:gd name="connsiteY48" fmla="*/ 763211 h 1079416"/>
              <a:gd name="connsiteX49" fmla="*/ 297157 w 901630"/>
              <a:gd name="connsiteY49" fmla="*/ 707335 h 1079416"/>
              <a:gd name="connsiteX50" fmla="*/ 152388 w 901630"/>
              <a:gd name="connsiteY50" fmla="*/ 707335 h 1079416"/>
              <a:gd name="connsiteX51" fmla="*/ 96512 w 901630"/>
              <a:gd name="connsiteY51" fmla="*/ 763211 h 1079416"/>
              <a:gd name="connsiteX52" fmla="*/ 96512 w 901630"/>
              <a:gd name="connsiteY52" fmla="*/ 907980 h 1079416"/>
              <a:gd name="connsiteX53" fmla="*/ 152388 w 901630"/>
              <a:gd name="connsiteY53" fmla="*/ 963856 h 1079416"/>
              <a:gd name="connsiteX54" fmla="*/ 148578 w 901630"/>
              <a:gd name="connsiteY54" fmla="*/ 763211 h 1079416"/>
              <a:gd name="connsiteX55" fmla="*/ 152388 w 901630"/>
              <a:gd name="connsiteY55" fmla="*/ 759402 h 1079416"/>
              <a:gd name="connsiteX56" fmla="*/ 297157 w 901630"/>
              <a:gd name="connsiteY56" fmla="*/ 759402 h 1079416"/>
              <a:gd name="connsiteX57" fmla="*/ 300966 w 901630"/>
              <a:gd name="connsiteY57" fmla="*/ 763211 h 1079416"/>
              <a:gd name="connsiteX58" fmla="*/ 300966 w 901630"/>
              <a:gd name="connsiteY58" fmla="*/ 907980 h 1079416"/>
              <a:gd name="connsiteX59" fmla="*/ 297157 w 901630"/>
              <a:gd name="connsiteY59" fmla="*/ 911790 h 1079416"/>
              <a:gd name="connsiteX60" fmla="*/ 152388 w 901630"/>
              <a:gd name="connsiteY60" fmla="*/ 911790 h 1079416"/>
              <a:gd name="connsiteX61" fmla="*/ 148578 w 901630"/>
              <a:gd name="connsiteY61" fmla="*/ 907980 h 1079416"/>
              <a:gd name="connsiteX62" fmla="*/ 148578 w 901630"/>
              <a:gd name="connsiteY62" fmla="*/ 763211 h 1079416"/>
              <a:gd name="connsiteX63" fmla="*/ 397478 w 901630"/>
              <a:gd name="connsiteY63" fmla="*/ 200645 h 1079416"/>
              <a:gd name="connsiteX64" fmla="*/ 424148 w 901630"/>
              <a:gd name="connsiteY64" fmla="*/ 173976 h 1079416"/>
              <a:gd name="connsiteX65" fmla="*/ 728924 w 901630"/>
              <a:gd name="connsiteY65" fmla="*/ 173976 h 1079416"/>
              <a:gd name="connsiteX66" fmla="*/ 755592 w 901630"/>
              <a:gd name="connsiteY66" fmla="*/ 200645 h 1079416"/>
              <a:gd name="connsiteX67" fmla="*/ 728924 w 901630"/>
              <a:gd name="connsiteY67" fmla="*/ 227313 h 1079416"/>
              <a:gd name="connsiteX68" fmla="*/ 424148 w 901630"/>
              <a:gd name="connsiteY68" fmla="*/ 227313 h 1079416"/>
              <a:gd name="connsiteX69" fmla="*/ 397478 w 901630"/>
              <a:gd name="connsiteY69" fmla="*/ 200645 h 1079416"/>
              <a:gd name="connsiteX70" fmla="*/ 397478 w 901630"/>
              <a:gd name="connsiteY70" fmla="*/ 300966 h 1079416"/>
              <a:gd name="connsiteX71" fmla="*/ 424148 w 901630"/>
              <a:gd name="connsiteY71" fmla="*/ 274299 h 1079416"/>
              <a:gd name="connsiteX72" fmla="*/ 607012 w 901630"/>
              <a:gd name="connsiteY72" fmla="*/ 274299 h 1079416"/>
              <a:gd name="connsiteX73" fmla="*/ 633682 w 901630"/>
              <a:gd name="connsiteY73" fmla="*/ 300966 h 1079416"/>
              <a:gd name="connsiteX74" fmla="*/ 607012 w 901630"/>
              <a:gd name="connsiteY74" fmla="*/ 327635 h 1079416"/>
              <a:gd name="connsiteX75" fmla="*/ 424148 w 901630"/>
              <a:gd name="connsiteY75" fmla="*/ 327635 h 1079416"/>
              <a:gd name="connsiteX76" fmla="*/ 397478 w 901630"/>
              <a:gd name="connsiteY76" fmla="*/ 300966 h 1079416"/>
              <a:gd name="connsiteX77" fmla="*/ 152388 w 901630"/>
              <a:gd name="connsiteY77" fmla="*/ 674318 h 1079416"/>
              <a:gd name="connsiteX78" fmla="*/ 297157 w 901630"/>
              <a:gd name="connsiteY78" fmla="*/ 674318 h 1079416"/>
              <a:gd name="connsiteX79" fmla="*/ 353032 w 901630"/>
              <a:gd name="connsiteY79" fmla="*/ 618442 h 1079416"/>
              <a:gd name="connsiteX80" fmla="*/ 353032 w 901630"/>
              <a:gd name="connsiteY80" fmla="*/ 473674 h 1079416"/>
              <a:gd name="connsiteX81" fmla="*/ 297157 w 901630"/>
              <a:gd name="connsiteY81" fmla="*/ 417798 h 1079416"/>
              <a:gd name="connsiteX82" fmla="*/ 152388 w 901630"/>
              <a:gd name="connsiteY82" fmla="*/ 417798 h 1079416"/>
              <a:gd name="connsiteX83" fmla="*/ 96512 w 901630"/>
              <a:gd name="connsiteY83" fmla="*/ 473674 h 1079416"/>
              <a:gd name="connsiteX84" fmla="*/ 96512 w 901630"/>
              <a:gd name="connsiteY84" fmla="*/ 618442 h 1079416"/>
              <a:gd name="connsiteX85" fmla="*/ 152388 w 901630"/>
              <a:gd name="connsiteY85" fmla="*/ 674318 h 1079416"/>
              <a:gd name="connsiteX86" fmla="*/ 148578 w 901630"/>
              <a:gd name="connsiteY86" fmla="*/ 472403 h 1079416"/>
              <a:gd name="connsiteX87" fmla="*/ 152388 w 901630"/>
              <a:gd name="connsiteY87" fmla="*/ 468594 h 1079416"/>
              <a:gd name="connsiteX88" fmla="*/ 297157 w 901630"/>
              <a:gd name="connsiteY88" fmla="*/ 468594 h 1079416"/>
              <a:gd name="connsiteX89" fmla="*/ 300966 w 901630"/>
              <a:gd name="connsiteY89" fmla="*/ 472403 h 1079416"/>
              <a:gd name="connsiteX90" fmla="*/ 300966 w 901630"/>
              <a:gd name="connsiteY90" fmla="*/ 617172 h 1079416"/>
              <a:gd name="connsiteX91" fmla="*/ 297157 w 901630"/>
              <a:gd name="connsiteY91" fmla="*/ 620982 h 1079416"/>
              <a:gd name="connsiteX92" fmla="*/ 152388 w 901630"/>
              <a:gd name="connsiteY92" fmla="*/ 620982 h 1079416"/>
              <a:gd name="connsiteX93" fmla="*/ 148578 w 901630"/>
              <a:gd name="connsiteY93" fmla="*/ 617172 h 1079416"/>
              <a:gd name="connsiteX94" fmla="*/ 148578 w 901630"/>
              <a:gd name="connsiteY94" fmla="*/ 472403 h 1079416"/>
              <a:gd name="connsiteX95" fmla="*/ 397478 w 901630"/>
              <a:gd name="connsiteY95" fmla="*/ 490182 h 1079416"/>
              <a:gd name="connsiteX96" fmla="*/ 424148 w 901630"/>
              <a:gd name="connsiteY96" fmla="*/ 463514 h 1079416"/>
              <a:gd name="connsiteX97" fmla="*/ 728924 w 901630"/>
              <a:gd name="connsiteY97" fmla="*/ 463514 h 1079416"/>
              <a:gd name="connsiteX98" fmla="*/ 755592 w 901630"/>
              <a:gd name="connsiteY98" fmla="*/ 490182 h 1079416"/>
              <a:gd name="connsiteX99" fmla="*/ 728924 w 901630"/>
              <a:gd name="connsiteY99" fmla="*/ 516850 h 1079416"/>
              <a:gd name="connsiteX100" fmla="*/ 424148 w 901630"/>
              <a:gd name="connsiteY100" fmla="*/ 516850 h 1079416"/>
              <a:gd name="connsiteX101" fmla="*/ 397478 w 901630"/>
              <a:gd name="connsiteY101" fmla="*/ 490182 h 1079416"/>
              <a:gd name="connsiteX102" fmla="*/ 397478 w 901630"/>
              <a:gd name="connsiteY102" fmla="*/ 591774 h 1079416"/>
              <a:gd name="connsiteX103" fmla="*/ 424148 w 901630"/>
              <a:gd name="connsiteY103" fmla="*/ 565106 h 1079416"/>
              <a:gd name="connsiteX104" fmla="*/ 607012 w 901630"/>
              <a:gd name="connsiteY104" fmla="*/ 565106 h 1079416"/>
              <a:gd name="connsiteX105" fmla="*/ 633682 w 901630"/>
              <a:gd name="connsiteY105" fmla="*/ 591774 h 1079416"/>
              <a:gd name="connsiteX106" fmla="*/ 607012 w 901630"/>
              <a:gd name="connsiteY106" fmla="*/ 618442 h 1079416"/>
              <a:gd name="connsiteX107" fmla="*/ 424148 w 901630"/>
              <a:gd name="connsiteY107" fmla="*/ 618442 h 1079416"/>
              <a:gd name="connsiteX108" fmla="*/ 397478 w 901630"/>
              <a:gd name="connsiteY108" fmla="*/ 591774 h 1079416"/>
              <a:gd name="connsiteX109" fmla="*/ 397478 w 901630"/>
              <a:gd name="connsiteY109" fmla="*/ 779720 h 1079416"/>
              <a:gd name="connsiteX110" fmla="*/ 424148 w 901630"/>
              <a:gd name="connsiteY110" fmla="*/ 753053 h 1079416"/>
              <a:gd name="connsiteX111" fmla="*/ 728924 w 901630"/>
              <a:gd name="connsiteY111" fmla="*/ 753053 h 1079416"/>
              <a:gd name="connsiteX112" fmla="*/ 755592 w 901630"/>
              <a:gd name="connsiteY112" fmla="*/ 779720 h 1079416"/>
              <a:gd name="connsiteX113" fmla="*/ 728924 w 901630"/>
              <a:gd name="connsiteY113" fmla="*/ 806388 h 1079416"/>
              <a:gd name="connsiteX114" fmla="*/ 424148 w 901630"/>
              <a:gd name="connsiteY114" fmla="*/ 806388 h 1079416"/>
              <a:gd name="connsiteX115" fmla="*/ 397478 w 901630"/>
              <a:gd name="connsiteY115" fmla="*/ 779720 h 1079416"/>
              <a:gd name="connsiteX116" fmla="*/ 397478 w 901630"/>
              <a:gd name="connsiteY116" fmla="*/ 881312 h 1079416"/>
              <a:gd name="connsiteX117" fmla="*/ 424148 w 901630"/>
              <a:gd name="connsiteY117" fmla="*/ 854645 h 1079416"/>
              <a:gd name="connsiteX118" fmla="*/ 607012 w 901630"/>
              <a:gd name="connsiteY118" fmla="*/ 854645 h 1079416"/>
              <a:gd name="connsiteX119" fmla="*/ 633682 w 901630"/>
              <a:gd name="connsiteY119" fmla="*/ 881312 h 1079416"/>
              <a:gd name="connsiteX120" fmla="*/ 607012 w 901630"/>
              <a:gd name="connsiteY120" fmla="*/ 907980 h 1079416"/>
              <a:gd name="connsiteX121" fmla="*/ 424148 w 901630"/>
              <a:gd name="connsiteY121" fmla="*/ 907980 h 1079416"/>
              <a:gd name="connsiteX122" fmla="*/ 397478 w 901630"/>
              <a:gd name="connsiteY122" fmla="*/ 881312 h 1079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901630" h="1079416">
                <a:moveTo>
                  <a:pt x="881312" y="0"/>
                </a:moveTo>
                <a:lnTo>
                  <a:pt x="26668" y="0"/>
                </a:lnTo>
                <a:cubicBezTo>
                  <a:pt x="12699" y="0"/>
                  <a:pt x="0" y="11429"/>
                  <a:pt x="0" y="26668"/>
                </a:cubicBezTo>
                <a:lnTo>
                  <a:pt x="0" y="1064179"/>
                </a:lnTo>
                <a:cubicBezTo>
                  <a:pt x="0" y="1078147"/>
                  <a:pt x="11429" y="1090846"/>
                  <a:pt x="26668" y="1090846"/>
                </a:cubicBezTo>
                <a:lnTo>
                  <a:pt x="881312" y="1090846"/>
                </a:lnTo>
                <a:cubicBezTo>
                  <a:pt x="895281" y="1090846"/>
                  <a:pt x="907980" y="1079417"/>
                  <a:pt x="907980" y="1064179"/>
                </a:cubicBezTo>
                <a:lnTo>
                  <a:pt x="907980" y="26668"/>
                </a:lnTo>
                <a:cubicBezTo>
                  <a:pt x="906710" y="12699"/>
                  <a:pt x="895281" y="0"/>
                  <a:pt x="881312" y="0"/>
                </a:cubicBezTo>
                <a:close/>
                <a:moveTo>
                  <a:pt x="854643" y="1037509"/>
                </a:moveTo>
                <a:lnTo>
                  <a:pt x="52066" y="1037509"/>
                </a:lnTo>
                <a:lnTo>
                  <a:pt x="52066" y="52066"/>
                </a:lnTo>
                <a:lnTo>
                  <a:pt x="854643" y="52066"/>
                </a:lnTo>
                <a:lnTo>
                  <a:pt x="854643" y="1037509"/>
                </a:lnTo>
                <a:close/>
                <a:moveTo>
                  <a:pt x="152388" y="383510"/>
                </a:moveTo>
                <a:lnTo>
                  <a:pt x="297157" y="383510"/>
                </a:lnTo>
                <a:cubicBezTo>
                  <a:pt x="327634" y="383510"/>
                  <a:pt x="353032" y="358112"/>
                  <a:pt x="353032" y="327635"/>
                </a:cubicBezTo>
                <a:lnTo>
                  <a:pt x="353032" y="182866"/>
                </a:lnTo>
                <a:cubicBezTo>
                  <a:pt x="353032" y="176517"/>
                  <a:pt x="351762" y="170167"/>
                  <a:pt x="349223" y="163818"/>
                </a:cubicBezTo>
                <a:lnTo>
                  <a:pt x="353032" y="158738"/>
                </a:lnTo>
                <a:cubicBezTo>
                  <a:pt x="361922" y="147308"/>
                  <a:pt x="359381" y="130801"/>
                  <a:pt x="346682" y="121910"/>
                </a:cubicBezTo>
                <a:cubicBezTo>
                  <a:pt x="335254" y="113022"/>
                  <a:pt x="318745" y="115561"/>
                  <a:pt x="309856" y="128260"/>
                </a:cubicBezTo>
                <a:lnTo>
                  <a:pt x="309856" y="128260"/>
                </a:lnTo>
                <a:cubicBezTo>
                  <a:pt x="306046" y="126990"/>
                  <a:pt x="300966" y="125721"/>
                  <a:pt x="297157" y="125721"/>
                </a:cubicBezTo>
                <a:lnTo>
                  <a:pt x="152388" y="125721"/>
                </a:lnTo>
                <a:cubicBezTo>
                  <a:pt x="121910" y="125721"/>
                  <a:pt x="96512" y="151119"/>
                  <a:pt x="96512" y="181597"/>
                </a:cubicBezTo>
                <a:lnTo>
                  <a:pt x="96512" y="326364"/>
                </a:lnTo>
                <a:cubicBezTo>
                  <a:pt x="96512" y="359383"/>
                  <a:pt x="121910" y="383510"/>
                  <a:pt x="152388" y="383510"/>
                </a:cubicBezTo>
                <a:close/>
                <a:moveTo>
                  <a:pt x="148578" y="182866"/>
                </a:moveTo>
                <a:cubicBezTo>
                  <a:pt x="148578" y="180325"/>
                  <a:pt x="149848" y="179056"/>
                  <a:pt x="152388" y="179056"/>
                </a:cubicBezTo>
                <a:lnTo>
                  <a:pt x="274299" y="179056"/>
                </a:lnTo>
                <a:lnTo>
                  <a:pt x="236202" y="233662"/>
                </a:lnTo>
                <a:lnTo>
                  <a:pt x="218423" y="219694"/>
                </a:lnTo>
                <a:cubicBezTo>
                  <a:pt x="206993" y="210803"/>
                  <a:pt x="190485" y="213344"/>
                  <a:pt x="181595" y="223502"/>
                </a:cubicBezTo>
                <a:cubicBezTo>
                  <a:pt x="172706" y="234932"/>
                  <a:pt x="173976" y="251441"/>
                  <a:pt x="185405" y="260330"/>
                </a:cubicBezTo>
                <a:lnTo>
                  <a:pt x="224772" y="290808"/>
                </a:lnTo>
                <a:cubicBezTo>
                  <a:pt x="229852" y="294617"/>
                  <a:pt x="234932" y="295888"/>
                  <a:pt x="241281" y="295888"/>
                </a:cubicBezTo>
                <a:cubicBezTo>
                  <a:pt x="242551" y="295888"/>
                  <a:pt x="243821" y="295888"/>
                  <a:pt x="245090" y="295888"/>
                </a:cubicBezTo>
                <a:cubicBezTo>
                  <a:pt x="252711" y="294617"/>
                  <a:pt x="259060" y="290808"/>
                  <a:pt x="262869" y="285728"/>
                </a:cubicBezTo>
                <a:lnTo>
                  <a:pt x="300966" y="232393"/>
                </a:lnTo>
                <a:lnTo>
                  <a:pt x="300966" y="327635"/>
                </a:lnTo>
                <a:cubicBezTo>
                  <a:pt x="300966" y="330175"/>
                  <a:pt x="299697" y="331444"/>
                  <a:pt x="297157" y="331444"/>
                </a:cubicBezTo>
                <a:lnTo>
                  <a:pt x="152388" y="331444"/>
                </a:lnTo>
                <a:cubicBezTo>
                  <a:pt x="149848" y="331444"/>
                  <a:pt x="148578" y="330175"/>
                  <a:pt x="148578" y="327635"/>
                </a:cubicBezTo>
                <a:lnTo>
                  <a:pt x="148578" y="182866"/>
                </a:lnTo>
                <a:close/>
                <a:moveTo>
                  <a:pt x="152388" y="963856"/>
                </a:moveTo>
                <a:lnTo>
                  <a:pt x="297157" y="963856"/>
                </a:lnTo>
                <a:cubicBezTo>
                  <a:pt x="327634" y="963856"/>
                  <a:pt x="353032" y="938458"/>
                  <a:pt x="353032" y="907980"/>
                </a:cubicBezTo>
                <a:lnTo>
                  <a:pt x="353032" y="763211"/>
                </a:lnTo>
                <a:cubicBezTo>
                  <a:pt x="353032" y="732733"/>
                  <a:pt x="327634" y="707335"/>
                  <a:pt x="297157" y="707335"/>
                </a:cubicBezTo>
                <a:lnTo>
                  <a:pt x="152388" y="707335"/>
                </a:lnTo>
                <a:cubicBezTo>
                  <a:pt x="121910" y="707335"/>
                  <a:pt x="96512" y="732733"/>
                  <a:pt x="96512" y="763211"/>
                </a:cubicBezTo>
                <a:lnTo>
                  <a:pt x="96512" y="907980"/>
                </a:lnTo>
                <a:cubicBezTo>
                  <a:pt x="96512" y="938458"/>
                  <a:pt x="121910" y="963856"/>
                  <a:pt x="152388" y="963856"/>
                </a:cubicBezTo>
                <a:close/>
                <a:moveTo>
                  <a:pt x="148578" y="763211"/>
                </a:moveTo>
                <a:cubicBezTo>
                  <a:pt x="148578" y="760672"/>
                  <a:pt x="149848" y="759402"/>
                  <a:pt x="152388" y="759402"/>
                </a:cubicBezTo>
                <a:lnTo>
                  <a:pt x="297157" y="759402"/>
                </a:lnTo>
                <a:cubicBezTo>
                  <a:pt x="299697" y="759402"/>
                  <a:pt x="300966" y="760672"/>
                  <a:pt x="300966" y="763211"/>
                </a:cubicBezTo>
                <a:lnTo>
                  <a:pt x="300966" y="907980"/>
                </a:lnTo>
                <a:cubicBezTo>
                  <a:pt x="300966" y="910519"/>
                  <a:pt x="299697" y="911790"/>
                  <a:pt x="297157" y="911790"/>
                </a:cubicBezTo>
                <a:lnTo>
                  <a:pt x="152388" y="911790"/>
                </a:lnTo>
                <a:cubicBezTo>
                  <a:pt x="149848" y="911790"/>
                  <a:pt x="148578" y="910519"/>
                  <a:pt x="148578" y="907980"/>
                </a:cubicBezTo>
                <a:lnTo>
                  <a:pt x="148578" y="763211"/>
                </a:lnTo>
                <a:close/>
                <a:moveTo>
                  <a:pt x="397478" y="200645"/>
                </a:moveTo>
                <a:cubicBezTo>
                  <a:pt x="397478" y="186675"/>
                  <a:pt x="408908" y="173976"/>
                  <a:pt x="424148" y="173976"/>
                </a:cubicBezTo>
                <a:lnTo>
                  <a:pt x="728924" y="173976"/>
                </a:lnTo>
                <a:cubicBezTo>
                  <a:pt x="742893" y="173976"/>
                  <a:pt x="755592" y="185405"/>
                  <a:pt x="755592" y="200645"/>
                </a:cubicBezTo>
                <a:cubicBezTo>
                  <a:pt x="755592" y="214614"/>
                  <a:pt x="744162" y="227313"/>
                  <a:pt x="728924" y="227313"/>
                </a:cubicBezTo>
                <a:lnTo>
                  <a:pt x="424148" y="227313"/>
                </a:lnTo>
                <a:cubicBezTo>
                  <a:pt x="408908" y="226043"/>
                  <a:pt x="397478" y="214614"/>
                  <a:pt x="397478" y="200645"/>
                </a:cubicBezTo>
                <a:close/>
                <a:moveTo>
                  <a:pt x="397478" y="300966"/>
                </a:moveTo>
                <a:cubicBezTo>
                  <a:pt x="397478" y="286998"/>
                  <a:pt x="408908" y="274299"/>
                  <a:pt x="424148" y="274299"/>
                </a:cubicBezTo>
                <a:lnTo>
                  <a:pt x="607012" y="274299"/>
                </a:lnTo>
                <a:cubicBezTo>
                  <a:pt x="620983" y="274299"/>
                  <a:pt x="633682" y="285728"/>
                  <a:pt x="633682" y="300966"/>
                </a:cubicBezTo>
                <a:cubicBezTo>
                  <a:pt x="633682" y="316206"/>
                  <a:pt x="622252" y="327635"/>
                  <a:pt x="607012" y="327635"/>
                </a:cubicBezTo>
                <a:lnTo>
                  <a:pt x="424148" y="327635"/>
                </a:lnTo>
                <a:cubicBezTo>
                  <a:pt x="408908" y="327635"/>
                  <a:pt x="397478" y="316206"/>
                  <a:pt x="397478" y="300966"/>
                </a:cubicBezTo>
                <a:close/>
                <a:moveTo>
                  <a:pt x="152388" y="674318"/>
                </a:moveTo>
                <a:lnTo>
                  <a:pt x="297157" y="674318"/>
                </a:lnTo>
                <a:cubicBezTo>
                  <a:pt x="327634" y="674318"/>
                  <a:pt x="353032" y="648920"/>
                  <a:pt x="353032" y="618442"/>
                </a:cubicBezTo>
                <a:lnTo>
                  <a:pt x="353032" y="473674"/>
                </a:lnTo>
                <a:cubicBezTo>
                  <a:pt x="353032" y="443196"/>
                  <a:pt x="327634" y="417798"/>
                  <a:pt x="297157" y="417798"/>
                </a:cubicBezTo>
                <a:lnTo>
                  <a:pt x="152388" y="417798"/>
                </a:lnTo>
                <a:cubicBezTo>
                  <a:pt x="121910" y="417798"/>
                  <a:pt x="96512" y="443196"/>
                  <a:pt x="96512" y="473674"/>
                </a:cubicBezTo>
                <a:lnTo>
                  <a:pt x="96512" y="618442"/>
                </a:lnTo>
                <a:cubicBezTo>
                  <a:pt x="96512" y="648920"/>
                  <a:pt x="121910" y="674318"/>
                  <a:pt x="152388" y="674318"/>
                </a:cubicBezTo>
                <a:close/>
                <a:moveTo>
                  <a:pt x="148578" y="472403"/>
                </a:moveTo>
                <a:cubicBezTo>
                  <a:pt x="148578" y="469864"/>
                  <a:pt x="149848" y="468594"/>
                  <a:pt x="152388" y="468594"/>
                </a:cubicBezTo>
                <a:lnTo>
                  <a:pt x="297157" y="468594"/>
                </a:lnTo>
                <a:cubicBezTo>
                  <a:pt x="299697" y="468594"/>
                  <a:pt x="300966" y="469864"/>
                  <a:pt x="300966" y="472403"/>
                </a:cubicBezTo>
                <a:lnTo>
                  <a:pt x="300966" y="617172"/>
                </a:lnTo>
                <a:cubicBezTo>
                  <a:pt x="300966" y="619713"/>
                  <a:pt x="299697" y="620982"/>
                  <a:pt x="297157" y="620982"/>
                </a:cubicBezTo>
                <a:lnTo>
                  <a:pt x="152388" y="620982"/>
                </a:lnTo>
                <a:cubicBezTo>
                  <a:pt x="149848" y="620982"/>
                  <a:pt x="148578" y="619713"/>
                  <a:pt x="148578" y="617172"/>
                </a:cubicBezTo>
                <a:lnTo>
                  <a:pt x="148578" y="472403"/>
                </a:lnTo>
                <a:close/>
                <a:moveTo>
                  <a:pt x="397478" y="490182"/>
                </a:moveTo>
                <a:cubicBezTo>
                  <a:pt x="397478" y="476213"/>
                  <a:pt x="408908" y="463514"/>
                  <a:pt x="424148" y="463514"/>
                </a:cubicBezTo>
                <a:lnTo>
                  <a:pt x="728924" y="463514"/>
                </a:lnTo>
                <a:cubicBezTo>
                  <a:pt x="742893" y="463514"/>
                  <a:pt x="755592" y="474944"/>
                  <a:pt x="755592" y="490182"/>
                </a:cubicBezTo>
                <a:cubicBezTo>
                  <a:pt x="755592" y="504151"/>
                  <a:pt x="744162" y="516850"/>
                  <a:pt x="728924" y="516850"/>
                </a:cubicBezTo>
                <a:lnTo>
                  <a:pt x="424148" y="516850"/>
                </a:lnTo>
                <a:cubicBezTo>
                  <a:pt x="408908" y="516850"/>
                  <a:pt x="397478" y="504151"/>
                  <a:pt x="397478" y="490182"/>
                </a:cubicBezTo>
                <a:close/>
                <a:moveTo>
                  <a:pt x="397478" y="591774"/>
                </a:moveTo>
                <a:cubicBezTo>
                  <a:pt x="397478" y="577806"/>
                  <a:pt x="408908" y="565106"/>
                  <a:pt x="424148" y="565106"/>
                </a:cubicBezTo>
                <a:lnTo>
                  <a:pt x="607012" y="565106"/>
                </a:lnTo>
                <a:cubicBezTo>
                  <a:pt x="620983" y="565106"/>
                  <a:pt x="633682" y="576536"/>
                  <a:pt x="633682" y="591774"/>
                </a:cubicBezTo>
                <a:cubicBezTo>
                  <a:pt x="633682" y="607014"/>
                  <a:pt x="622252" y="618442"/>
                  <a:pt x="607012" y="618442"/>
                </a:cubicBezTo>
                <a:lnTo>
                  <a:pt x="424148" y="618442"/>
                </a:lnTo>
                <a:cubicBezTo>
                  <a:pt x="408908" y="617172"/>
                  <a:pt x="397478" y="605743"/>
                  <a:pt x="397478" y="591774"/>
                </a:cubicBezTo>
                <a:close/>
                <a:moveTo>
                  <a:pt x="397478" y="779720"/>
                </a:moveTo>
                <a:cubicBezTo>
                  <a:pt x="397478" y="765752"/>
                  <a:pt x="408908" y="753053"/>
                  <a:pt x="424148" y="753053"/>
                </a:cubicBezTo>
                <a:lnTo>
                  <a:pt x="728924" y="753053"/>
                </a:lnTo>
                <a:cubicBezTo>
                  <a:pt x="742893" y="753053"/>
                  <a:pt x="755592" y="764481"/>
                  <a:pt x="755592" y="779720"/>
                </a:cubicBezTo>
                <a:cubicBezTo>
                  <a:pt x="755592" y="794958"/>
                  <a:pt x="744162" y="806388"/>
                  <a:pt x="728924" y="806388"/>
                </a:cubicBezTo>
                <a:lnTo>
                  <a:pt x="424148" y="806388"/>
                </a:lnTo>
                <a:cubicBezTo>
                  <a:pt x="408908" y="806388"/>
                  <a:pt x="397478" y="794958"/>
                  <a:pt x="397478" y="779720"/>
                </a:cubicBezTo>
                <a:close/>
                <a:moveTo>
                  <a:pt x="397478" y="881312"/>
                </a:moveTo>
                <a:cubicBezTo>
                  <a:pt x="397478" y="867344"/>
                  <a:pt x="408908" y="854645"/>
                  <a:pt x="424148" y="854645"/>
                </a:cubicBezTo>
                <a:lnTo>
                  <a:pt x="607012" y="854645"/>
                </a:lnTo>
                <a:cubicBezTo>
                  <a:pt x="620983" y="854645"/>
                  <a:pt x="633682" y="866073"/>
                  <a:pt x="633682" y="881312"/>
                </a:cubicBezTo>
                <a:cubicBezTo>
                  <a:pt x="633682" y="896551"/>
                  <a:pt x="622252" y="907980"/>
                  <a:pt x="607012" y="907980"/>
                </a:cubicBezTo>
                <a:lnTo>
                  <a:pt x="424148" y="907980"/>
                </a:lnTo>
                <a:cubicBezTo>
                  <a:pt x="408908" y="906710"/>
                  <a:pt x="397478" y="895281"/>
                  <a:pt x="397478" y="881312"/>
                </a:cubicBezTo>
                <a:close/>
              </a:path>
            </a:pathLst>
          </a:custGeom>
          <a:solidFill>
            <a:srgbClr val="000000"/>
          </a:solidFill>
          <a:ln w="12692" cap="flat">
            <a:noFill/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9C8A42-8AB8-5541-97A2-5AFD769CDBD3}"/>
              </a:ext>
            </a:extLst>
          </p:cNvPr>
          <p:cNvSpPr txBox="1"/>
          <p:nvPr/>
        </p:nvSpPr>
        <p:spPr>
          <a:xfrm>
            <a:off x="11230821" y="1030127"/>
            <a:ext cx="800415" cy="369332"/>
          </a:xfrm>
          <a:prstGeom prst="rect">
            <a:avLst/>
          </a:prstGeom>
          <a:solidFill>
            <a:srgbClr val="FF0000">
              <a:alpha val="6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142A37-DA69-F047-AEAE-ED2223B71FE0}"/>
              </a:ext>
            </a:extLst>
          </p:cNvPr>
          <p:cNvSpPr txBox="1"/>
          <p:nvPr/>
        </p:nvSpPr>
        <p:spPr>
          <a:xfrm>
            <a:off x="11230821" y="2135156"/>
            <a:ext cx="800415" cy="369332"/>
          </a:xfrm>
          <a:prstGeom prst="rect">
            <a:avLst/>
          </a:prstGeom>
          <a:solidFill>
            <a:srgbClr val="FF0000">
              <a:alpha val="6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00B503-BA20-DF4F-8569-89BFC4F5D29F}"/>
              </a:ext>
            </a:extLst>
          </p:cNvPr>
          <p:cNvSpPr txBox="1"/>
          <p:nvPr/>
        </p:nvSpPr>
        <p:spPr>
          <a:xfrm>
            <a:off x="11230821" y="3037778"/>
            <a:ext cx="800415" cy="369332"/>
          </a:xfrm>
          <a:prstGeom prst="rect">
            <a:avLst/>
          </a:prstGeom>
          <a:solidFill>
            <a:srgbClr val="FF0000">
              <a:alpha val="6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When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B637F9-D383-C94D-A66D-AF548333C15A}"/>
              </a:ext>
            </a:extLst>
          </p:cNvPr>
          <p:cNvSpPr txBox="1"/>
          <p:nvPr/>
        </p:nvSpPr>
        <p:spPr>
          <a:xfrm>
            <a:off x="11230821" y="4049441"/>
            <a:ext cx="800415" cy="369332"/>
          </a:xfrm>
          <a:prstGeom prst="rect">
            <a:avLst/>
          </a:prstGeom>
          <a:solidFill>
            <a:srgbClr val="FF0000">
              <a:alpha val="6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When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5346A5-8026-7546-A8AC-5150ACF6D079}"/>
              </a:ext>
            </a:extLst>
          </p:cNvPr>
          <p:cNvSpPr txBox="1"/>
          <p:nvPr/>
        </p:nvSpPr>
        <p:spPr>
          <a:xfrm>
            <a:off x="11230821" y="4434737"/>
            <a:ext cx="800415" cy="369332"/>
          </a:xfrm>
          <a:prstGeom prst="rect">
            <a:avLst/>
          </a:prstGeom>
          <a:solidFill>
            <a:srgbClr val="FF0000">
              <a:alpha val="6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D22DDD-AA1B-EB47-95FD-6EEFCD2C0698}"/>
              </a:ext>
            </a:extLst>
          </p:cNvPr>
          <p:cNvSpPr txBox="1"/>
          <p:nvPr/>
        </p:nvSpPr>
        <p:spPr>
          <a:xfrm>
            <a:off x="11230821" y="5387208"/>
            <a:ext cx="800415" cy="369332"/>
          </a:xfrm>
          <a:prstGeom prst="rect">
            <a:avLst/>
          </a:prstGeom>
          <a:solidFill>
            <a:srgbClr val="FF0000">
              <a:alpha val="6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Who</a:t>
            </a:r>
          </a:p>
        </p:txBody>
      </p:sp>
    </p:spTree>
    <p:extLst>
      <p:ext uri="{BB962C8B-B14F-4D97-AF65-F5344CB8AC3E}">
        <p14:creationId xmlns:p14="http://schemas.microsoft.com/office/powerpoint/2010/main" val="1976575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E36D9-A1BF-4DE2-BBB6-59ADB8090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39" y="346148"/>
            <a:ext cx="11234162" cy="807372"/>
          </a:xfrm>
        </p:spPr>
        <p:txBody>
          <a:bodyPr/>
          <a:lstStyle/>
          <a:p>
            <a:r>
              <a:rPr lang="en-US" dirty="0"/>
              <a:t>Focus and Starting Point of Peer Review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41906-97FD-431A-BFBB-16D0DE72B01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14815" y="1082850"/>
            <a:ext cx="9688681" cy="4928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clinical review is focused on clinical content not the structure of the model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clinical content review group will be comprised of people with both clinical and informatics expertise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clinical content </a:t>
            </a:r>
            <a:r>
              <a:rPr lang="en-US" dirty="0">
                <a:solidFill>
                  <a:srgbClr val="FF0000"/>
                </a:solidFill>
              </a:rPr>
              <a:t>peer review process begins when </a:t>
            </a:r>
            <a:r>
              <a:rPr lang="en-US" dirty="0"/>
              <a:t>the project’s subject matter experts have completed their internal quality review of the models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Assumptions</a:t>
            </a:r>
          </a:p>
          <a:p>
            <a:pPr lvl="1"/>
            <a:r>
              <a:rPr lang="en-US" dirty="0"/>
              <a:t>Project has done quality review of their clinical content </a:t>
            </a:r>
            <a:r>
              <a:rPr lang="en-US" dirty="0">
                <a:solidFill>
                  <a:srgbClr val="FF0000"/>
                </a:solidFill>
              </a:rPr>
              <a:t>including crowd sourcing</a:t>
            </a:r>
          </a:p>
          <a:p>
            <a:pPr lvl="1"/>
            <a:r>
              <a:rPr lang="en-US" dirty="0"/>
              <a:t>The models are provided along with information on the purpose/use/context of the model, e.g., IG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Once the models are received a review team is assembled based on the clinical expertise relevant to the models and their associated use case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E50797-8CE0-4C1D-A5B2-B4EA48AB3A5F}"/>
              </a:ext>
            </a:extLst>
          </p:cNvPr>
          <p:cNvSpPr/>
          <p:nvPr/>
        </p:nvSpPr>
        <p:spPr>
          <a:xfrm>
            <a:off x="669235" y="6150458"/>
            <a:ext cx="10734261" cy="2981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This is a peer review process</a:t>
            </a:r>
          </a:p>
        </p:txBody>
      </p:sp>
      <p:sp>
        <p:nvSpPr>
          <p:cNvPr id="5" name="Forma libre 43">
            <a:extLst>
              <a:ext uri="{FF2B5EF4-FFF2-40B4-BE49-F238E27FC236}">
                <a16:creationId xmlns:a16="http://schemas.microsoft.com/office/drawing/2014/main" id="{317036AD-9CB5-4A1D-B06F-1D6AFB97F706}"/>
              </a:ext>
            </a:extLst>
          </p:cNvPr>
          <p:cNvSpPr/>
          <p:nvPr/>
        </p:nvSpPr>
        <p:spPr>
          <a:xfrm>
            <a:off x="806199" y="1028212"/>
            <a:ext cx="548640" cy="548640"/>
          </a:xfrm>
          <a:custGeom>
            <a:avLst/>
            <a:gdLst>
              <a:gd name="connsiteX0" fmla="*/ 208473 w 312180"/>
              <a:gd name="connsiteY0" fmla="*/ 104237 h 312180"/>
              <a:gd name="connsiteX1" fmla="*/ 104237 w 312180"/>
              <a:gd name="connsiteY1" fmla="*/ 0 h 312180"/>
              <a:gd name="connsiteX2" fmla="*/ 0 w 312180"/>
              <a:gd name="connsiteY2" fmla="*/ 104237 h 312180"/>
              <a:gd name="connsiteX3" fmla="*/ 104237 w 312180"/>
              <a:gd name="connsiteY3" fmla="*/ 208473 h 312180"/>
              <a:gd name="connsiteX4" fmla="*/ 208473 w 312180"/>
              <a:gd name="connsiteY4" fmla="*/ 104237 h 312180"/>
              <a:gd name="connsiteX5" fmla="*/ 104237 w 312180"/>
              <a:gd name="connsiteY5" fmla="*/ 195774 h 312180"/>
              <a:gd name="connsiteX6" fmla="*/ 12699 w 312180"/>
              <a:gd name="connsiteY6" fmla="*/ 104237 h 312180"/>
              <a:gd name="connsiteX7" fmla="*/ 104237 w 312180"/>
              <a:gd name="connsiteY7" fmla="*/ 12699 h 312180"/>
              <a:gd name="connsiteX8" fmla="*/ 195774 w 312180"/>
              <a:gd name="connsiteY8" fmla="*/ 104237 h 312180"/>
              <a:gd name="connsiteX9" fmla="*/ 104237 w 312180"/>
              <a:gd name="connsiteY9" fmla="*/ 195774 h 312180"/>
              <a:gd name="connsiteX10" fmla="*/ 104237 w 312180"/>
              <a:gd name="connsiteY10" fmla="*/ 28573 h 312180"/>
              <a:gd name="connsiteX11" fmla="*/ 28572 w 312180"/>
              <a:gd name="connsiteY11" fmla="*/ 104237 h 312180"/>
              <a:gd name="connsiteX12" fmla="*/ 104237 w 312180"/>
              <a:gd name="connsiteY12" fmla="*/ 179900 h 312180"/>
              <a:gd name="connsiteX13" fmla="*/ 179900 w 312180"/>
              <a:gd name="connsiteY13" fmla="*/ 104237 h 312180"/>
              <a:gd name="connsiteX14" fmla="*/ 104237 w 312180"/>
              <a:gd name="connsiteY14" fmla="*/ 28573 h 312180"/>
              <a:gd name="connsiteX15" fmla="*/ 104237 w 312180"/>
              <a:gd name="connsiteY15" fmla="*/ 167202 h 312180"/>
              <a:gd name="connsiteX16" fmla="*/ 41271 w 312180"/>
              <a:gd name="connsiteY16" fmla="*/ 104237 h 312180"/>
              <a:gd name="connsiteX17" fmla="*/ 104237 w 312180"/>
              <a:gd name="connsiteY17" fmla="*/ 41271 h 312180"/>
              <a:gd name="connsiteX18" fmla="*/ 167202 w 312180"/>
              <a:gd name="connsiteY18" fmla="*/ 104237 h 312180"/>
              <a:gd name="connsiteX19" fmla="*/ 104237 w 312180"/>
              <a:gd name="connsiteY19" fmla="*/ 167202 h 312180"/>
              <a:gd name="connsiteX20" fmla="*/ 305302 w 312180"/>
              <a:gd name="connsiteY20" fmla="*/ 264031 h 312180"/>
              <a:gd name="connsiteX21" fmla="*/ 230696 w 312180"/>
              <a:gd name="connsiteY21" fmla="*/ 195245 h 312180"/>
              <a:gd name="connsiteX22" fmla="*/ 229638 w 312180"/>
              <a:gd name="connsiteY22" fmla="*/ 187837 h 312180"/>
              <a:gd name="connsiteX23" fmla="*/ 208473 w 312180"/>
              <a:gd name="connsiteY23" fmla="*/ 166672 h 312180"/>
              <a:gd name="connsiteX24" fmla="*/ 199478 w 312180"/>
              <a:gd name="connsiteY24" fmla="*/ 166672 h 312180"/>
              <a:gd name="connsiteX25" fmla="*/ 167731 w 312180"/>
              <a:gd name="connsiteY25" fmla="*/ 198420 h 312180"/>
              <a:gd name="connsiteX26" fmla="*/ 167731 w 312180"/>
              <a:gd name="connsiteY26" fmla="*/ 207415 h 312180"/>
              <a:gd name="connsiteX27" fmla="*/ 188896 w 312180"/>
              <a:gd name="connsiteY27" fmla="*/ 228579 h 312180"/>
              <a:gd name="connsiteX28" fmla="*/ 193658 w 312180"/>
              <a:gd name="connsiteY28" fmla="*/ 230696 h 312180"/>
              <a:gd name="connsiteX29" fmla="*/ 196832 w 312180"/>
              <a:gd name="connsiteY29" fmla="*/ 229638 h 312180"/>
              <a:gd name="connsiteX30" fmla="*/ 264560 w 312180"/>
              <a:gd name="connsiteY30" fmla="*/ 305302 h 312180"/>
              <a:gd name="connsiteX31" fmla="*/ 285195 w 312180"/>
              <a:gd name="connsiteY31" fmla="*/ 313768 h 312180"/>
              <a:gd name="connsiteX32" fmla="*/ 285195 w 312180"/>
              <a:gd name="connsiteY32" fmla="*/ 313768 h 312180"/>
              <a:gd name="connsiteX33" fmla="*/ 305831 w 312180"/>
              <a:gd name="connsiteY33" fmla="*/ 305302 h 312180"/>
              <a:gd name="connsiteX34" fmla="*/ 314297 w 312180"/>
              <a:gd name="connsiteY34" fmla="*/ 284666 h 312180"/>
              <a:gd name="connsiteX35" fmla="*/ 305302 w 312180"/>
              <a:gd name="connsiteY35" fmla="*/ 264031 h 312180"/>
              <a:gd name="connsiteX36" fmla="*/ 180430 w 312180"/>
              <a:gd name="connsiteY36" fmla="*/ 203711 h 312180"/>
              <a:gd name="connsiteX37" fmla="*/ 203182 w 312180"/>
              <a:gd name="connsiteY37" fmla="*/ 180959 h 312180"/>
              <a:gd name="connsiteX38" fmla="*/ 215352 w 312180"/>
              <a:gd name="connsiteY38" fmla="*/ 193128 h 312180"/>
              <a:gd name="connsiteX39" fmla="*/ 192599 w 312180"/>
              <a:gd name="connsiteY39" fmla="*/ 215881 h 312180"/>
              <a:gd name="connsiteX40" fmla="*/ 180430 w 312180"/>
              <a:gd name="connsiteY40" fmla="*/ 203711 h 312180"/>
              <a:gd name="connsiteX41" fmla="*/ 296307 w 312180"/>
              <a:gd name="connsiteY41" fmla="*/ 296307 h 312180"/>
              <a:gd name="connsiteX42" fmla="*/ 284666 w 312180"/>
              <a:gd name="connsiteY42" fmla="*/ 301069 h 312180"/>
              <a:gd name="connsiteX43" fmla="*/ 284666 w 312180"/>
              <a:gd name="connsiteY43" fmla="*/ 301069 h 312180"/>
              <a:gd name="connsiteX44" fmla="*/ 273555 w 312180"/>
              <a:gd name="connsiteY44" fmla="*/ 296836 h 312180"/>
              <a:gd name="connsiteX45" fmla="*/ 205298 w 312180"/>
              <a:gd name="connsiteY45" fmla="*/ 221701 h 312180"/>
              <a:gd name="connsiteX46" fmla="*/ 221701 w 312180"/>
              <a:gd name="connsiteY46" fmla="*/ 205298 h 312180"/>
              <a:gd name="connsiteX47" fmla="*/ 296307 w 312180"/>
              <a:gd name="connsiteY47" fmla="*/ 273555 h 312180"/>
              <a:gd name="connsiteX48" fmla="*/ 301069 w 312180"/>
              <a:gd name="connsiteY48" fmla="*/ 285195 h 312180"/>
              <a:gd name="connsiteX49" fmla="*/ 296307 w 312180"/>
              <a:gd name="connsiteY49" fmla="*/ 296307 h 31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12180" h="312180">
                <a:moveTo>
                  <a:pt x="208473" y="104237"/>
                </a:moveTo>
                <a:cubicBezTo>
                  <a:pt x="208473" y="46562"/>
                  <a:pt x="161381" y="0"/>
                  <a:pt x="104237" y="0"/>
                </a:cubicBezTo>
                <a:cubicBezTo>
                  <a:pt x="46562" y="0"/>
                  <a:pt x="0" y="47092"/>
                  <a:pt x="0" y="104237"/>
                </a:cubicBezTo>
                <a:cubicBezTo>
                  <a:pt x="0" y="161911"/>
                  <a:pt x="47092" y="208473"/>
                  <a:pt x="104237" y="208473"/>
                </a:cubicBezTo>
                <a:cubicBezTo>
                  <a:pt x="161910" y="208473"/>
                  <a:pt x="208473" y="161911"/>
                  <a:pt x="208473" y="104237"/>
                </a:cubicBezTo>
                <a:close/>
                <a:moveTo>
                  <a:pt x="104237" y="195774"/>
                </a:moveTo>
                <a:cubicBezTo>
                  <a:pt x="53970" y="195774"/>
                  <a:pt x="12699" y="154503"/>
                  <a:pt x="12699" y="104237"/>
                </a:cubicBezTo>
                <a:cubicBezTo>
                  <a:pt x="12699" y="53970"/>
                  <a:pt x="53970" y="12699"/>
                  <a:pt x="104237" y="12699"/>
                </a:cubicBezTo>
                <a:cubicBezTo>
                  <a:pt x="154503" y="12699"/>
                  <a:pt x="195774" y="53970"/>
                  <a:pt x="195774" y="104237"/>
                </a:cubicBezTo>
                <a:cubicBezTo>
                  <a:pt x="195774" y="154503"/>
                  <a:pt x="154503" y="195774"/>
                  <a:pt x="104237" y="195774"/>
                </a:cubicBezTo>
                <a:close/>
                <a:moveTo>
                  <a:pt x="104237" y="28573"/>
                </a:moveTo>
                <a:cubicBezTo>
                  <a:pt x="62436" y="28573"/>
                  <a:pt x="28572" y="62436"/>
                  <a:pt x="28572" y="104237"/>
                </a:cubicBezTo>
                <a:cubicBezTo>
                  <a:pt x="28572" y="146037"/>
                  <a:pt x="62436" y="179900"/>
                  <a:pt x="104237" y="179900"/>
                </a:cubicBezTo>
                <a:cubicBezTo>
                  <a:pt x="146037" y="179900"/>
                  <a:pt x="179900" y="146037"/>
                  <a:pt x="179900" y="104237"/>
                </a:cubicBezTo>
                <a:cubicBezTo>
                  <a:pt x="179900" y="62436"/>
                  <a:pt x="146037" y="28573"/>
                  <a:pt x="104237" y="28573"/>
                </a:cubicBezTo>
                <a:close/>
                <a:moveTo>
                  <a:pt x="104237" y="167202"/>
                </a:moveTo>
                <a:cubicBezTo>
                  <a:pt x="69315" y="167202"/>
                  <a:pt x="41271" y="139158"/>
                  <a:pt x="41271" y="104237"/>
                </a:cubicBezTo>
                <a:cubicBezTo>
                  <a:pt x="41271" y="69315"/>
                  <a:pt x="69315" y="41271"/>
                  <a:pt x="104237" y="41271"/>
                </a:cubicBezTo>
                <a:cubicBezTo>
                  <a:pt x="139158" y="41271"/>
                  <a:pt x="167202" y="69315"/>
                  <a:pt x="167202" y="104237"/>
                </a:cubicBezTo>
                <a:cubicBezTo>
                  <a:pt x="167202" y="139158"/>
                  <a:pt x="138629" y="167202"/>
                  <a:pt x="104237" y="167202"/>
                </a:cubicBezTo>
                <a:close/>
                <a:moveTo>
                  <a:pt x="305302" y="264031"/>
                </a:moveTo>
                <a:lnTo>
                  <a:pt x="230696" y="195245"/>
                </a:lnTo>
                <a:cubicBezTo>
                  <a:pt x="231754" y="193128"/>
                  <a:pt x="231225" y="189954"/>
                  <a:pt x="229638" y="187837"/>
                </a:cubicBezTo>
                <a:lnTo>
                  <a:pt x="208473" y="166672"/>
                </a:lnTo>
                <a:cubicBezTo>
                  <a:pt x="205827" y="164027"/>
                  <a:pt x="201594" y="164027"/>
                  <a:pt x="199478" y="166672"/>
                </a:cubicBezTo>
                <a:lnTo>
                  <a:pt x="167731" y="198420"/>
                </a:lnTo>
                <a:cubicBezTo>
                  <a:pt x="165085" y="201065"/>
                  <a:pt x="165085" y="205298"/>
                  <a:pt x="167731" y="207415"/>
                </a:cubicBezTo>
                <a:lnTo>
                  <a:pt x="188896" y="228579"/>
                </a:lnTo>
                <a:cubicBezTo>
                  <a:pt x="189954" y="229638"/>
                  <a:pt x="191541" y="230696"/>
                  <a:pt x="193658" y="230696"/>
                </a:cubicBezTo>
                <a:cubicBezTo>
                  <a:pt x="194716" y="230696"/>
                  <a:pt x="195774" y="230167"/>
                  <a:pt x="196832" y="229638"/>
                </a:cubicBezTo>
                <a:lnTo>
                  <a:pt x="264560" y="305302"/>
                </a:lnTo>
                <a:cubicBezTo>
                  <a:pt x="269851" y="310593"/>
                  <a:pt x="277258" y="313768"/>
                  <a:pt x="285195" y="313768"/>
                </a:cubicBezTo>
                <a:cubicBezTo>
                  <a:pt x="285195" y="313768"/>
                  <a:pt x="285195" y="313768"/>
                  <a:pt x="285195" y="313768"/>
                </a:cubicBezTo>
                <a:cubicBezTo>
                  <a:pt x="293132" y="313768"/>
                  <a:pt x="300011" y="310593"/>
                  <a:pt x="305831" y="305302"/>
                </a:cubicBezTo>
                <a:cubicBezTo>
                  <a:pt x="311122" y="300011"/>
                  <a:pt x="314297" y="292603"/>
                  <a:pt x="314297" y="284666"/>
                </a:cubicBezTo>
                <a:cubicBezTo>
                  <a:pt x="313768" y="277259"/>
                  <a:pt x="311122" y="269851"/>
                  <a:pt x="305302" y="264031"/>
                </a:cubicBezTo>
                <a:close/>
                <a:moveTo>
                  <a:pt x="180430" y="203711"/>
                </a:moveTo>
                <a:lnTo>
                  <a:pt x="203182" y="180959"/>
                </a:lnTo>
                <a:lnTo>
                  <a:pt x="215352" y="193128"/>
                </a:lnTo>
                <a:lnTo>
                  <a:pt x="192599" y="215881"/>
                </a:lnTo>
                <a:lnTo>
                  <a:pt x="180430" y="203711"/>
                </a:lnTo>
                <a:close/>
                <a:moveTo>
                  <a:pt x="296307" y="296307"/>
                </a:moveTo>
                <a:cubicBezTo>
                  <a:pt x="293132" y="299482"/>
                  <a:pt x="289428" y="301069"/>
                  <a:pt x="284666" y="301069"/>
                </a:cubicBezTo>
                <a:cubicBezTo>
                  <a:pt x="284666" y="301069"/>
                  <a:pt x="284666" y="301069"/>
                  <a:pt x="284666" y="301069"/>
                </a:cubicBezTo>
                <a:cubicBezTo>
                  <a:pt x="280433" y="301069"/>
                  <a:pt x="276200" y="299482"/>
                  <a:pt x="273555" y="296836"/>
                </a:cubicBezTo>
                <a:lnTo>
                  <a:pt x="205298" y="221701"/>
                </a:lnTo>
                <a:lnTo>
                  <a:pt x="221701" y="205298"/>
                </a:lnTo>
                <a:lnTo>
                  <a:pt x="296307" y="273555"/>
                </a:lnTo>
                <a:cubicBezTo>
                  <a:pt x="299481" y="276729"/>
                  <a:pt x="301069" y="280433"/>
                  <a:pt x="301069" y="285195"/>
                </a:cubicBezTo>
                <a:cubicBezTo>
                  <a:pt x="301069" y="288899"/>
                  <a:pt x="299481" y="293132"/>
                  <a:pt x="296307" y="296307"/>
                </a:cubicBezTo>
                <a:close/>
              </a:path>
            </a:pathLst>
          </a:custGeom>
          <a:solidFill>
            <a:srgbClr val="000000"/>
          </a:solidFill>
          <a:ln w="5286" cap="flat">
            <a:noFill/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grpSp>
        <p:nvGrpSpPr>
          <p:cNvPr id="6" name="Grupo 78">
            <a:extLst>
              <a:ext uri="{FF2B5EF4-FFF2-40B4-BE49-F238E27FC236}">
                <a16:creationId xmlns:a16="http://schemas.microsoft.com/office/drawing/2014/main" id="{28A4B1B1-E6B2-4856-B43E-63A657FD5BA0}"/>
              </a:ext>
            </a:extLst>
          </p:cNvPr>
          <p:cNvGrpSpPr/>
          <p:nvPr/>
        </p:nvGrpSpPr>
        <p:grpSpPr>
          <a:xfrm>
            <a:off x="868952" y="1855020"/>
            <a:ext cx="548640" cy="548640"/>
            <a:chOff x="3024730" y="17669400"/>
            <a:chExt cx="312710" cy="310064"/>
          </a:xfrm>
        </p:grpSpPr>
        <p:sp>
          <p:nvSpPr>
            <p:cNvPr id="7" name="Forma libre 635">
              <a:extLst>
                <a:ext uri="{FF2B5EF4-FFF2-40B4-BE49-F238E27FC236}">
                  <a16:creationId xmlns:a16="http://schemas.microsoft.com/office/drawing/2014/main" id="{A935AECF-E50E-484D-80CA-2BB1F7A7F205}"/>
                </a:ext>
              </a:extLst>
            </p:cNvPr>
            <p:cNvSpPr/>
            <p:nvPr/>
          </p:nvSpPr>
          <p:spPr>
            <a:xfrm>
              <a:off x="3115739" y="17751943"/>
              <a:ext cx="126989" cy="227521"/>
            </a:xfrm>
            <a:custGeom>
              <a:avLst/>
              <a:gdLst>
                <a:gd name="connsiteX0" fmla="*/ 91538 w 126988"/>
                <a:gd name="connsiteY0" fmla="*/ 104766 h 227521"/>
                <a:gd name="connsiteX1" fmla="*/ 112173 w 126988"/>
                <a:gd name="connsiteY1" fmla="*/ 66140 h 227521"/>
                <a:gd name="connsiteX2" fmla="*/ 112173 w 126988"/>
                <a:gd name="connsiteY2" fmla="*/ 46033 h 227521"/>
                <a:gd name="connsiteX3" fmla="*/ 66140 w 126988"/>
                <a:gd name="connsiteY3" fmla="*/ 0 h 227521"/>
                <a:gd name="connsiteX4" fmla="*/ 20106 w 126988"/>
                <a:gd name="connsiteY4" fmla="*/ 46033 h 227521"/>
                <a:gd name="connsiteX5" fmla="*/ 20106 w 126988"/>
                <a:gd name="connsiteY5" fmla="*/ 66140 h 227521"/>
                <a:gd name="connsiteX6" fmla="*/ 40742 w 126988"/>
                <a:gd name="connsiteY6" fmla="*/ 104766 h 227521"/>
                <a:gd name="connsiteX7" fmla="*/ 0 w 126988"/>
                <a:gd name="connsiteY7" fmla="*/ 165615 h 227521"/>
                <a:gd name="connsiteX8" fmla="*/ 0 w 126988"/>
                <a:gd name="connsiteY8" fmla="*/ 225405 h 227521"/>
                <a:gd name="connsiteX9" fmla="*/ 6349 w 126988"/>
                <a:gd name="connsiteY9" fmla="*/ 231754 h 227521"/>
                <a:gd name="connsiteX10" fmla="*/ 125401 w 126988"/>
                <a:gd name="connsiteY10" fmla="*/ 231754 h 227521"/>
                <a:gd name="connsiteX11" fmla="*/ 131751 w 126988"/>
                <a:gd name="connsiteY11" fmla="*/ 225405 h 227521"/>
                <a:gd name="connsiteX12" fmla="*/ 131751 w 126988"/>
                <a:gd name="connsiteY12" fmla="*/ 165615 h 227521"/>
                <a:gd name="connsiteX13" fmla="*/ 91538 w 126988"/>
                <a:gd name="connsiteY13" fmla="*/ 104766 h 227521"/>
                <a:gd name="connsiteX14" fmla="*/ 32805 w 126988"/>
                <a:gd name="connsiteY14" fmla="*/ 66670 h 227521"/>
                <a:gd name="connsiteX15" fmla="*/ 32805 w 126988"/>
                <a:gd name="connsiteY15" fmla="*/ 46563 h 227521"/>
                <a:gd name="connsiteX16" fmla="*/ 66140 w 126988"/>
                <a:gd name="connsiteY16" fmla="*/ 13228 h 227521"/>
                <a:gd name="connsiteX17" fmla="*/ 99474 w 126988"/>
                <a:gd name="connsiteY17" fmla="*/ 46563 h 227521"/>
                <a:gd name="connsiteX18" fmla="*/ 99474 w 126988"/>
                <a:gd name="connsiteY18" fmla="*/ 66670 h 227521"/>
                <a:gd name="connsiteX19" fmla="*/ 66140 w 126988"/>
                <a:gd name="connsiteY19" fmla="*/ 100003 h 227521"/>
                <a:gd name="connsiteX20" fmla="*/ 32805 w 126988"/>
                <a:gd name="connsiteY20" fmla="*/ 66670 h 227521"/>
                <a:gd name="connsiteX21" fmla="*/ 119052 w 126988"/>
                <a:gd name="connsiteY21" fmla="*/ 219055 h 227521"/>
                <a:gd name="connsiteX22" fmla="*/ 12699 w 126988"/>
                <a:gd name="connsiteY22" fmla="*/ 219055 h 227521"/>
                <a:gd name="connsiteX23" fmla="*/ 12699 w 126988"/>
                <a:gd name="connsiteY23" fmla="*/ 166143 h 227521"/>
                <a:gd name="connsiteX24" fmla="*/ 59261 w 126988"/>
                <a:gd name="connsiteY24" fmla="*/ 113761 h 227521"/>
                <a:gd name="connsiteX25" fmla="*/ 59261 w 126988"/>
                <a:gd name="connsiteY25" fmla="*/ 166143 h 227521"/>
                <a:gd name="connsiteX26" fmla="*/ 65611 w 126988"/>
                <a:gd name="connsiteY26" fmla="*/ 172493 h 227521"/>
                <a:gd name="connsiteX27" fmla="*/ 71960 w 126988"/>
                <a:gd name="connsiteY27" fmla="*/ 166143 h 227521"/>
                <a:gd name="connsiteX28" fmla="*/ 71960 w 126988"/>
                <a:gd name="connsiteY28" fmla="*/ 113761 h 227521"/>
                <a:gd name="connsiteX29" fmla="*/ 118523 w 126988"/>
                <a:gd name="connsiteY29" fmla="*/ 166143 h 227521"/>
                <a:gd name="connsiteX30" fmla="*/ 118523 w 126988"/>
                <a:gd name="connsiteY30" fmla="*/ 219055 h 227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6988" h="227521">
                  <a:moveTo>
                    <a:pt x="91538" y="104766"/>
                  </a:moveTo>
                  <a:cubicBezTo>
                    <a:pt x="103708" y="96299"/>
                    <a:pt x="112173" y="82543"/>
                    <a:pt x="112173" y="66140"/>
                  </a:cubicBezTo>
                  <a:lnTo>
                    <a:pt x="112173" y="46033"/>
                  </a:lnTo>
                  <a:cubicBezTo>
                    <a:pt x="112173" y="20635"/>
                    <a:pt x="91538" y="0"/>
                    <a:pt x="66140" y="0"/>
                  </a:cubicBezTo>
                  <a:cubicBezTo>
                    <a:pt x="40742" y="0"/>
                    <a:pt x="20106" y="20635"/>
                    <a:pt x="20106" y="46033"/>
                  </a:cubicBezTo>
                  <a:lnTo>
                    <a:pt x="20106" y="66140"/>
                  </a:lnTo>
                  <a:cubicBezTo>
                    <a:pt x="20106" y="82013"/>
                    <a:pt x="28573" y="96299"/>
                    <a:pt x="40742" y="104766"/>
                  </a:cubicBezTo>
                  <a:cubicBezTo>
                    <a:pt x="16932" y="114819"/>
                    <a:pt x="0" y="138101"/>
                    <a:pt x="0" y="165615"/>
                  </a:cubicBezTo>
                  <a:lnTo>
                    <a:pt x="0" y="225405"/>
                  </a:lnTo>
                  <a:cubicBezTo>
                    <a:pt x="0" y="229109"/>
                    <a:pt x="2646" y="231754"/>
                    <a:pt x="6349" y="231754"/>
                  </a:cubicBezTo>
                  <a:lnTo>
                    <a:pt x="125401" y="231754"/>
                  </a:lnTo>
                  <a:cubicBezTo>
                    <a:pt x="129105" y="231754"/>
                    <a:pt x="131751" y="229109"/>
                    <a:pt x="131751" y="225405"/>
                  </a:cubicBezTo>
                  <a:lnTo>
                    <a:pt x="131751" y="165615"/>
                  </a:lnTo>
                  <a:cubicBezTo>
                    <a:pt x="132280" y="138629"/>
                    <a:pt x="115348" y="114819"/>
                    <a:pt x="91538" y="104766"/>
                  </a:cubicBezTo>
                  <a:close/>
                  <a:moveTo>
                    <a:pt x="32805" y="66670"/>
                  </a:moveTo>
                  <a:lnTo>
                    <a:pt x="32805" y="46563"/>
                  </a:lnTo>
                  <a:cubicBezTo>
                    <a:pt x="32805" y="28044"/>
                    <a:pt x="47621" y="13228"/>
                    <a:pt x="66140" y="13228"/>
                  </a:cubicBezTo>
                  <a:cubicBezTo>
                    <a:pt x="84659" y="13228"/>
                    <a:pt x="99474" y="28044"/>
                    <a:pt x="99474" y="46563"/>
                  </a:cubicBezTo>
                  <a:lnTo>
                    <a:pt x="99474" y="66670"/>
                  </a:lnTo>
                  <a:cubicBezTo>
                    <a:pt x="99474" y="85189"/>
                    <a:pt x="84659" y="100003"/>
                    <a:pt x="66140" y="100003"/>
                  </a:cubicBezTo>
                  <a:cubicBezTo>
                    <a:pt x="47621" y="100003"/>
                    <a:pt x="32805" y="84659"/>
                    <a:pt x="32805" y="66670"/>
                  </a:cubicBezTo>
                  <a:close/>
                  <a:moveTo>
                    <a:pt x="119052" y="219055"/>
                  </a:moveTo>
                  <a:lnTo>
                    <a:pt x="12699" y="219055"/>
                  </a:lnTo>
                  <a:lnTo>
                    <a:pt x="12699" y="166143"/>
                  </a:lnTo>
                  <a:cubicBezTo>
                    <a:pt x="12699" y="139159"/>
                    <a:pt x="33334" y="116936"/>
                    <a:pt x="59261" y="113761"/>
                  </a:cubicBezTo>
                  <a:lnTo>
                    <a:pt x="59261" y="166143"/>
                  </a:lnTo>
                  <a:cubicBezTo>
                    <a:pt x="59261" y="169848"/>
                    <a:pt x="61907" y="172493"/>
                    <a:pt x="65611" y="172493"/>
                  </a:cubicBezTo>
                  <a:cubicBezTo>
                    <a:pt x="69315" y="172493"/>
                    <a:pt x="71960" y="169848"/>
                    <a:pt x="71960" y="166143"/>
                  </a:cubicBezTo>
                  <a:lnTo>
                    <a:pt x="71960" y="113761"/>
                  </a:lnTo>
                  <a:cubicBezTo>
                    <a:pt x="98416" y="116936"/>
                    <a:pt x="118523" y="139159"/>
                    <a:pt x="118523" y="166143"/>
                  </a:cubicBezTo>
                  <a:lnTo>
                    <a:pt x="118523" y="219055"/>
                  </a:lnTo>
                  <a:close/>
                </a:path>
              </a:pathLst>
            </a:custGeom>
            <a:solidFill>
              <a:srgbClr val="000000"/>
            </a:solidFill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8" name="Forma libre 636">
              <a:extLst>
                <a:ext uri="{FF2B5EF4-FFF2-40B4-BE49-F238E27FC236}">
                  <a16:creationId xmlns:a16="http://schemas.microsoft.com/office/drawing/2014/main" id="{4B101A0B-5F58-46D1-A454-03FA71FF7D84}"/>
                </a:ext>
              </a:extLst>
            </p:cNvPr>
            <p:cNvSpPr/>
            <p:nvPr/>
          </p:nvSpPr>
          <p:spPr>
            <a:xfrm>
              <a:off x="3226325" y="17669400"/>
              <a:ext cx="111115" cy="227521"/>
            </a:xfrm>
            <a:custGeom>
              <a:avLst/>
              <a:gdLst>
                <a:gd name="connsiteX0" fmla="*/ 71431 w 111114"/>
                <a:gd name="connsiteY0" fmla="*/ 104766 h 227521"/>
                <a:gd name="connsiteX1" fmla="*/ 92067 w 111114"/>
                <a:gd name="connsiteY1" fmla="*/ 66140 h 227521"/>
                <a:gd name="connsiteX2" fmla="*/ 92067 w 111114"/>
                <a:gd name="connsiteY2" fmla="*/ 46034 h 227521"/>
                <a:gd name="connsiteX3" fmla="*/ 46033 w 111114"/>
                <a:gd name="connsiteY3" fmla="*/ 0 h 227521"/>
                <a:gd name="connsiteX4" fmla="*/ 0 w 111114"/>
                <a:gd name="connsiteY4" fmla="*/ 46034 h 227521"/>
                <a:gd name="connsiteX5" fmla="*/ 0 w 111114"/>
                <a:gd name="connsiteY5" fmla="*/ 66140 h 227521"/>
                <a:gd name="connsiteX6" fmla="*/ 20106 w 111114"/>
                <a:gd name="connsiteY6" fmla="*/ 104237 h 227521"/>
                <a:gd name="connsiteX7" fmla="*/ 12170 w 111114"/>
                <a:gd name="connsiteY7" fmla="*/ 107941 h 227521"/>
                <a:gd name="connsiteX8" fmla="*/ 9524 w 111114"/>
                <a:gd name="connsiteY8" fmla="*/ 116936 h 227521"/>
                <a:gd name="connsiteX9" fmla="*/ 18519 w 111114"/>
                <a:gd name="connsiteY9" fmla="*/ 119581 h 227521"/>
                <a:gd name="connsiteX10" fmla="*/ 46033 w 111114"/>
                <a:gd name="connsiteY10" fmla="*/ 112703 h 227521"/>
                <a:gd name="connsiteX11" fmla="*/ 98945 w 111114"/>
                <a:gd name="connsiteY11" fmla="*/ 165615 h 227521"/>
                <a:gd name="connsiteX12" fmla="*/ 98945 w 111114"/>
                <a:gd name="connsiteY12" fmla="*/ 218526 h 227521"/>
                <a:gd name="connsiteX13" fmla="*/ 46033 w 111114"/>
                <a:gd name="connsiteY13" fmla="*/ 218526 h 227521"/>
                <a:gd name="connsiteX14" fmla="*/ 39684 w 111114"/>
                <a:gd name="connsiteY14" fmla="*/ 224876 h 227521"/>
                <a:gd name="connsiteX15" fmla="*/ 46033 w 111114"/>
                <a:gd name="connsiteY15" fmla="*/ 231226 h 227521"/>
                <a:gd name="connsiteX16" fmla="*/ 105824 w 111114"/>
                <a:gd name="connsiteY16" fmla="*/ 231226 h 227521"/>
                <a:gd name="connsiteX17" fmla="*/ 112173 w 111114"/>
                <a:gd name="connsiteY17" fmla="*/ 224876 h 227521"/>
                <a:gd name="connsiteX18" fmla="*/ 112173 w 111114"/>
                <a:gd name="connsiteY18" fmla="*/ 165086 h 227521"/>
                <a:gd name="connsiteX19" fmla="*/ 71431 w 111114"/>
                <a:gd name="connsiteY19" fmla="*/ 104766 h 227521"/>
                <a:gd name="connsiteX20" fmla="*/ 12699 w 111114"/>
                <a:gd name="connsiteY20" fmla="*/ 66140 h 227521"/>
                <a:gd name="connsiteX21" fmla="*/ 12699 w 111114"/>
                <a:gd name="connsiteY21" fmla="*/ 46034 h 227521"/>
                <a:gd name="connsiteX22" fmla="*/ 46033 w 111114"/>
                <a:gd name="connsiteY22" fmla="*/ 12700 h 227521"/>
                <a:gd name="connsiteX23" fmla="*/ 79368 w 111114"/>
                <a:gd name="connsiteY23" fmla="*/ 46034 h 227521"/>
                <a:gd name="connsiteX24" fmla="*/ 79368 w 111114"/>
                <a:gd name="connsiteY24" fmla="*/ 66140 h 227521"/>
                <a:gd name="connsiteX25" fmla="*/ 46033 w 111114"/>
                <a:gd name="connsiteY25" fmla="*/ 99475 h 227521"/>
                <a:gd name="connsiteX26" fmla="*/ 12699 w 111114"/>
                <a:gd name="connsiteY26" fmla="*/ 66140 h 227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1114" h="227521">
                  <a:moveTo>
                    <a:pt x="71431" y="104766"/>
                  </a:moveTo>
                  <a:cubicBezTo>
                    <a:pt x="83601" y="96301"/>
                    <a:pt x="92067" y="82543"/>
                    <a:pt x="92067" y="66140"/>
                  </a:cubicBezTo>
                  <a:lnTo>
                    <a:pt x="92067" y="46034"/>
                  </a:lnTo>
                  <a:cubicBezTo>
                    <a:pt x="92067" y="20636"/>
                    <a:pt x="71431" y="0"/>
                    <a:pt x="46033" y="0"/>
                  </a:cubicBezTo>
                  <a:cubicBezTo>
                    <a:pt x="20635" y="0"/>
                    <a:pt x="0" y="20636"/>
                    <a:pt x="0" y="46034"/>
                  </a:cubicBezTo>
                  <a:lnTo>
                    <a:pt x="0" y="66140"/>
                  </a:lnTo>
                  <a:cubicBezTo>
                    <a:pt x="0" y="82013"/>
                    <a:pt x="7937" y="95771"/>
                    <a:pt x="20106" y="104237"/>
                  </a:cubicBezTo>
                  <a:cubicBezTo>
                    <a:pt x="17461" y="105295"/>
                    <a:pt x="14815" y="106353"/>
                    <a:pt x="12170" y="107941"/>
                  </a:cubicBezTo>
                  <a:cubicBezTo>
                    <a:pt x="8995" y="109529"/>
                    <a:pt x="7937" y="113761"/>
                    <a:pt x="9524" y="116936"/>
                  </a:cubicBezTo>
                  <a:cubicBezTo>
                    <a:pt x="11111" y="120111"/>
                    <a:pt x="15344" y="121169"/>
                    <a:pt x="18519" y="119581"/>
                  </a:cubicBezTo>
                  <a:cubicBezTo>
                    <a:pt x="29631" y="113232"/>
                    <a:pt x="46033" y="112703"/>
                    <a:pt x="46033" y="112703"/>
                  </a:cubicBezTo>
                  <a:cubicBezTo>
                    <a:pt x="75135" y="112703"/>
                    <a:pt x="98945" y="136513"/>
                    <a:pt x="98945" y="165615"/>
                  </a:cubicBezTo>
                  <a:lnTo>
                    <a:pt x="98945" y="218526"/>
                  </a:lnTo>
                  <a:lnTo>
                    <a:pt x="46033" y="218526"/>
                  </a:lnTo>
                  <a:cubicBezTo>
                    <a:pt x="42330" y="218526"/>
                    <a:pt x="39684" y="221172"/>
                    <a:pt x="39684" y="224876"/>
                  </a:cubicBezTo>
                  <a:cubicBezTo>
                    <a:pt x="39684" y="228580"/>
                    <a:pt x="42330" y="231226"/>
                    <a:pt x="46033" y="231226"/>
                  </a:cubicBezTo>
                  <a:lnTo>
                    <a:pt x="105824" y="231226"/>
                  </a:lnTo>
                  <a:cubicBezTo>
                    <a:pt x="109528" y="231226"/>
                    <a:pt x="112173" y="228580"/>
                    <a:pt x="112173" y="224876"/>
                  </a:cubicBezTo>
                  <a:lnTo>
                    <a:pt x="112173" y="165086"/>
                  </a:lnTo>
                  <a:cubicBezTo>
                    <a:pt x="112173" y="138101"/>
                    <a:pt x="95241" y="114290"/>
                    <a:pt x="71431" y="104766"/>
                  </a:cubicBezTo>
                  <a:close/>
                  <a:moveTo>
                    <a:pt x="12699" y="66140"/>
                  </a:moveTo>
                  <a:lnTo>
                    <a:pt x="12699" y="46034"/>
                  </a:lnTo>
                  <a:cubicBezTo>
                    <a:pt x="12699" y="27515"/>
                    <a:pt x="27514" y="12700"/>
                    <a:pt x="46033" y="12700"/>
                  </a:cubicBezTo>
                  <a:cubicBezTo>
                    <a:pt x="64553" y="12700"/>
                    <a:pt x="79368" y="27515"/>
                    <a:pt x="79368" y="46034"/>
                  </a:cubicBezTo>
                  <a:lnTo>
                    <a:pt x="79368" y="66140"/>
                  </a:lnTo>
                  <a:cubicBezTo>
                    <a:pt x="79368" y="84659"/>
                    <a:pt x="64553" y="99475"/>
                    <a:pt x="46033" y="99475"/>
                  </a:cubicBezTo>
                  <a:cubicBezTo>
                    <a:pt x="27514" y="99475"/>
                    <a:pt x="12699" y="84659"/>
                    <a:pt x="12699" y="66140"/>
                  </a:cubicBezTo>
                  <a:close/>
                </a:path>
              </a:pathLst>
            </a:custGeom>
            <a:solidFill>
              <a:srgbClr val="000000"/>
            </a:solidFill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9" name="Forma libre 637">
              <a:extLst>
                <a:ext uri="{FF2B5EF4-FFF2-40B4-BE49-F238E27FC236}">
                  <a16:creationId xmlns:a16="http://schemas.microsoft.com/office/drawing/2014/main" id="{A507AE34-5F54-41F3-8EE6-B6B830A1F9B6}"/>
                </a:ext>
              </a:extLst>
            </p:cNvPr>
            <p:cNvSpPr/>
            <p:nvPr/>
          </p:nvSpPr>
          <p:spPr>
            <a:xfrm>
              <a:off x="3024730" y="17669400"/>
              <a:ext cx="111115" cy="227521"/>
            </a:xfrm>
            <a:custGeom>
              <a:avLst/>
              <a:gdLst>
                <a:gd name="connsiteX0" fmla="*/ 66140 w 111114"/>
                <a:gd name="connsiteY0" fmla="*/ 218526 h 227521"/>
                <a:gd name="connsiteX1" fmla="*/ 13228 w 111114"/>
                <a:gd name="connsiteY1" fmla="*/ 218526 h 227521"/>
                <a:gd name="connsiteX2" fmla="*/ 13228 w 111114"/>
                <a:gd name="connsiteY2" fmla="*/ 165615 h 227521"/>
                <a:gd name="connsiteX3" fmla="*/ 66140 w 111114"/>
                <a:gd name="connsiteY3" fmla="*/ 112703 h 227521"/>
                <a:gd name="connsiteX4" fmla="*/ 93654 w 111114"/>
                <a:gd name="connsiteY4" fmla="*/ 119581 h 227521"/>
                <a:gd name="connsiteX5" fmla="*/ 102649 w 111114"/>
                <a:gd name="connsiteY5" fmla="*/ 116936 h 227521"/>
                <a:gd name="connsiteX6" fmla="*/ 100004 w 111114"/>
                <a:gd name="connsiteY6" fmla="*/ 107941 h 227521"/>
                <a:gd name="connsiteX7" fmla="*/ 92067 w 111114"/>
                <a:gd name="connsiteY7" fmla="*/ 104237 h 227521"/>
                <a:gd name="connsiteX8" fmla="*/ 112173 w 111114"/>
                <a:gd name="connsiteY8" fmla="*/ 66140 h 227521"/>
                <a:gd name="connsiteX9" fmla="*/ 112173 w 111114"/>
                <a:gd name="connsiteY9" fmla="*/ 46034 h 227521"/>
                <a:gd name="connsiteX10" fmla="*/ 66140 w 111114"/>
                <a:gd name="connsiteY10" fmla="*/ 0 h 227521"/>
                <a:gd name="connsiteX11" fmla="*/ 20107 w 111114"/>
                <a:gd name="connsiteY11" fmla="*/ 46034 h 227521"/>
                <a:gd name="connsiteX12" fmla="*/ 20107 w 111114"/>
                <a:gd name="connsiteY12" fmla="*/ 66140 h 227521"/>
                <a:gd name="connsiteX13" fmla="*/ 40742 w 111114"/>
                <a:gd name="connsiteY13" fmla="*/ 104766 h 227521"/>
                <a:gd name="connsiteX14" fmla="*/ 0 w 111114"/>
                <a:gd name="connsiteY14" fmla="*/ 165615 h 227521"/>
                <a:gd name="connsiteX15" fmla="*/ 0 w 111114"/>
                <a:gd name="connsiteY15" fmla="*/ 225405 h 227521"/>
                <a:gd name="connsiteX16" fmla="*/ 6349 w 111114"/>
                <a:gd name="connsiteY16" fmla="*/ 231754 h 227521"/>
                <a:gd name="connsiteX17" fmla="*/ 66140 w 111114"/>
                <a:gd name="connsiteY17" fmla="*/ 231754 h 227521"/>
                <a:gd name="connsiteX18" fmla="*/ 72489 w 111114"/>
                <a:gd name="connsiteY18" fmla="*/ 225405 h 227521"/>
                <a:gd name="connsiteX19" fmla="*/ 66140 w 111114"/>
                <a:gd name="connsiteY19" fmla="*/ 218526 h 227521"/>
                <a:gd name="connsiteX20" fmla="*/ 32805 w 111114"/>
                <a:gd name="connsiteY20" fmla="*/ 66140 h 227521"/>
                <a:gd name="connsiteX21" fmla="*/ 32805 w 111114"/>
                <a:gd name="connsiteY21" fmla="*/ 46034 h 227521"/>
                <a:gd name="connsiteX22" fmla="*/ 66140 w 111114"/>
                <a:gd name="connsiteY22" fmla="*/ 12700 h 227521"/>
                <a:gd name="connsiteX23" fmla="*/ 99475 w 111114"/>
                <a:gd name="connsiteY23" fmla="*/ 46034 h 227521"/>
                <a:gd name="connsiteX24" fmla="*/ 99475 w 111114"/>
                <a:gd name="connsiteY24" fmla="*/ 66140 h 227521"/>
                <a:gd name="connsiteX25" fmla="*/ 66140 w 111114"/>
                <a:gd name="connsiteY25" fmla="*/ 99475 h 227521"/>
                <a:gd name="connsiteX26" fmla="*/ 32805 w 111114"/>
                <a:gd name="connsiteY26" fmla="*/ 66140 h 227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1114" h="227521">
                  <a:moveTo>
                    <a:pt x="66140" y="218526"/>
                  </a:moveTo>
                  <a:lnTo>
                    <a:pt x="13228" y="218526"/>
                  </a:lnTo>
                  <a:lnTo>
                    <a:pt x="13228" y="165615"/>
                  </a:lnTo>
                  <a:cubicBezTo>
                    <a:pt x="13228" y="136513"/>
                    <a:pt x="37038" y="112703"/>
                    <a:pt x="66140" y="112703"/>
                  </a:cubicBezTo>
                  <a:cubicBezTo>
                    <a:pt x="70902" y="112703"/>
                    <a:pt x="84659" y="113761"/>
                    <a:pt x="93654" y="119581"/>
                  </a:cubicBezTo>
                  <a:cubicBezTo>
                    <a:pt x="96829" y="121169"/>
                    <a:pt x="100533" y="120111"/>
                    <a:pt x="102649" y="116936"/>
                  </a:cubicBezTo>
                  <a:cubicBezTo>
                    <a:pt x="104237" y="113761"/>
                    <a:pt x="103178" y="110057"/>
                    <a:pt x="100004" y="107941"/>
                  </a:cubicBezTo>
                  <a:cubicBezTo>
                    <a:pt x="97358" y="106353"/>
                    <a:pt x="94712" y="105295"/>
                    <a:pt x="92067" y="104237"/>
                  </a:cubicBezTo>
                  <a:cubicBezTo>
                    <a:pt x="104237" y="95771"/>
                    <a:pt x="112173" y="82013"/>
                    <a:pt x="112173" y="66140"/>
                  </a:cubicBezTo>
                  <a:lnTo>
                    <a:pt x="112173" y="46034"/>
                  </a:lnTo>
                  <a:cubicBezTo>
                    <a:pt x="112173" y="20636"/>
                    <a:pt x="91538" y="0"/>
                    <a:pt x="66140" y="0"/>
                  </a:cubicBezTo>
                  <a:cubicBezTo>
                    <a:pt x="40742" y="0"/>
                    <a:pt x="20107" y="20636"/>
                    <a:pt x="20107" y="46034"/>
                  </a:cubicBezTo>
                  <a:lnTo>
                    <a:pt x="20107" y="66140"/>
                  </a:lnTo>
                  <a:cubicBezTo>
                    <a:pt x="20107" y="82013"/>
                    <a:pt x="28573" y="96301"/>
                    <a:pt x="40742" y="104766"/>
                  </a:cubicBezTo>
                  <a:cubicBezTo>
                    <a:pt x="16932" y="114820"/>
                    <a:pt x="0" y="138101"/>
                    <a:pt x="0" y="165615"/>
                  </a:cubicBezTo>
                  <a:lnTo>
                    <a:pt x="0" y="225405"/>
                  </a:lnTo>
                  <a:cubicBezTo>
                    <a:pt x="0" y="229109"/>
                    <a:pt x="2646" y="231754"/>
                    <a:pt x="6349" y="231754"/>
                  </a:cubicBezTo>
                  <a:lnTo>
                    <a:pt x="66140" y="231754"/>
                  </a:lnTo>
                  <a:cubicBezTo>
                    <a:pt x="69844" y="231754"/>
                    <a:pt x="72489" y="229109"/>
                    <a:pt x="72489" y="225405"/>
                  </a:cubicBezTo>
                  <a:cubicBezTo>
                    <a:pt x="72489" y="221702"/>
                    <a:pt x="69315" y="218526"/>
                    <a:pt x="66140" y="218526"/>
                  </a:cubicBezTo>
                  <a:close/>
                  <a:moveTo>
                    <a:pt x="32805" y="66140"/>
                  </a:moveTo>
                  <a:lnTo>
                    <a:pt x="32805" y="46034"/>
                  </a:lnTo>
                  <a:cubicBezTo>
                    <a:pt x="32805" y="27515"/>
                    <a:pt x="47621" y="12700"/>
                    <a:pt x="66140" y="12700"/>
                  </a:cubicBezTo>
                  <a:cubicBezTo>
                    <a:pt x="84659" y="12700"/>
                    <a:pt x="99475" y="27515"/>
                    <a:pt x="99475" y="46034"/>
                  </a:cubicBezTo>
                  <a:lnTo>
                    <a:pt x="99475" y="66140"/>
                  </a:lnTo>
                  <a:cubicBezTo>
                    <a:pt x="99475" y="84659"/>
                    <a:pt x="84659" y="99475"/>
                    <a:pt x="66140" y="99475"/>
                  </a:cubicBezTo>
                  <a:cubicBezTo>
                    <a:pt x="47621" y="99475"/>
                    <a:pt x="32805" y="84659"/>
                    <a:pt x="32805" y="66140"/>
                  </a:cubicBezTo>
                  <a:close/>
                </a:path>
              </a:pathLst>
            </a:custGeom>
            <a:solidFill>
              <a:srgbClr val="000000"/>
            </a:solidFill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</p:grpSp>
      <p:sp>
        <p:nvSpPr>
          <p:cNvPr id="10" name="Forma libre 294">
            <a:extLst>
              <a:ext uri="{FF2B5EF4-FFF2-40B4-BE49-F238E27FC236}">
                <a16:creationId xmlns:a16="http://schemas.microsoft.com/office/drawing/2014/main" id="{3AB2A926-51EF-4E23-A55D-CE58DCD67756}"/>
              </a:ext>
            </a:extLst>
          </p:cNvPr>
          <p:cNvSpPr/>
          <p:nvPr/>
        </p:nvSpPr>
        <p:spPr>
          <a:xfrm>
            <a:off x="810763" y="2787014"/>
            <a:ext cx="544076" cy="544076"/>
          </a:xfrm>
          <a:custGeom>
            <a:avLst/>
            <a:gdLst>
              <a:gd name="connsiteX0" fmla="*/ 298952 w 312180"/>
              <a:gd name="connsiteY0" fmla="*/ 169318 h 312180"/>
              <a:gd name="connsiteX1" fmla="*/ 313238 w 312180"/>
              <a:gd name="connsiteY1" fmla="*/ 146566 h 312180"/>
              <a:gd name="connsiteX2" fmla="*/ 313238 w 312180"/>
              <a:gd name="connsiteY2" fmla="*/ 140217 h 312180"/>
              <a:gd name="connsiteX3" fmla="*/ 307418 w 312180"/>
              <a:gd name="connsiteY3" fmla="*/ 137042 h 312180"/>
              <a:gd name="connsiteX4" fmla="*/ 248157 w 312180"/>
              <a:gd name="connsiteY4" fmla="*/ 137042 h 312180"/>
              <a:gd name="connsiteX5" fmla="*/ 241807 w 312180"/>
              <a:gd name="connsiteY5" fmla="*/ 143391 h 312180"/>
              <a:gd name="connsiteX6" fmla="*/ 241807 w 312180"/>
              <a:gd name="connsiteY6" fmla="*/ 195245 h 312180"/>
              <a:gd name="connsiteX7" fmla="*/ 241807 w 312180"/>
              <a:gd name="connsiteY7" fmla="*/ 256094 h 312180"/>
              <a:gd name="connsiteX8" fmla="*/ 225405 w 312180"/>
              <a:gd name="connsiteY8" fmla="*/ 256094 h 312180"/>
              <a:gd name="connsiteX9" fmla="*/ 219055 w 312180"/>
              <a:gd name="connsiteY9" fmla="*/ 262443 h 312180"/>
              <a:gd name="connsiteX10" fmla="*/ 219055 w 312180"/>
              <a:gd name="connsiteY10" fmla="*/ 278846 h 312180"/>
              <a:gd name="connsiteX11" fmla="*/ 189954 w 312180"/>
              <a:gd name="connsiteY11" fmla="*/ 278846 h 312180"/>
              <a:gd name="connsiteX12" fmla="*/ 189954 w 312180"/>
              <a:gd name="connsiteY12" fmla="*/ 262443 h 312180"/>
              <a:gd name="connsiteX13" fmla="*/ 183604 w 312180"/>
              <a:gd name="connsiteY13" fmla="*/ 256094 h 312180"/>
              <a:gd name="connsiteX14" fmla="*/ 138629 w 312180"/>
              <a:gd name="connsiteY14" fmla="*/ 256094 h 312180"/>
              <a:gd name="connsiteX15" fmla="*/ 132280 w 312180"/>
              <a:gd name="connsiteY15" fmla="*/ 262443 h 312180"/>
              <a:gd name="connsiteX16" fmla="*/ 132280 w 312180"/>
              <a:gd name="connsiteY16" fmla="*/ 278846 h 312180"/>
              <a:gd name="connsiteX17" fmla="*/ 84659 w 312180"/>
              <a:gd name="connsiteY17" fmla="*/ 278846 h 312180"/>
              <a:gd name="connsiteX18" fmla="*/ 84659 w 312180"/>
              <a:gd name="connsiteY18" fmla="*/ 262443 h 312180"/>
              <a:gd name="connsiteX19" fmla="*/ 78310 w 312180"/>
              <a:gd name="connsiteY19" fmla="*/ 256094 h 312180"/>
              <a:gd name="connsiteX20" fmla="*/ 33334 w 312180"/>
              <a:gd name="connsiteY20" fmla="*/ 256094 h 312180"/>
              <a:gd name="connsiteX21" fmla="*/ 26985 w 312180"/>
              <a:gd name="connsiteY21" fmla="*/ 262443 h 312180"/>
              <a:gd name="connsiteX22" fmla="*/ 26985 w 312180"/>
              <a:gd name="connsiteY22" fmla="*/ 278846 h 312180"/>
              <a:gd name="connsiteX23" fmla="*/ 13757 w 312180"/>
              <a:gd name="connsiteY23" fmla="*/ 278846 h 312180"/>
              <a:gd name="connsiteX24" fmla="*/ 13757 w 312180"/>
              <a:gd name="connsiteY24" fmla="*/ 193657 h 312180"/>
              <a:gd name="connsiteX25" fmla="*/ 210589 w 312180"/>
              <a:gd name="connsiteY25" fmla="*/ 193657 h 312180"/>
              <a:gd name="connsiteX26" fmla="*/ 216939 w 312180"/>
              <a:gd name="connsiteY26" fmla="*/ 187308 h 312180"/>
              <a:gd name="connsiteX27" fmla="*/ 216939 w 312180"/>
              <a:gd name="connsiteY27" fmla="*/ 95770 h 312180"/>
              <a:gd name="connsiteX28" fmla="*/ 233341 w 312180"/>
              <a:gd name="connsiteY28" fmla="*/ 95770 h 312180"/>
              <a:gd name="connsiteX29" fmla="*/ 239691 w 312180"/>
              <a:gd name="connsiteY29" fmla="*/ 89421 h 312180"/>
              <a:gd name="connsiteX30" fmla="*/ 239691 w 312180"/>
              <a:gd name="connsiteY30" fmla="*/ 44446 h 312180"/>
              <a:gd name="connsiteX31" fmla="*/ 233341 w 312180"/>
              <a:gd name="connsiteY31" fmla="*/ 38097 h 312180"/>
              <a:gd name="connsiteX32" fmla="*/ 188366 w 312180"/>
              <a:gd name="connsiteY32" fmla="*/ 38097 h 312180"/>
              <a:gd name="connsiteX33" fmla="*/ 182017 w 312180"/>
              <a:gd name="connsiteY33" fmla="*/ 44446 h 312180"/>
              <a:gd name="connsiteX34" fmla="*/ 182017 w 312180"/>
              <a:gd name="connsiteY34" fmla="*/ 60320 h 312180"/>
              <a:gd name="connsiteX35" fmla="*/ 103707 w 312180"/>
              <a:gd name="connsiteY35" fmla="*/ 60320 h 312180"/>
              <a:gd name="connsiteX36" fmla="*/ 103707 w 312180"/>
              <a:gd name="connsiteY36" fmla="*/ 29102 h 312180"/>
              <a:gd name="connsiteX37" fmla="*/ 97358 w 312180"/>
              <a:gd name="connsiteY37" fmla="*/ 22752 h 312180"/>
              <a:gd name="connsiteX38" fmla="*/ 58732 w 312180"/>
              <a:gd name="connsiteY38" fmla="*/ 22752 h 312180"/>
              <a:gd name="connsiteX39" fmla="*/ 58732 w 312180"/>
              <a:gd name="connsiteY39" fmla="*/ 6350 h 312180"/>
              <a:gd name="connsiteX40" fmla="*/ 52383 w 312180"/>
              <a:gd name="connsiteY40" fmla="*/ 0 h 312180"/>
              <a:gd name="connsiteX41" fmla="*/ 7407 w 312180"/>
              <a:gd name="connsiteY41" fmla="*/ 0 h 312180"/>
              <a:gd name="connsiteX42" fmla="*/ 1058 w 312180"/>
              <a:gd name="connsiteY42" fmla="*/ 6350 h 312180"/>
              <a:gd name="connsiteX43" fmla="*/ 1058 w 312180"/>
              <a:gd name="connsiteY43" fmla="*/ 51325 h 312180"/>
              <a:gd name="connsiteX44" fmla="*/ 7407 w 312180"/>
              <a:gd name="connsiteY44" fmla="*/ 57674 h 312180"/>
              <a:gd name="connsiteX45" fmla="*/ 52383 w 312180"/>
              <a:gd name="connsiteY45" fmla="*/ 57674 h 312180"/>
              <a:gd name="connsiteX46" fmla="*/ 58732 w 312180"/>
              <a:gd name="connsiteY46" fmla="*/ 51325 h 312180"/>
              <a:gd name="connsiteX47" fmla="*/ 58732 w 312180"/>
              <a:gd name="connsiteY47" fmla="*/ 34922 h 312180"/>
              <a:gd name="connsiteX48" fmla="*/ 91008 w 312180"/>
              <a:gd name="connsiteY48" fmla="*/ 34922 h 312180"/>
              <a:gd name="connsiteX49" fmla="*/ 91008 w 312180"/>
              <a:gd name="connsiteY49" fmla="*/ 100533 h 312180"/>
              <a:gd name="connsiteX50" fmla="*/ 57674 w 312180"/>
              <a:gd name="connsiteY50" fmla="*/ 100533 h 312180"/>
              <a:gd name="connsiteX51" fmla="*/ 57674 w 312180"/>
              <a:gd name="connsiteY51" fmla="*/ 80426 h 312180"/>
              <a:gd name="connsiteX52" fmla="*/ 51324 w 312180"/>
              <a:gd name="connsiteY52" fmla="*/ 74077 h 312180"/>
              <a:gd name="connsiteX53" fmla="*/ 6349 w 312180"/>
              <a:gd name="connsiteY53" fmla="*/ 74077 h 312180"/>
              <a:gd name="connsiteX54" fmla="*/ 0 w 312180"/>
              <a:gd name="connsiteY54" fmla="*/ 80426 h 312180"/>
              <a:gd name="connsiteX55" fmla="*/ 0 w 312180"/>
              <a:gd name="connsiteY55" fmla="*/ 125402 h 312180"/>
              <a:gd name="connsiteX56" fmla="*/ 6349 w 312180"/>
              <a:gd name="connsiteY56" fmla="*/ 131751 h 312180"/>
              <a:gd name="connsiteX57" fmla="*/ 51324 w 312180"/>
              <a:gd name="connsiteY57" fmla="*/ 131751 h 312180"/>
              <a:gd name="connsiteX58" fmla="*/ 57674 w 312180"/>
              <a:gd name="connsiteY58" fmla="*/ 125402 h 312180"/>
              <a:gd name="connsiteX59" fmla="*/ 57674 w 312180"/>
              <a:gd name="connsiteY59" fmla="*/ 113232 h 312180"/>
              <a:gd name="connsiteX60" fmla="*/ 97358 w 312180"/>
              <a:gd name="connsiteY60" fmla="*/ 113232 h 312180"/>
              <a:gd name="connsiteX61" fmla="*/ 103707 w 312180"/>
              <a:gd name="connsiteY61" fmla="*/ 106882 h 312180"/>
              <a:gd name="connsiteX62" fmla="*/ 103707 w 312180"/>
              <a:gd name="connsiteY62" fmla="*/ 72490 h 312180"/>
              <a:gd name="connsiteX63" fmla="*/ 181488 w 312180"/>
              <a:gd name="connsiteY63" fmla="*/ 72490 h 312180"/>
              <a:gd name="connsiteX64" fmla="*/ 181488 w 312180"/>
              <a:gd name="connsiteY64" fmla="*/ 88892 h 312180"/>
              <a:gd name="connsiteX65" fmla="*/ 187837 w 312180"/>
              <a:gd name="connsiteY65" fmla="*/ 95241 h 312180"/>
              <a:gd name="connsiteX66" fmla="*/ 204240 w 312180"/>
              <a:gd name="connsiteY66" fmla="*/ 95241 h 312180"/>
              <a:gd name="connsiteX67" fmla="*/ 204240 w 312180"/>
              <a:gd name="connsiteY67" fmla="*/ 180429 h 312180"/>
              <a:gd name="connsiteX68" fmla="*/ 7407 w 312180"/>
              <a:gd name="connsiteY68" fmla="*/ 180429 h 312180"/>
              <a:gd name="connsiteX69" fmla="*/ 1058 w 312180"/>
              <a:gd name="connsiteY69" fmla="*/ 186779 h 312180"/>
              <a:gd name="connsiteX70" fmla="*/ 1058 w 312180"/>
              <a:gd name="connsiteY70" fmla="*/ 284666 h 312180"/>
              <a:gd name="connsiteX71" fmla="*/ 7407 w 312180"/>
              <a:gd name="connsiteY71" fmla="*/ 291015 h 312180"/>
              <a:gd name="connsiteX72" fmla="*/ 26985 w 312180"/>
              <a:gd name="connsiteY72" fmla="*/ 291015 h 312180"/>
              <a:gd name="connsiteX73" fmla="*/ 26985 w 312180"/>
              <a:gd name="connsiteY73" fmla="*/ 307418 h 312180"/>
              <a:gd name="connsiteX74" fmla="*/ 33334 w 312180"/>
              <a:gd name="connsiteY74" fmla="*/ 313768 h 312180"/>
              <a:gd name="connsiteX75" fmla="*/ 78310 w 312180"/>
              <a:gd name="connsiteY75" fmla="*/ 313768 h 312180"/>
              <a:gd name="connsiteX76" fmla="*/ 84659 w 312180"/>
              <a:gd name="connsiteY76" fmla="*/ 307418 h 312180"/>
              <a:gd name="connsiteX77" fmla="*/ 84659 w 312180"/>
              <a:gd name="connsiteY77" fmla="*/ 291015 h 312180"/>
              <a:gd name="connsiteX78" fmla="*/ 132280 w 312180"/>
              <a:gd name="connsiteY78" fmla="*/ 291015 h 312180"/>
              <a:gd name="connsiteX79" fmla="*/ 132280 w 312180"/>
              <a:gd name="connsiteY79" fmla="*/ 307418 h 312180"/>
              <a:gd name="connsiteX80" fmla="*/ 138629 w 312180"/>
              <a:gd name="connsiteY80" fmla="*/ 313768 h 312180"/>
              <a:gd name="connsiteX81" fmla="*/ 183604 w 312180"/>
              <a:gd name="connsiteY81" fmla="*/ 313768 h 312180"/>
              <a:gd name="connsiteX82" fmla="*/ 189954 w 312180"/>
              <a:gd name="connsiteY82" fmla="*/ 307418 h 312180"/>
              <a:gd name="connsiteX83" fmla="*/ 189954 w 312180"/>
              <a:gd name="connsiteY83" fmla="*/ 291015 h 312180"/>
              <a:gd name="connsiteX84" fmla="*/ 219055 w 312180"/>
              <a:gd name="connsiteY84" fmla="*/ 291015 h 312180"/>
              <a:gd name="connsiteX85" fmla="*/ 219055 w 312180"/>
              <a:gd name="connsiteY85" fmla="*/ 307418 h 312180"/>
              <a:gd name="connsiteX86" fmla="*/ 225405 w 312180"/>
              <a:gd name="connsiteY86" fmla="*/ 313768 h 312180"/>
              <a:gd name="connsiteX87" fmla="*/ 270380 w 312180"/>
              <a:gd name="connsiteY87" fmla="*/ 313768 h 312180"/>
              <a:gd name="connsiteX88" fmla="*/ 276729 w 312180"/>
              <a:gd name="connsiteY88" fmla="*/ 307418 h 312180"/>
              <a:gd name="connsiteX89" fmla="*/ 276729 w 312180"/>
              <a:gd name="connsiteY89" fmla="*/ 262443 h 312180"/>
              <a:gd name="connsiteX90" fmla="*/ 270380 w 312180"/>
              <a:gd name="connsiteY90" fmla="*/ 256094 h 312180"/>
              <a:gd name="connsiteX91" fmla="*/ 254506 w 312180"/>
              <a:gd name="connsiteY91" fmla="*/ 256094 h 312180"/>
              <a:gd name="connsiteX92" fmla="*/ 254506 w 312180"/>
              <a:gd name="connsiteY92" fmla="*/ 201594 h 312180"/>
              <a:gd name="connsiteX93" fmla="*/ 307418 w 312180"/>
              <a:gd name="connsiteY93" fmla="*/ 201594 h 312180"/>
              <a:gd name="connsiteX94" fmla="*/ 313238 w 312180"/>
              <a:gd name="connsiteY94" fmla="*/ 198420 h 312180"/>
              <a:gd name="connsiteX95" fmla="*/ 313238 w 312180"/>
              <a:gd name="connsiteY95" fmla="*/ 192070 h 312180"/>
              <a:gd name="connsiteX96" fmla="*/ 298952 w 312180"/>
              <a:gd name="connsiteY96" fmla="*/ 169318 h 312180"/>
              <a:gd name="connsiteX97" fmla="*/ 45504 w 312180"/>
              <a:gd name="connsiteY97" fmla="*/ 44975 h 312180"/>
              <a:gd name="connsiteX98" fmla="*/ 13228 w 312180"/>
              <a:gd name="connsiteY98" fmla="*/ 44975 h 312180"/>
              <a:gd name="connsiteX99" fmla="*/ 13228 w 312180"/>
              <a:gd name="connsiteY99" fmla="*/ 12699 h 312180"/>
              <a:gd name="connsiteX100" fmla="*/ 45504 w 312180"/>
              <a:gd name="connsiteY100" fmla="*/ 12699 h 312180"/>
              <a:gd name="connsiteX101" fmla="*/ 45504 w 312180"/>
              <a:gd name="connsiteY101" fmla="*/ 44975 h 312180"/>
              <a:gd name="connsiteX102" fmla="*/ 44446 w 312180"/>
              <a:gd name="connsiteY102" fmla="*/ 119581 h 312180"/>
              <a:gd name="connsiteX103" fmla="*/ 12170 w 312180"/>
              <a:gd name="connsiteY103" fmla="*/ 119581 h 312180"/>
              <a:gd name="connsiteX104" fmla="*/ 12170 w 312180"/>
              <a:gd name="connsiteY104" fmla="*/ 87305 h 312180"/>
              <a:gd name="connsiteX105" fmla="*/ 44446 w 312180"/>
              <a:gd name="connsiteY105" fmla="*/ 87305 h 312180"/>
              <a:gd name="connsiteX106" fmla="*/ 44446 w 312180"/>
              <a:gd name="connsiteY106" fmla="*/ 107411 h 312180"/>
              <a:gd name="connsiteX107" fmla="*/ 44446 w 312180"/>
              <a:gd name="connsiteY107" fmla="*/ 119581 h 312180"/>
              <a:gd name="connsiteX108" fmla="*/ 194186 w 312180"/>
              <a:gd name="connsiteY108" fmla="*/ 82542 h 312180"/>
              <a:gd name="connsiteX109" fmla="*/ 194186 w 312180"/>
              <a:gd name="connsiteY109" fmla="*/ 66140 h 312180"/>
              <a:gd name="connsiteX110" fmla="*/ 194186 w 312180"/>
              <a:gd name="connsiteY110" fmla="*/ 50266 h 312180"/>
              <a:gd name="connsiteX111" fmla="*/ 226463 w 312180"/>
              <a:gd name="connsiteY111" fmla="*/ 50266 h 312180"/>
              <a:gd name="connsiteX112" fmla="*/ 226463 w 312180"/>
              <a:gd name="connsiteY112" fmla="*/ 82542 h 312180"/>
              <a:gd name="connsiteX113" fmla="*/ 210060 w 312180"/>
              <a:gd name="connsiteY113" fmla="*/ 82542 h 312180"/>
              <a:gd name="connsiteX114" fmla="*/ 194186 w 312180"/>
              <a:gd name="connsiteY114" fmla="*/ 82542 h 312180"/>
              <a:gd name="connsiteX115" fmla="*/ 71431 w 312180"/>
              <a:gd name="connsiteY115" fmla="*/ 301069 h 312180"/>
              <a:gd name="connsiteX116" fmla="*/ 39155 w 312180"/>
              <a:gd name="connsiteY116" fmla="*/ 301069 h 312180"/>
              <a:gd name="connsiteX117" fmla="*/ 39155 w 312180"/>
              <a:gd name="connsiteY117" fmla="*/ 284666 h 312180"/>
              <a:gd name="connsiteX118" fmla="*/ 39155 w 312180"/>
              <a:gd name="connsiteY118" fmla="*/ 268264 h 312180"/>
              <a:gd name="connsiteX119" fmla="*/ 71431 w 312180"/>
              <a:gd name="connsiteY119" fmla="*/ 268264 h 312180"/>
              <a:gd name="connsiteX120" fmla="*/ 71431 w 312180"/>
              <a:gd name="connsiteY120" fmla="*/ 284666 h 312180"/>
              <a:gd name="connsiteX121" fmla="*/ 71431 w 312180"/>
              <a:gd name="connsiteY121" fmla="*/ 301069 h 312180"/>
              <a:gd name="connsiteX122" fmla="*/ 177255 w 312180"/>
              <a:gd name="connsiteY122" fmla="*/ 301069 h 312180"/>
              <a:gd name="connsiteX123" fmla="*/ 144978 w 312180"/>
              <a:gd name="connsiteY123" fmla="*/ 301069 h 312180"/>
              <a:gd name="connsiteX124" fmla="*/ 144978 w 312180"/>
              <a:gd name="connsiteY124" fmla="*/ 284666 h 312180"/>
              <a:gd name="connsiteX125" fmla="*/ 144978 w 312180"/>
              <a:gd name="connsiteY125" fmla="*/ 268264 h 312180"/>
              <a:gd name="connsiteX126" fmla="*/ 177255 w 312180"/>
              <a:gd name="connsiteY126" fmla="*/ 268264 h 312180"/>
              <a:gd name="connsiteX127" fmla="*/ 177255 w 312180"/>
              <a:gd name="connsiteY127" fmla="*/ 284666 h 312180"/>
              <a:gd name="connsiteX128" fmla="*/ 177255 w 312180"/>
              <a:gd name="connsiteY128" fmla="*/ 301069 h 312180"/>
              <a:gd name="connsiteX129" fmla="*/ 264030 w 312180"/>
              <a:gd name="connsiteY129" fmla="*/ 268793 h 312180"/>
              <a:gd name="connsiteX130" fmla="*/ 264030 w 312180"/>
              <a:gd name="connsiteY130" fmla="*/ 301069 h 312180"/>
              <a:gd name="connsiteX131" fmla="*/ 231754 w 312180"/>
              <a:gd name="connsiteY131" fmla="*/ 301069 h 312180"/>
              <a:gd name="connsiteX132" fmla="*/ 231754 w 312180"/>
              <a:gd name="connsiteY132" fmla="*/ 284666 h 312180"/>
              <a:gd name="connsiteX133" fmla="*/ 231754 w 312180"/>
              <a:gd name="connsiteY133" fmla="*/ 268264 h 312180"/>
              <a:gd name="connsiteX134" fmla="*/ 264030 w 312180"/>
              <a:gd name="connsiteY134" fmla="*/ 268264 h 312180"/>
              <a:gd name="connsiteX135" fmla="*/ 285724 w 312180"/>
              <a:gd name="connsiteY135" fmla="*/ 173022 h 312180"/>
              <a:gd name="connsiteX136" fmla="*/ 295777 w 312180"/>
              <a:gd name="connsiteY136" fmla="*/ 188896 h 312180"/>
              <a:gd name="connsiteX137" fmla="*/ 254506 w 312180"/>
              <a:gd name="connsiteY137" fmla="*/ 188896 h 312180"/>
              <a:gd name="connsiteX138" fmla="*/ 254506 w 312180"/>
              <a:gd name="connsiteY138" fmla="*/ 149741 h 312180"/>
              <a:gd name="connsiteX139" fmla="*/ 295777 w 312180"/>
              <a:gd name="connsiteY139" fmla="*/ 149741 h 312180"/>
              <a:gd name="connsiteX140" fmla="*/ 285195 w 312180"/>
              <a:gd name="connsiteY140" fmla="*/ 166144 h 312180"/>
              <a:gd name="connsiteX141" fmla="*/ 285724 w 312180"/>
              <a:gd name="connsiteY141" fmla="*/ 173022 h 31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312180" h="312180">
                <a:moveTo>
                  <a:pt x="298952" y="169318"/>
                </a:moveTo>
                <a:lnTo>
                  <a:pt x="313238" y="146566"/>
                </a:lnTo>
                <a:cubicBezTo>
                  <a:pt x="314297" y="144450"/>
                  <a:pt x="314826" y="141804"/>
                  <a:pt x="313238" y="140217"/>
                </a:cubicBezTo>
                <a:cubicBezTo>
                  <a:pt x="312180" y="138100"/>
                  <a:pt x="310064" y="137042"/>
                  <a:pt x="307418" y="137042"/>
                </a:cubicBezTo>
                <a:lnTo>
                  <a:pt x="248157" y="137042"/>
                </a:lnTo>
                <a:cubicBezTo>
                  <a:pt x="244453" y="137042"/>
                  <a:pt x="241807" y="139688"/>
                  <a:pt x="241807" y="143391"/>
                </a:cubicBezTo>
                <a:lnTo>
                  <a:pt x="241807" y="195245"/>
                </a:lnTo>
                <a:lnTo>
                  <a:pt x="241807" y="256094"/>
                </a:lnTo>
                <a:lnTo>
                  <a:pt x="225405" y="256094"/>
                </a:lnTo>
                <a:cubicBezTo>
                  <a:pt x="221701" y="256094"/>
                  <a:pt x="219055" y="258739"/>
                  <a:pt x="219055" y="262443"/>
                </a:cubicBezTo>
                <a:lnTo>
                  <a:pt x="219055" y="278846"/>
                </a:lnTo>
                <a:lnTo>
                  <a:pt x="189954" y="278846"/>
                </a:lnTo>
                <a:lnTo>
                  <a:pt x="189954" y="262443"/>
                </a:lnTo>
                <a:cubicBezTo>
                  <a:pt x="189954" y="258739"/>
                  <a:pt x="187308" y="256094"/>
                  <a:pt x="183604" y="256094"/>
                </a:cubicBezTo>
                <a:lnTo>
                  <a:pt x="138629" y="256094"/>
                </a:lnTo>
                <a:cubicBezTo>
                  <a:pt x="134925" y="256094"/>
                  <a:pt x="132280" y="258739"/>
                  <a:pt x="132280" y="262443"/>
                </a:cubicBezTo>
                <a:lnTo>
                  <a:pt x="132280" y="278846"/>
                </a:lnTo>
                <a:lnTo>
                  <a:pt x="84659" y="278846"/>
                </a:lnTo>
                <a:lnTo>
                  <a:pt x="84659" y="262443"/>
                </a:lnTo>
                <a:cubicBezTo>
                  <a:pt x="84659" y="258739"/>
                  <a:pt x="82013" y="256094"/>
                  <a:pt x="78310" y="256094"/>
                </a:cubicBezTo>
                <a:lnTo>
                  <a:pt x="33334" y="256094"/>
                </a:lnTo>
                <a:cubicBezTo>
                  <a:pt x="29631" y="256094"/>
                  <a:pt x="26985" y="258739"/>
                  <a:pt x="26985" y="262443"/>
                </a:cubicBezTo>
                <a:lnTo>
                  <a:pt x="26985" y="278846"/>
                </a:lnTo>
                <a:lnTo>
                  <a:pt x="13757" y="278846"/>
                </a:lnTo>
                <a:lnTo>
                  <a:pt x="13757" y="193657"/>
                </a:lnTo>
                <a:lnTo>
                  <a:pt x="210589" y="193657"/>
                </a:lnTo>
                <a:cubicBezTo>
                  <a:pt x="214293" y="193657"/>
                  <a:pt x="216939" y="191012"/>
                  <a:pt x="216939" y="187308"/>
                </a:cubicBezTo>
                <a:lnTo>
                  <a:pt x="216939" y="95770"/>
                </a:lnTo>
                <a:lnTo>
                  <a:pt x="233341" y="95770"/>
                </a:lnTo>
                <a:cubicBezTo>
                  <a:pt x="237045" y="95770"/>
                  <a:pt x="239691" y="93125"/>
                  <a:pt x="239691" y="89421"/>
                </a:cubicBezTo>
                <a:lnTo>
                  <a:pt x="239691" y="44446"/>
                </a:lnTo>
                <a:cubicBezTo>
                  <a:pt x="239691" y="40743"/>
                  <a:pt x="237045" y="38097"/>
                  <a:pt x="233341" y="38097"/>
                </a:cubicBezTo>
                <a:lnTo>
                  <a:pt x="188366" y="38097"/>
                </a:lnTo>
                <a:cubicBezTo>
                  <a:pt x="184662" y="38097"/>
                  <a:pt x="182017" y="40743"/>
                  <a:pt x="182017" y="44446"/>
                </a:cubicBezTo>
                <a:lnTo>
                  <a:pt x="182017" y="60320"/>
                </a:lnTo>
                <a:lnTo>
                  <a:pt x="103707" y="60320"/>
                </a:lnTo>
                <a:lnTo>
                  <a:pt x="103707" y="29102"/>
                </a:lnTo>
                <a:cubicBezTo>
                  <a:pt x="103707" y="25398"/>
                  <a:pt x="101062" y="22752"/>
                  <a:pt x="97358" y="22752"/>
                </a:cubicBezTo>
                <a:lnTo>
                  <a:pt x="58732" y="22752"/>
                </a:lnTo>
                <a:lnTo>
                  <a:pt x="58732" y="6350"/>
                </a:lnTo>
                <a:cubicBezTo>
                  <a:pt x="58732" y="2646"/>
                  <a:pt x="56086" y="0"/>
                  <a:pt x="52383" y="0"/>
                </a:cubicBezTo>
                <a:lnTo>
                  <a:pt x="7407" y="0"/>
                </a:lnTo>
                <a:cubicBezTo>
                  <a:pt x="3704" y="0"/>
                  <a:pt x="1058" y="2646"/>
                  <a:pt x="1058" y="6350"/>
                </a:cubicBezTo>
                <a:lnTo>
                  <a:pt x="1058" y="51325"/>
                </a:lnTo>
                <a:cubicBezTo>
                  <a:pt x="1058" y="55029"/>
                  <a:pt x="3704" y="57674"/>
                  <a:pt x="7407" y="57674"/>
                </a:cubicBezTo>
                <a:lnTo>
                  <a:pt x="52383" y="57674"/>
                </a:lnTo>
                <a:cubicBezTo>
                  <a:pt x="56086" y="57674"/>
                  <a:pt x="58732" y="55029"/>
                  <a:pt x="58732" y="51325"/>
                </a:cubicBezTo>
                <a:lnTo>
                  <a:pt x="58732" y="34922"/>
                </a:lnTo>
                <a:lnTo>
                  <a:pt x="91008" y="34922"/>
                </a:lnTo>
                <a:lnTo>
                  <a:pt x="91008" y="100533"/>
                </a:lnTo>
                <a:lnTo>
                  <a:pt x="57674" y="100533"/>
                </a:lnTo>
                <a:lnTo>
                  <a:pt x="57674" y="80426"/>
                </a:lnTo>
                <a:cubicBezTo>
                  <a:pt x="57674" y="76722"/>
                  <a:pt x="55028" y="74077"/>
                  <a:pt x="51324" y="74077"/>
                </a:cubicBezTo>
                <a:lnTo>
                  <a:pt x="6349" y="74077"/>
                </a:lnTo>
                <a:cubicBezTo>
                  <a:pt x="2646" y="74077"/>
                  <a:pt x="0" y="76722"/>
                  <a:pt x="0" y="80426"/>
                </a:cubicBezTo>
                <a:lnTo>
                  <a:pt x="0" y="125402"/>
                </a:lnTo>
                <a:cubicBezTo>
                  <a:pt x="0" y="129105"/>
                  <a:pt x="2646" y="131751"/>
                  <a:pt x="6349" y="131751"/>
                </a:cubicBezTo>
                <a:lnTo>
                  <a:pt x="51324" y="131751"/>
                </a:lnTo>
                <a:cubicBezTo>
                  <a:pt x="55028" y="131751"/>
                  <a:pt x="57674" y="129105"/>
                  <a:pt x="57674" y="125402"/>
                </a:cubicBezTo>
                <a:lnTo>
                  <a:pt x="57674" y="113232"/>
                </a:lnTo>
                <a:lnTo>
                  <a:pt x="97358" y="113232"/>
                </a:lnTo>
                <a:cubicBezTo>
                  <a:pt x="101062" y="113232"/>
                  <a:pt x="103707" y="110586"/>
                  <a:pt x="103707" y="106882"/>
                </a:cubicBezTo>
                <a:lnTo>
                  <a:pt x="103707" y="72490"/>
                </a:lnTo>
                <a:lnTo>
                  <a:pt x="181488" y="72490"/>
                </a:lnTo>
                <a:lnTo>
                  <a:pt x="181488" y="88892"/>
                </a:lnTo>
                <a:cubicBezTo>
                  <a:pt x="181488" y="92596"/>
                  <a:pt x="184133" y="95241"/>
                  <a:pt x="187837" y="95241"/>
                </a:cubicBezTo>
                <a:lnTo>
                  <a:pt x="204240" y="95241"/>
                </a:lnTo>
                <a:lnTo>
                  <a:pt x="204240" y="180429"/>
                </a:lnTo>
                <a:lnTo>
                  <a:pt x="7407" y="180429"/>
                </a:lnTo>
                <a:cubicBezTo>
                  <a:pt x="3704" y="180429"/>
                  <a:pt x="1058" y="183075"/>
                  <a:pt x="1058" y="186779"/>
                </a:cubicBezTo>
                <a:lnTo>
                  <a:pt x="1058" y="284666"/>
                </a:lnTo>
                <a:cubicBezTo>
                  <a:pt x="1058" y="288370"/>
                  <a:pt x="3704" y="291015"/>
                  <a:pt x="7407" y="291015"/>
                </a:cubicBezTo>
                <a:lnTo>
                  <a:pt x="26985" y="291015"/>
                </a:lnTo>
                <a:lnTo>
                  <a:pt x="26985" y="307418"/>
                </a:lnTo>
                <a:cubicBezTo>
                  <a:pt x="26985" y="311122"/>
                  <a:pt x="29631" y="313768"/>
                  <a:pt x="33334" y="313768"/>
                </a:cubicBezTo>
                <a:lnTo>
                  <a:pt x="78310" y="313768"/>
                </a:lnTo>
                <a:cubicBezTo>
                  <a:pt x="82013" y="313768"/>
                  <a:pt x="84659" y="311122"/>
                  <a:pt x="84659" y="307418"/>
                </a:cubicBezTo>
                <a:lnTo>
                  <a:pt x="84659" y="291015"/>
                </a:lnTo>
                <a:lnTo>
                  <a:pt x="132280" y="291015"/>
                </a:lnTo>
                <a:lnTo>
                  <a:pt x="132280" y="307418"/>
                </a:lnTo>
                <a:cubicBezTo>
                  <a:pt x="132280" y="311122"/>
                  <a:pt x="134925" y="313768"/>
                  <a:pt x="138629" y="313768"/>
                </a:cubicBezTo>
                <a:lnTo>
                  <a:pt x="183604" y="313768"/>
                </a:lnTo>
                <a:cubicBezTo>
                  <a:pt x="187308" y="313768"/>
                  <a:pt x="189954" y="311122"/>
                  <a:pt x="189954" y="307418"/>
                </a:cubicBezTo>
                <a:lnTo>
                  <a:pt x="189954" y="291015"/>
                </a:lnTo>
                <a:lnTo>
                  <a:pt x="219055" y="291015"/>
                </a:lnTo>
                <a:lnTo>
                  <a:pt x="219055" y="307418"/>
                </a:lnTo>
                <a:cubicBezTo>
                  <a:pt x="219055" y="311122"/>
                  <a:pt x="221701" y="313768"/>
                  <a:pt x="225405" y="313768"/>
                </a:cubicBezTo>
                <a:lnTo>
                  <a:pt x="270380" y="313768"/>
                </a:lnTo>
                <a:cubicBezTo>
                  <a:pt x="274084" y="313768"/>
                  <a:pt x="276729" y="311122"/>
                  <a:pt x="276729" y="307418"/>
                </a:cubicBezTo>
                <a:lnTo>
                  <a:pt x="276729" y="262443"/>
                </a:lnTo>
                <a:cubicBezTo>
                  <a:pt x="276729" y="258739"/>
                  <a:pt x="274084" y="256094"/>
                  <a:pt x="270380" y="256094"/>
                </a:cubicBezTo>
                <a:lnTo>
                  <a:pt x="254506" y="256094"/>
                </a:lnTo>
                <a:lnTo>
                  <a:pt x="254506" y="201594"/>
                </a:lnTo>
                <a:lnTo>
                  <a:pt x="307418" y="201594"/>
                </a:lnTo>
                <a:cubicBezTo>
                  <a:pt x="309535" y="201594"/>
                  <a:pt x="312180" y="200536"/>
                  <a:pt x="313238" y="198420"/>
                </a:cubicBezTo>
                <a:cubicBezTo>
                  <a:pt x="314297" y="196303"/>
                  <a:pt x="314297" y="193657"/>
                  <a:pt x="313238" y="192070"/>
                </a:cubicBezTo>
                <a:lnTo>
                  <a:pt x="298952" y="169318"/>
                </a:lnTo>
                <a:close/>
                <a:moveTo>
                  <a:pt x="45504" y="44975"/>
                </a:moveTo>
                <a:lnTo>
                  <a:pt x="13228" y="44975"/>
                </a:lnTo>
                <a:lnTo>
                  <a:pt x="13228" y="12699"/>
                </a:lnTo>
                <a:lnTo>
                  <a:pt x="45504" y="12699"/>
                </a:lnTo>
                <a:lnTo>
                  <a:pt x="45504" y="44975"/>
                </a:lnTo>
                <a:close/>
                <a:moveTo>
                  <a:pt x="44446" y="119581"/>
                </a:moveTo>
                <a:lnTo>
                  <a:pt x="12170" y="119581"/>
                </a:lnTo>
                <a:lnTo>
                  <a:pt x="12170" y="87305"/>
                </a:lnTo>
                <a:lnTo>
                  <a:pt x="44446" y="87305"/>
                </a:lnTo>
                <a:lnTo>
                  <a:pt x="44446" y="107411"/>
                </a:lnTo>
                <a:lnTo>
                  <a:pt x="44446" y="119581"/>
                </a:lnTo>
                <a:close/>
                <a:moveTo>
                  <a:pt x="194186" y="82542"/>
                </a:moveTo>
                <a:lnTo>
                  <a:pt x="194186" y="66140"/>
                </a:lnTo>
                <a:lnTo>
                  <a:pt x="194186" y="50266"/>
                </a:lnTo>
                <a:lnTo>
                  <a:pt x="226463" y="50266"/>
                </a:lnTo>
                <a:lnTo>
                  <a:pt x="226463" y="82542"/>
                </a:lnTo>
                <a:lnTo>
                  <a:pt x="210060" y="82542"/>
                </a:lnTo>
                <a:lnTo>
                  <a:pt x="194186" y="82542"/>
                </a:lnTo>
                <a:close/>
                <a:moveTo>
                  <a:pt x="71431" y="301069"/>
                </a:moveTo>
                <a:lnTo>
                  <a:pt x="39155" y="301069"/>
                </a:lnTo>
                <a:lnTo>
                  <a:pt x="39155" y="284666"/>
                </a:lnTo>
                <a:lnTo>
                  <a:pt x="39155" y="268264"/>
                </a:lnTo>
                <a:lnTo>
                  <a:pt x="71431" y="268264"/>
                </a:lnTo>
                <a:lnTo>
                  <a:pt x="71431" y="284666"/>
                </a:lnTo>
                <a:lnTo>
                  <a:pt x="71431" y="301069"/>
                </a:lnTo>
                <a:close/>
                <a:moveTo>
                  <a:pt x="177255" y="301069"/>
                </a:moveTo>
                <a:lnTo>
                  <a:pt x="144978" y="301069"/>
                </a:lnTo>
                <a:lnTo>
                  <a:pt x="144978" y="284666"/>
                </a:lnTo>
                <a:lnTo>
                  <a:pt x="144978" y="268264"/>
                </a:lnTo>
                <a:lnTo>
                  <a:pt x="177255" y="268264"/>
                </a:lnTo>
                <a:lnTo>
                  <a:pt x="177255" y="284666"/>
                </a:lnTo>
                <a:lnTo>
                  <a:pt x="177255" y="301069"/>
                </a:lnTo>
                <a:close/>
                <a:moveTo>
                  <a:pt x="264030" y="268793"/>
                </a:moveTo>
                <a:lnTo>
                  <a:pt x="264030" y="301069"/>
                </a:lnTo>
                <a:lnTo>
                  <a:pt x="231754" y="301069"/>
                </a:lnTo>
                <a:lnTo>
                  <a:pt x="231754" y="284666"/>
                </a:lnTo>
                <a:lnTo>
                  <a:pt x="231754" y="268264"/>
                </a:lnTo>
                <a:lnTo>
                  <a:pt x="264030" y="268264"/>
                </a:lnTo>
                <a:close/>
                <a:moveTo>
                  <a:pt x="285724" y="173022"/>
                </a:moveTo>
                <a:lnTo>
                  <a:pt x="295777" y="188896"/>
                </a:lnTo>
                <a:lnTo>
                  <a:pt x="254506" y="188896"/>
                </a:lnTo>
                <a:lnTo>
                  <a:pt x="254506" y="149741"/>
                </a:lnTo>
                <a:lnTo>
                  <a:pt x="295777" y="149741"/>
                </a:lnTo>
                <a:lnTo>
                  <a:pt x="285195" y="166144"/>
                </a:lnTo>
                <a:cubicBezTo>
                  <a:pt x="284137" y="168260"/>
                  <a:pt x="284137" y="170906"/>
                  <a:pt x="285724" y="173022"/>
                </a:cubicBezTo>
                <a:close/>
              </a:path>
            </a:pathLst>
          </a:custGeom>
          <a:solidFill>
            <a:srgbClr val="000000"/>
          </a:solidFill>
          <a:ln w="5286" cap="flat">
            <a:noFill/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grpSp>
        <p:nvGrpSpPr>
          <p:cNvPr id="11" name="Grupo 61">
            <a:extLst>
              <a:ext uri="{FF2B5EF4-FFF2-40B4-BE49-F238E27FC236}">
                <a16:creationId xmlns:a16="http://schemas.microsoft.com/office/drawing/2014/main" id="{00B2DDDC-74A0-4D00-8C22-EC184466D096}"/>
              </a:ext>
            </a:extLst>
          </p:cNvPr>
          <p:cNvGrpSpPr/>
          <p:nvPr/>
        </p:nvGrpSpPr>
        <p:grpSpPr>
          <a:xfrm>
            <a:off x="814351" y="5281148"/>
            <a:ext cx="548640" cy="548640"/>
            <a:chOff x="4524254" y="24422414"/>
            <a:chExt cx="313767" cy="311916"/>
          </a:xfrm>
        </p:grpSpPr>
        <p:sp>
          <p:nvSpPr>
            <p:cNvPr id="12" name="Forma libre 561">
              <a:extLst>
                <a:ext uri="{FF2B5EF4-FFF2-40B4-BE49-F238E27FC236}">
                  <a16:creationId xmlns:a16="http://schemas.microsoft.com/office/drawing/2014/main" id="{6E7B02DC-1532-4E65-912F-978F56846AEB}"/>
                </a:ext>
              </a:extLst>
            </p:cNvPr>
            <p:cNvSpPr/>
            <p:nvPr/>
          </p:nvSpPr>
          <p:spPr>
            <a:xfrm>
              <a:off x="4524254" y="24422414"/>
              <a:ext cx="100533" cy="100533"/>
            </a:xfrm>
            <a:custGeom>
              <a:avLst/>
              <a:gdLst>
                <a:gd name="connsiteX0" fmla="*/ 20636 w 100532"/>
                <a:gd name="connsiteY0" fmla="*/ 56218 h 100532"/>
                <a:gd name="connsiteX1" fmla="*/ 31747 w 100532"/>
                <a:gd name="connsiteY1" fmla="*/ 60982 h 100532"/>
                <a:gd name="connsiteX2" fmla="*/ 36509 w 100532"/>
                <a:gd name="connsiteY2" fmla="*/ 59923 h 100532"/>
                <a:gd name="connsiteX3" fmla="*/ 57145 w 100532"/>
                <a:gd name="connsiteY3" fmla="*/ 80558 h 100532"/>
                <a:gd name="connsiteX4" fmla="*/ 58732 w 100532"/>
                <a:gd name="connsiteY4" fmla="*/ 84263 h 100532"/>
                <a:gd name="connsiteX5" fmla="*/ 57145 w 100532"/>
                <a:gd name="connsiteY5" fmla="*/ 87965 h 100532"/>
                <a:gd name="connsiteX6" fmla="*/ 49737 w 100532"/>
                <a:gd name="connsiteY6" fmla="*/ 87965 h 100532"/>
                <a:gd name="connsiteX7" fmla="*/ 15344 w 100532"/>
                <a:gd name="connsiteY7" fmla="*/ 53573 h 100532"/>
                <a:gd name="connsiteX8" fmla="*/ 6349 w 100532"/>
                <a:gd name="connsiteY8" fmla="*/ 53573 h 100532"/>
                <a:gd name="connsiteX9" fmla="*/ 6349 w 100532"/>
                <a:gd name="connsiteY9" fmla="*/ 62569 h 100532"/>
                <a:gd name="connsiteX10" fmla="*/ 40742 w 100532"/>
                <a:gd name="connsiteY10" fmla="*/ 96961 h 100532"/>
                <a:gd name="connsiteX11" fmla="*/ 53441 w 100532"/>
                <a:gd name="connsiteY11" fmla="*/ 102253 h 100532"/>
                <a:gd name="connsiteX12" fmla="*/ 66140 w 100532"/>
                <a:gd name="connsiteY12" fmla="*/ 96961 h 100532"/>
                <a:gd name="connsiteX13" fmla="*/ 71431 w 100532"/>
                <a:gd name="connsiteY13" fmla="*/ 84263 h 100532"/>
                <a:gd name="connsiteX14" fmla="*/ 66140 w 100532"/>
                <a:gd name="connsiteY14" fmla="*/ 71565 h 100532"/>
                <a:gd name="connsiteX15" fmla="*/ 46562 w 100532"/>
                <a:gd name="connsiteY15" fmla="*/ 51986 h 100532"/>
                <a:gd name="connsiteX16" fmla="*/ 52383 w 100532"/>
                <a:gd name="connsiteY16" fmla="*/ 46166 h 100532"/>
                <a:gd name="connsiteX17" fmla="*/ 71960 w 100532"/>
                <a:gd name="connsiteY17" fmla="*/ 65744 h 100532"/>
                <a:gd name="connsiteX18" fmla="*/ 84659 w 100532"/>
                <a:gd name="connsiteY18" fmla="*/ 71035 h 100532"/>
                <a:gd name="connsiteX19" fmla="*/ 97358 w 100532"/>
                <a:gd name="connsiteY19" fmla="*/ 65744 h 100532"/>
                <a:gd name="connsiteX20" fmla="*/ 97358 w 100532"/>
                <a:gd name="connsiteY20" fmla="*/ 40345 h 100532"/>
                <a:gd name="connsiteX21" fmla="*/ 62965 w 100532"/>
                <a:gd name="connsiteY21" fmla="*/ 5952 h 100532"/>
                <a:gd name="connsiteX22" fmla="*/ 53970 w 100532"/>
                <a:gd name="connsiteY22" fmla="*/ 5952 h 100532"/>
                <a:gd name="connsiteX23" fmla="*/ 53970 w 100532"/>
                <a:gd name="connsiteY23" fmla="*/ 14948 h 100532"/>
                <a:gd name="connsiteX24" fmla="*/ 88363 w 100532"/>
                <a:gd name="connsiteY24" fmla="*/ 49341 h 100532"/>
                <a:gd name="connsiteX25" fmla="*/ 88363 w 100532"/>
                <a:gd name="connsiteY25" fmla="*/ 56748 h 100532"/>
                <a:gd name="connsiteX26" fmla="*/ 80955 w 100532"/>
                <a:gd name="connsiteY26" fmla="*/ 56748 h 100532"/>
                <a:gd name="connsiteX27" fmla="*/ 60320 w 100532"/>
                <a:gd name="connsiteY27" fmla="*/ 36113 h 100532"/>
                <a:gd name="connsiteX28" fmla="*/ 56616 w 100532"/>
                <a:gd name="connsiteY28" fmla="*/ 19180 h 100532"/>
                <a:gd name="connsiteX29" fmla="*/ 41800 w 100532"/>
                <a:gd name="connsiteY29" fmla="*/ 4366 h 100532"/>
                <a:gd name="connsiteX30" fmla="*/ 19577 w 100532"/>
                <a:gd name="connsiteY30" fmla="*/ 4366 h 100532"/>
                <a:gd name="connsiteX31" fmla="*/ 4762 w 100532"/>
                <a:gd name="connsiteY31" fmla="*/ 19180 h 100532"/>
                <a:gd name="connsiteX32" fmla="*/ 4762 w 100532"/>
                <a:gd name="connsiteY32" fmla="*/ 41404 h 100532"/>
                <a:gd name="connsiteX33" fmla="*/ 20636 w 100532"/>
                <a:gd name="connsiteY33" fmla="*/ 56218 h 100532"/>
                <a:gd name="connsiteX34" fmla="*/ 14815 w 100532"/>
                <a:gd name="connsiteY34" fmla="*/ 28176 h 100532"/>
                <a:gd name="connsiteX35" fmla="*/ 29630 w 100532"/>
                <a:gd name="connsiteY35" fmla="*/ 13362 h 100532"/>
                <a:gd name="connsiteX36" fmla="*/ 31747 w 100532"/>
                <a:gd name="connsiteY36" fmla="*/ 12302 h 100532"/>
                <a:gd name="connsiteX37" fmla="*/ 33864 w 100532"/>
                <a:gd name="connsiteY37" fmla="*/ 13362 h 100532"/>
                <a:gd name="connsiteX38" fmla="*/ 48679 w 100532"/>
                <a:gd name="connsiteY38" fmla="*/ 28176 h 100532"/>
                <a:gd name="connsiteX39" fmla="*/ 48679 w 100532"/>
                <a:gd name="connsiteY39" fmla="*/ 32408 h 100532"/>
                <a:gd name="connsiteX40" fmla="*/ 48679 w 100532"/>
                <a:gd name="connsiteY40" fmla="*/ 32408 h 100532"/>
                <a:gd name="connsiteX41" fmla="*/ 33864 w 100532"/>
                <a:gd name="connsiteY41" fmla="*/ 47225 h 100532"/>
                <a:gd name="connsiteX42" fmla="*/ 29630 w 100532"/>
                <a:gd name="connsiteY42" fmla="*/ 47225 h 100532"/>
                <a:gd name="connsiteX43" fmla="*/ 14815 w 100532"/>
                <a:gd name="connsiteY43" fmla="*/ 32408 h 100532"/>
                <a:gd name="connsiteX44" fmla="*/ 14815 w 100532"/>
                <a:gd name="connsiteY44" fmla="*/ 28176 h 100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0532" h="100532">
                  <a:moveTo>
                    <a:pt x="20636" y="56218"/>
                  </a:moveTo>
                  <a:cubicBezTo>
                    <a:pt x="23810" y="59393"/>
                    <a:pt x="27514" y="60982"/>
                    <a:pt x="31747" y="60982"/>
                  </a:cubicBezTo>
                  <a:cubicBezTo>
                    <a:pt x="33334" y="60982"/>
                    <a:pt x="34922" y="60453"/>
                    <a:pt x="36509" y="59923"/>
                  </a:cubicBezTo>
                  <a:lnTo>
                    <a:pt x="57145" y="80558"/>
                  </a:lnTo>
                  <a:cubicBezTo>
                    <a:pt x="58203" y="81618"/>
                    <a:pt x="58732" y="82674"/>
                    <a:pt x="58732" y="84263"/>
                  </a:cubicBezTo>
                  <a:cubicBezTo>
                    <a:pt x="58732" y="85849"/>
                    <a:pt x="58203" y="86909"/>
                    <a:pt x="57145" y="87965"/>
                  </a:cubicBezTo>
                  <a:cubicBezTo>
                    <a:pt x="55028" y="90084"/>
                    <a:pt x="51854" y="90084"/>
                    <a:pt x="49737" y="87965"/>
                  </a:cubicBezTo>
                  <a:lnTo>
                    <a:pt x="15344" y="53573"/>
                  </a:lnTo>
                  <a:cubicBezTo>
                    <a:pt x="12699" y="50927"/>
                    <a:pt x="8466" y="50927"/>
                    <a:pt x="6349" y="53573"/>
                  </a:cubicBezTo>
                  <a:cubicBezTo>
                    <a:pt x="3704" y="56218"/>
                    <a:pt x="3704" y="60453"/>
                    <a:pt x="6349" y="62569"/>
                  </a:cubicBezTo>
                  <a:lnTo>
                    <a:pt x="40742" y="96961"/>
                  </a:lnTo>
                  <a:cubicBezTo>
                    <a:pt x="44446" y="100666"/>
                    <a:pt x="48679" y="102253"/>
                    <a:pt x="53441" y="102253"/>
                  </a:cubicBezTo>
                  <a:cubicBezTo>
                    <a:pt x="58203" y="102253"/>
                    <a:pt x="62436" y="100666"/>
                    <a:pt x="66140" y="96961"/>
                  </a:cubicBezTo>
                  <a:cubicBezTo>
                    <a:pt x="69314" y="93786"/>
                    <a:pt x="71431" y="89025"/>
                    <a:pt x="71431" y="84263"/>
                  </a:cubicBezTo>
                  <a:cubicBezTo>
                    <a:pt x="71431" y="79502"/>
                    <a:pt x="69314" y="74737"/>
                    <a:pt x="66140" y="71565"/>
                  </a:cubicBezTo>
                  <a:lnTo>
                    <a:pt x="46562" y="51986"/>
                  </a:lnTo>
                  <a:lnTo>
                    <a:pt x="52383" y="46166"/>
                  </a:lnTo>
                  <a:lnTo>
                    <a:pt x="71960" y="65744"/>
                  </a:lnTo>
                  <a:cubicBezTo>
                    <a:pt x="75664" y="69446"/>
                    <a:pt x="79897" y="71035"/>
                    <a:pt x="84659" y="71035"/>
                  </a:cubicBezTo>
                  <a:cubicBezTo>
                    <a:pt x="89421" y="71035"/>
                    <a:pt x="93654" y="69446"/>
                    <a:pt x="97358" y="65744"/>
                  </a:cubicBezTo>
                  <a:cubicBezTo>
                    <a:pt x="104236" y="58864"/>
                    <a:pt x="104236" y="47225"/>
                    <a:pt x="97358" y="40345"/>
                  </a:cubicBezTo>
                  <a:lnTo>
                    <a:pt x="62965" y="5952"/>
                  </a:lnTo>
                  <a:cubicBezTo>
                    <a:pt x="60320" y="3306"/>
                    <a:pt x="56086" y="3306"/>
                    <a:pt x="53970" y="5952"/>
                  </a:cubicBezTo>
                  <a:cubicBezTo>
                    <a:pt x="51854" y="8598"/>
                    <a:pt x="51325" y="12832"/>
                    <a:pt x="53970" y="14948"/>
                  </a:cubicBezTo>
                  <a:lnTo>
                    <a:pt x="88363" y="49341"/>
                  </a:lnTo>
                  <a:cubicBezTo>
                    <a:pt x="90479" y="51457"/>
                    <a:pt x="90479" y="54632"/>
                    <a:pt x="88363" y="56748"/>
                  </a:cubicBezTo>
                  <a:cubicBezTo>
                    <a:pt x="86246" y="58864"/>
                    <a:pt x="83072" y="58864"/>
                    <a:pt x="80955" y="56748"/>
                  </a:cubicBezTo>
                  <a:lnTo>
                    <a:pt x="60320" y="36113"/>
                  </a:lnTo>
                  <a:cubicBezTo>
                    <a:pt x="62436" y="30292"/>
                    <a:pt x="61378" y="23944"/>
                    <a:pt x="56616" y="19180"/>
                  </a:cubicBezTo>
                  <a:lnTo>
                    <a:pt x="41800" y="4366"/>
                  </a:lnTo>
                  <a:cubicBezTo>
                    <a:pt x="35980" y="-1455"/>
                    <a:pt x="25398" y="-1455"/>
                    <a:pt x="19577" y="4366"/>
                  </a:cubicBezTo>
                  <a:lnTo>
                    <a:pt x="4762" y="19180"/>
                  </a:lnTo>
                  <a:cubicBezTo>
                    <a:pt x="-1587" y="25530"/>
                    <a:pt x="-1587" y="35583"/>
                    <a:pt x="4762" y="41404"/>
                  </a:cubicBezTo>
                  <a:lnTo>
                    <a:pt x="20636" y="56218"/>
                  </a:lnTo>
                  <a:close/>
                  <a:moveTo>
                    <a:pt x="14815" y="28176"/>
                  </a:moveTo>
                  <a:lnTo>
                    <a:pt x="29630" y="13362"/>
                  </a:lnTo>
                  <a:cubicBezTo>
                    <a:pt x="30160" y="12832"/>
                    <a:pt x="31218" y="12302"/>
                    <a:pt x="31747" y="12302"/>
                  </a:cubicBezTo>
                  <a:cubicBezTo>
                    <a:pt x="32276" y="12302"/>
                    <a:pt x="32805" y="12302"/>
                    <a:pt x="33864" y="13362"/>
                  </a:cubicBezTo>
                  <a:lnTo>
                    <a:pt x="48679" y="28176"/>
                  </a:lnTo>
                  <a:cubicBezTo>
                    <a:pt x="49737" y="29235"/>
                    <a:pt x="49737" y="31351"/>
                    <a:pt x="48679" y="32408"/>
                  </a:cubicBezTo>
                  <a:lnTo>
                    <a:pt x="48679" y="32408"/>
                  </a:lnTo>
                  <a:lnTo>
                    <a:pt x="33864" y="47225"/>
                  </a:lnTo>
                  <a:cubicBezTo>
                    <a:pt x="32805" y="48281"/>
                    <a:pt x="30689" y="48281"/>
                    <a:pt x="29630" y="47225"/>
                  </a:cubicBezTo>
                  <a:lnTo>
                    <a:pt x="14815" y="32408"/>
                  </a:lnTo>
                  <a:cubicBezTo>
                    <a:pt x="13757" y="31351"/>
                    <a:pt x="13757" y="29762"/>
                    <a:pt x="14815" y="28176"/>
                  </a:cubicBezTo>
                  <a:close/>
                </a:path>
              </a:pathLst>
            </a:custGeom>
            <a:solidFill>
              <a:srgbClr val="000000"/>
            </a:solidFill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3" name="Forma libre 562">
              <a:extLst>
                <a:ext uri="{FF2B5EF4-FFF2-40B4-BE49-F238E27FC236}">
                  <a16:creationId xmlns:a16="http://schemas.microsoft.com/office/drawing/2014/main" id="{B73D9E47-E07A-4F6B-9914-CF9450BB186F}"/>
                </a:ext>
              </a:extLst>
            </p:cNvPr>
            <p:cNvSpPr/>
            <p:nvPr/>
          </p:nvSpPr>
          <p:spPr>
            <a:xfrm>
              <a:off x="4736422" y="24422414"/>
              <a:ext cx="100533" cy="100533"/>
            </a:xfrm>
            <a:custGeom>
              <a:avLst/>
              <a:gdLst>
                <a:gd name="connsiteX0" fmla="*/ 5299 w 100532"/>
                <a:gd name="connsiteY0" fmla="*/ 65744 h 100532"/>
                <a:gd name="connsiteX1" fmla="*/ 17998 w 100532"/>
                <a:gd name="connsiteY1" fmla="*/ 71035 h 100532"/>
                <a:gd name="connsiteX2" fmla="*/ 30697 w 100532"/>
                <a:gd name="connsiteY2" fmla="*/ 65744 h 100532"/>
                <a:gd name="connsiteX3" fmla="*/ 50274 w 100532"/>
                <a:gd name="connsiteY3" fmla="*/ 46166 h 100532"/>
                <a:gd name="connsiteX4" fmla="*/ 56095 w 100532"/>
                <a:gd name="connsiteY4" fmla="*/ 51986 h 100532"/>
                <a:gd name="connsiteX5" fmla="*/ 36518 w 100532"/>
                <a:gd name="connsiteY5" fmla="*/ 71565 h 100532"/>
                <a:gd name="connsiteX6" fmla="*/ 31226 w 100532"/>
                <a:gd name="connsiteY6" fmla="*/ 84263 h 100532"/>
                <a:gd name="connsiteX7" fmla="*/ 36518 w 100532"/>
                <a:gd name="connsiteY7" fmla="*/ 96961 h 100532"/>
                <a:gd name="connsiteX8" fmla="*/ 49217 w 100532"/>
                <a:gd name="connsiteY8" fmla="*/ 102253 h 100532"/>
                <a:gd name="connsiteX9" fmla="*/ 61915 w 100532"/>
                <a:gd name="connsiteY9" fmla="*/ 96961 h 100532"/>
                <a:gd name="connsiteX10" fmla="*/ 96308 w 100532"/>
                <a:gd name="connsiteY10" fmla="*/ 62569 h 100532"/>
                <a:gd name="connsiteX11" fmla="*/ 96308 w 100532"/>
                <a:gd name="connsiteY11" fmla="*/ 53573 h 100532"/>
                <a:gd name="connsiteX12" fmla="*/ 87313 w 100532"/>
                <a:gd name="connsiteY12" fmla="*/ 53573 h 100532"/>
                <a:gd name="connsiteX13" fmla="*/ 52920 w 100532"/>
                <a:gd name="connsiteY13" fmla="*/ 87965 h 100532"/>
                <a:gd name="connsiteX14" fmla="*/ 45513 w 100532"/>
                <a:gd name="connsiteY14" fmla="*/ 87965 h 100532"/>
                <a:gd name="connsiteX15" fmla="*/ 43925 w 100532"/>
                <a:gd name="connsiteY15" fmla="*/ 84263 h 100532"/>
                <a:gd name="connsiteX16" fmla="*/ 45513 w 100532"/>
                <a:gd name="connsiteY16" fmla="*/ 80558 h 100532"/>
                <a:gd name="connsiteX17" fmla="*/ 66148 w 100532"/>
                <a:gd name="connsiteY17" fmla="*/ 59923 h 100532"/>
                <a:gd name="connsiteX18" fmla="*/ 70910 w 100532"/>
                <a:gd name="connsiteY18" fmla="*/ 60982 h 100532"/>
                <a:gd name="connsiteX19" fmla="*/ 82022 w 100532"/>
                <a:gd name="connsiteY19" fmla="*/ 56218 h 100532"/>
                <a:gd name="connsiteX20" fmla="*/ 96837 w 100532"/>
                <a:gd name="connsiteY20" fmla="*/ 41404 h 100532"/>
                <a:gd name="connsiteX21" fmla="*/ 101599 w 100532"/>
                <a:gd name="connsiteY21" fmla="*/ 30292 h 100532"/>
                <a:gd name="connsiteX22" fmla="*/ 96837 w 100532"/>
                <a:gd name="connsiteY22" fmla="*/ 19180 h 100532"/>
                <a:gd name="connsiteX23" fmla="*/ 82022 w 100532"/>
                <a:gd name="connsiteY23" fmla="*/ 4366 h 100532"/>
                <a:gd name="connsiteX24" fmla="*/ 59799 w 100532"/>
                <a:gd name="connsiteY24" fmla="*/ 4366 h 100532"/>
                <a:gd name="connsiteX25" fmla="*/ 44983 w 100532"/>
                <a:gd name="connsiteY25" fmla="*/ 19180 h 100532"/>
                <a:gd name="connsiteX26" fmla="*/ 41280 w 100532"/>
                <a:gd name="connsiteY26" fmla="*/ 36113 h 100532"/>
                <a:gd name="connsiteX27" fmla="*/ 20644 w 100532"/>
                <a:gd name="connsiteY27" fmla="*/ 56748 h 100532"/>
                <a:gd name="connsiteX28" fmla="*/ 13236 w 100532"/>
                <a:gd name="connsiteY28" fmla="*/ 56748 h 100532"/>
                <a:gd name="connsiteX29" fmla="*/ 13236 w 100532"/>
                <a:gd name="connsiteY29" fmla="*/ 49341 h 100532"/>
                <a:gd name="connsiteX30" fmla="*/ 47629 w 100532"/>
                <a:gd name="connsiteY30" fmla="*/ 14948 h 100532"/>
                <a:gd name="connsiteX31" fmla="*/ 47629 w 100532"/>
                <a:gd name="connsiteY31" fmla="*/ 5952 h 100532"/>
                <a:gd name="connsiteX32" fmla="*/ 38634 w 100532"/>
                <a:gd name="connsiteY32" fmla="*/ 5952 h 100532"/>
                <a:gd name="connsiteX33" fmla="*/ 4241 w 100532"/>
                <a:gd name="connsiteY33" fmla="*/ 40345 h 100532"/>
                <a:gd name="connsiteX34" fmla="*/ 5299 w 100532"/>
                <a:gd name="connsiteY34" fmla="*/ 65744 h 100532"/>
                <a:gd name="connsiteX35" fmla="*/ 55037 w 100532"/>
                <a:gd name="connsiteY35" fmla="*/ 28706 h 100532"/>
                <a:gd name="connsiteX36" fmla="*/ 69852 w 100532"/>
                <a:gd name="connsiteY36" fmla="*/ 13889 h 100532"/>
                <a:gd name="connsiteX37" fmla="*/ 71969 w 100532"/>
                <a:gd name="connsiteY37" fmla="*/ 12832 h 100532"/>
                <a:gd name="connsiteX38" fmla="*/ 74085 w 100532"/>
                <a:gd name="connsiteY38" fmla="*/ 13889 h 100532"/>
                <a:gd name="connsiteX39" fmla="*/ 88900 w 100532"/>
                <a:gd name="connsiteY39" fmla="*/ 28706 h 100532"/>
                <a:gd name="connsiteX40" fmla="*/ 88900 w 100532"/>
                <a:gd name="connsiteY40" fmla="*/ 32938 h 100532"/>
                <a:gd name="connsiteX41" fmla="*/ 74085 w 100532"/>
                <a:gd name="connsiteY41" fmla="*/ 47754 h 100532"/>
                <a:gd name="connsiteX42" fmla="*/ 69852 w 100532"/>
                <a:gd name="connsiteY42" fmla="*/ 47754 h 100532"/>
                <a:gd name="connsiteX43" fmla="*/ 55037 w 100532"/>
                <a:gd name="connsiteY43" fmla="*/ 32938 h 100532"/>
                <a:gd name="connsiteX44" fmla="*/ 55037 w 100532"/>
                <a:gd name="connsiteY44" fmla="*/ 32938 h 100532"/>
                <a:gd name="connsiteX45" fmla="*/ 55037 w 100532"/>
                <a:gd name="connsiteY45" fmla="*/ 28706 h 100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00532" h="100532">
                  <a:moveTo>
                    <a:pt x="5299" y="65744"/>
                  </a:moveTo>
                  <a:cubicBezTo>
                    <a:pt x="9003" y="69446"/>
                    <a:pt x="13236" y="71035"/>
                    <a:pt x="17998" y="71035"/>
                  </a:cubicBezTo>
                  <a:cubicBezTo>
                    <a:pt x="22761" y="71035"/>
                    <a:pt x="26993" y="69446"/>
                    <a:pt x="30697" y="65744"/>
                  </a:cubicBezTo>
                  <a:lnTo>
                    <a:pt x="50274" y="46166"/>
                  </a:lnTo>
                  <a:lnTo>
                    <a:pt x="56095" y="51986"/>
                  </a:lnTo>
                  <a:lnTo>
                    <a:pt x="36518" y="71565"/>
                  </a:lnTo>
                  <a:cubicBezTo>
                    <a:pt x="33343" y="74737"/>
                    <a:pt x="31226" y="79502"/>
                    <a:pt x="31226" y="84263"/>
                  </a:cubicBezTo>
                  <a:cubicBezTo>
                    <a:pt x="31226" y="89025"/>
                    <a:pt x="33343" y="93786"/>
                    <a:pt x="36518" y="96961"/>
                  </a:cubicBezTo>
                  <a:cubicBezTo>
                    <a:pt x="40221" y="100666"/>
                    <a:pt x="44454" y="102253"/>
                    <a:pt x="49217" y="102253"/>
                  </a:cubicBezTo>
                  <a:cubicBezTo>
                    <a:pt x="53978" y="102253"/>
                    <a:pt x="58211" y="100666"/>
                    <a:pt x="61915" y="96961"/>
                  </a:cubicBezTo>
                  <a:lnTo>
                    <a:pt x="96308" y="62569"/>
                  </a:lnTo>
                  <a:cubicBezTo>
                    <a:pt x="98954" y="59923"/>
                    <a:pt x="98954" y="55691"/>
                    <a:pt x="96308" y="53573"/>
                  </a:cubicBezTo>
                  <a:cubicBezTo>
                    <a:pt x="93662" y="50927"/>
                    <a:pt x="89429" y="50927"/>
                    <a:pt x="87313" y="53573"/>
                  </a:cubicBezTo>
                  <a:lnTo>
                    <a:pt x="52920" y="87965"/>
                  </a:lnTo>
                  <a:cubicBezTo>
                    <a:pt x="50804" y="90084"/>
                    <a:pt x="47629" y="90084"/>
                    <a:pt x="45513" y="87965"/>
                  </a:cubicBezTo>
                  <a:cubicBezTo>
                    <a:pt x="44454" y="86909"/>
                    <a:pt x="43925" y="85849"/>
                    <a:pt x="43925" y="84263"/>
                  </a:cubicBezTo>
                  <a:cubicBezTo>
                    <a:pt x="43925" y="82674"/>
                    <a:pt x="44454" y="81618"/>
                    <a:pt x="45513" y="80558"/>
                  </a:cubicBezTo>
                  <a:lnTo>
                    <a:pt x="66148" y="59923"/>
                  </a:lnTo>
                  <a:cubicBezTo>
                    <a:pt x="67736" y="60453"/>
                    <a:pt x="69323" y="60982"/>
                    <a:pt x="70910" y="60982"/>
                  </a:cubicBezTo>
                  <a:cubicBezTo>
                    <a:pt x="75143" y="60982"/>
                    <a:pt x="78847" y="59393"/>
                    <a:pt x="82022" y="56218"/>
                  </a:cubicBezTo>
                  <a:lnTo>
                    <a:pt x="96837" y="41404"/>
                  </a:lnTo>
                  <a:cubicBezTo>
                    <a:pt x="100012" y="38229"/>
                    <a:pt x="101599" y="34526"/>
                    <a:pt x="101599" y="30292"/>
                  </a:cubicBezTo>
                  <a:cubicBezTo>
                    <a:pt x="101599" y="26060"/>
                    <a:pt x="100012" y="22355"/>
                    <a:pt x="96837" y="19180"/>
                  </a:cubicBezTo>
                  <a:lnTo>
                    <a:pt x="82022" y="4366"/>
                  </a:lnTo>
                  <a:cubicBezTo>
                    <a:pt x="76201" y="-1455"/>
                    <a:pt x="65619" y="-1455"/>
                    <a:pt x="59799" y="4366"/>
                  </a:cubicBezTo>
                  <a:lnTo>
                    <a:pt x="44983" y="19180"/>
                  </a:lnTo>
                  <a:cubicBezTo>
                    <a:pt x="40221" y="23944"/>
                    <a:pt x="39163" y="30292"/>
                    <a:pt x="41280" y="36113"/>
                  </a:cubicBezTo>
                  <a:lnTo>
                    <a:pt x="20644" y="56748"/>
                  </a:lnTo>
                  <a:cubicBezTo>
                    <a:pt x="18527" y="58864"/>
                    <a:pt x="15353" y="58864"/>
                    <a:pt x="13236" y="56748"/>
                  </a:cubicBezTo>
                  <a:cubicBezTo>
                    <a:pt x="11120" y="54632"/>
                    <a:pt x="11120" y="51457"/>
                    <a:pt x="13236" y="49341"/>
                  </a:cubicBezTo>
                  <a:lnTo>
                    <a:pt x="47629" y="14948"/>
                  </a:lnTo>
                  <a:cubicBezTo>
                    <a:pt x="50274" y="12302"/>
                    <a:pt x="50274" y="8070"/>
                    <a:pt x="47629" y="5952"/>
                  </a:cubicBezTo>
                  <a:cubicBezTo>
                    <a:pt x="44983" y="3306"/>
                    <a:pt x="40750" y="3306"/>
                    <a:pt x="38634" y="5952"/>
                  </a:cubicBezTo>
                  <a:lnTo>
                    <a:pt x="4241" y="40345"/>
                  </a:lnTo>
                  <a:cubicBezTo>
                    <a:pt x="-1579" y="47225"/>
                    <a:pt x="-1579" y="58337"/>
                    <a:pt x="5299" y="65744"/>
                  </a:cubicBezTo>
                  <a:close/>
                  <a:moveTo>
                    <a:pt x="55037" y="28706"/>
                  </a:moveTo>
                  <a:lnTo>
                    <a:pt x="69852" y="13889"/>
                  </a:lnTo>
                  <a:cubicBezTo>
                    <a:pt x="70381" y="13362"/>
                    <a:pt x="70910" y="12832"/>
                    <a:pt x="71969" y="12832"/>
                  </a:cubicBezTo>
                  <a:cubicBezTo>
                    <a:pt x="72498" y="12832"/>
                    <a:pt x="73556" y="13362"/>
                    <a:pt x="74085" y="13889"/>
                  </a:cubicBezTo>
                  <a:lnTo>
                    <a:pt x="88900" y="28706"/>
                  </a:lnTo>
                  <a:cubicBezTo>
                    <a:pt x="89958" y="29762"/>
                    <a:pt x="89958" y="31881"/>
                    <a:pt x="88900" y="32938"/>
                  </a:cubicBezTo>
                  <a:lnTo>
                    <a:pt x="74085" y="47754"/>
                  </a:lnTo>
                  <a:cubicBezTo>
                    <a:pt x="73027" y="48811"/>
                    <a:pt x="70910" y="48811"/>
                    <a:pt x="69852" y="47754"/>
                  </a:cubicBezTo>
                  <a:lnTo>
                    <a:pt x="55037" y="32938"/>
                  </a:lnTo>
                  <a:lnTo>
                    <a:pt x="55037" y="32938"/>
                  </a:lnTo>
                  <a:cubicBezTo>
                    <a:pt x="53978" y="31351"/>
                    <a:pt x="53978" y="29762"/>
                    <a:pt x="55037" y="28706"/>
                  </a:cubicBezTo>
                  <a:close/>
                </a:path>
              </a:pathLst>
            </a:custGeom>
            <a:solidFill>
              <a:srgbClr val="000000"/>
            </a:solidFill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4" name="Forma libre 563">
              <a:extLst>
                <a:ext uri="{FF2B5EF4-FFF2-40B4-BE49-F238E27FC236}">
                  <a16:creationId xmlns:a16="http://schemas.microsoft.com/office/drawing/2014/main" id="{DC062C38-4A50-47E3-9DF5-05F5FE3087B9}"/>
                </a:ext>
              </a:extLst>
            </p:cNvPr>
            <p:cNvSpPr/>
            <p:nvPr/>
          </p:nvSpPr>
          <p:spPr>
            <a:xfrm>
              <a:off x="4526370" y="24633797"/>
              <a:ext cx="100533" cy="100533"/>
            </a:xfrm>
            <a:custGeom>
              <a:avLst/>
              <a:gdLst>
                <a:gd name="connsiteX0" fmla="*/ 96300 w 100532"/>
                <a:gd name="connsiteY0" fmla="*/ 36378 h 100532"/>
                <a:gd name="connsiteX1" fmla="*/ 70902 w 100532"/>
                <a:gd name="connsiteY1" fmla="*/ 36378 h 100532"/>
                <a:gd name="connsiteX2" fmla="*/ 51325 w 100532"/>
                <a:gd name="connsiteY2" fmla="*/ 55956 h 100532"/>
                <a:gd name="connsiteX3" fmla="*/ 45504 w 100532"/>
                <a:gd name="connsiteY3" fmla="*/ 50135 h 100532"/>
                <a:gd name="connsiteX4" fmla="*/ 65082 w 100532"/>
                <a:gd name="connsiteY4" fmla="*/ 30557 h 100532"/>
                <a:gd name="connsiteX5" fmla="*/ 70373 w 100532"/>
                <a:gd name="connsiteY5" fmla="*/ 17858 h 100532"/>
                <a:gd name="connsiteX6" fmla="*/ 65082 w 100532"/>
                <a:gd name="connsiteY6" fmla="*/ 5160 h 100532"/>
                <a:gd name="connsiteX7" fmla="*/ 39684 w 100532"/>
                <a:gd name="connsiteY7" fmla="*/ 5160 h 100532"/>
                <a:gd name="connsiteX8" fmla="*/ 5291 w 100532"/>
                <a:gd name="connsiteY8" fmla="*/ 39553 h 100532"/>
                <a:gd name="connsiteX9" fmla="*/ 5291 w 100532"/>
                <a:gd name="connsiteY9" fmla="*/ 48546 h 100532"/>
                <a:gd name="connsiteX10" fmla="*/ 14286 w 100532"/>
                <a:gd name="connsiteY10" fmla="*/ 48546 h 100532"/>
                <a:gd name="connsiteX11" fmla="*/ 48679 w 100532"/>
                <a:gd name="connsiteY11" fmla="*/ 14154 h 100532"/>
                <a:gd name="connsiteX12" fmla="*/ 56087 w 100532"/>
                <a:gd name="connsiteY12" fmla="*/ 14154 h 100532"/>
                <a:gd name="connsiteX13" fmla="*/ 57674 w 100532"/>
                <a:gd name="connsiteY13" fmla="*/ 17858 h 100532"/>
                <a:gd name="connsiteX14" fmla="*/ 56087 w 100532"/>
                <a:gd name="connsiteY14" fmla="*/ 21563 h 100532"/>
                <a:gd name="connsiteX15" fmla="*/ 35451 w 100532"/>
                <a:gd name="connsiteY15" fmla="*/ 42198 h 100532"/>
                <a:gd name="connsiteX16" fmla="*/ 19577 w 100532"/>
                <a:gd name="connsiteY16" fmla="*/ 45901 h 100532"/>
                <a:gd name="connsiteX17" fmla="*/ 4762 w 100532"/>
                <a:gd name="connsiteY17" fmla="*/ 60718 h 100532"/>
                <a:gd name="connsiteX18" fmla="*/ 4762 w 100532"/>
                <a:gd name="connsiteY18" fmla="*/ 82939 h 100532"/>
                <a:gd name="connsiteX19" fmla="*/ 19577 w 100532"/>
                <a:gd name="connsiteY19" fmla="*/ 97756 h 100532"/>
                <a:gd name="connsiteX20" fmla="*/ 30689 w 100532"/>
                <a:gd name="connsiteY20" fmla="*/ 102517 h 100532"/>
                <a:gd name="connsiteX21" fmla="*/ 41800 w 100532"/>
                <a:gd name="connsiteY21" fmla="*/ 97756 h 100532"/>
                <a:gd name="connsiteX22" fmla="*/ 56616 w 100532"/>
                <a:gd name="connsiteY22" fmla="*/ 82939 h 100532"/>
                <a:gd name="connsiteX23" fmla="*/ 60320 w 100532"/>
                <a:gd name="connsiteY23" fmla="*/ 66009 h 100532"/>
                <a:gd name="connsiteX24" fmla="*/ 80955 w 100532"/>
                <a:gd name="connsiteY24" fmla="*/ 45374 h 100532"/>
                <a:gd name="connsiteX25" fmla="*/ 88363 w 100532"/>
                <a:gd name="connsiteY25" fmla="*/ 45374 h 100532"/>
                <a:gd name="connsiteX26" fmla="*/ 89950 w 100532"/>
                <a:gd name="connsiteY26" fmla="*/ 49076 h 100532"/>
                <a:gd name="connsiteX27" fmla="*/ 88363 w 100532"/>
                <a:gd name="connsiteY27" fmla="*/ 52781 h 100532"/>
                <a:gd name="connsiteX28" fmla="*/ 53970 w 100532"/>
                <a:gd name="connsiteY28" fmla="*/ 87174 h 100532"/>
                <a:gd name="connsiteX29" fmla="*/ 53970 w 100532"/>
                <a:gd name="connsiteY29" fmla="*/ 96167 h 100532"/>
                <a:gd name="connsiteX30" fmla="*/ 58732 w 100532"/>
                <a:gd name="connsiteY30" fmla="*/ 98286 h 100532"/>
                <a:gd name="connsiteX31" fmla="*/ 63495 w 100532"/>
                <a:gd name="connsiteY31" fmla="*/ 96167 h 100532"/>
                <a:gd name="connsiteX32" fmla="*/ 97887 w 100532"/>
                <a:gd name="connsiteY32" fmla="*/ 61774 h 100532"/>
                <a:gd name="connsiteX33" fmla="*/ 103178 w 100532"/>
                <a:gd name="connsiteY33" fmla="*/ 49076 h 100532"/>
                <a:gd name="connsiteX34" fmla="*/ 96300 w 100532"/>
                <a:gd name="connsiteY34" fmla="*/ 36378 h 100532"/>
                <a:gd name="connsiteX35" fmla="*/ 46033 w 100532"/>
                <a:gd name="connsiteY35" fmla="*/ 73416 h 100532"/>
                <a:gd name="connsiteX36" fmla="*/ 31218 w 100532"/>
                <a:gd name="connsiteY36" fmla="*/ 88230 h 100532"/>
                <a:gd name="connsiteX37" fmla="*/ 26985 w 100532"/>
                <a:gd name="connsiteY37" fmla="*/ 88230 h 100532"/>
                <a:gd name="connsiteX38" fmla="*/ 12170 w 100532"/>
                <a:gd name="connsiteY38" fmla="*/ 73416 h 100532"/>
                <a:gd name="connsiteX39" fmla="*/ 12170 w 100532"/>
                <a:gd name="connsiteY39" fmla="*/ 69184 h 100532"/>
                <a:gd name="connsiteX40" fmla="*/ 26985 w 100532"/>
                <a:gd name="connsiteY40" fmla="*/ 54367 h 100532"/>
                <a:gd name="connsiteX41" fmla="*/ 29102 w 100532"/>
                <a:gd name="connsiteY41" fmla="*/ 53310 h 100532"/>
                <a:gd name="connsiteX42" fmla="*/ 31218 w 100532"/>
                <a:gd name="connsiteY42" fmla="*/ 54367 h 100532"/>
                <a:gd name="connsiteX43" fmla="*/ 46033 w 100532"/>
                <a:gd name="connsiteY43" fmla="*/ 69184 h 100532"/>
                <a:gd name="connsiteX44" fmla="*/ 46033 w 100532"/>
                <a:gd name="connsiteY44" fmla="*/ 69184 h 100532"/>
                <a:gd name="connsiteX45" fmla="*/ 46033 w 100532"/>
                <a:gd name="connsiteY45" fmla="*/ 73416 h 100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00532" h="100532">
                  <a:moveTo>
                    <a:pt x="96300" y="36378"/>
                  </a:moveTo>
                  <a:cubicBezTo>
                    <a:pt x="89421" y="29500"/>
                    <a:pt x="77780" y="29500"/>
                    <a:pt x="70902" y="36378"/>
                  </a:cubicBezTo>
                  <a:lnTo>
                    <a:pt x="51325" y="55956"/>
                  </a:lnTo>
                  <a:lnTo>
                    <a:pt x="45504" y="50135"/>
                  </a:lnTo>
                  <a:lnTo>
                    <a:pt x="65082" y="30557"/>
                  </a:lnTo>
                  <a:cubicBezTo>
                    <a:pt x="68256" y="27382"/>
                    <a:pt x="70373" y="22620"/>
                    <a:pt x="70373" y="17858"/>
                  </a:cubicBezTo>
                  <a:cubicBezTo>
                    <a:pt x="70373" y="13097"/>
                    <a:pt x="68256" y="8335"/>
                    <a:pt x="65082" y="5160"/>
                  </a:cubicBezTo>
                  <a:cubicBezTo>
                    <a:pt x="58203" y="-1720"/>
                    <a:pt x="46563" y="-1720"/>
                    <a:pt x="39684" y="5160"/>
                  </a:cubicBezTo>
                  <a:lnTo>
                    <a:pt x="5291" y="39553"/>
                  </a:lnTo>
                  <a:cubicBezTo>
                    <a:pt x="2646" y="42198"/>
                    <a:pt x="2646" y="46430"/>
                    <a:pt x="5291" y="48546"/>
                  </a:cubicBezTo>
                  <a:cubicBezTo>
                    <a:pt x="7937" y="51192"/>
                    <a:pt x="12170" y="51192"/>
                    <a:pt x="14286" y="48546"/>
                  </a:cubicBezTo>
                  <a:lnTo>
                    <a:pt x="48679" y="14154"/>
                  </a:lnTo>
                  <a:cubicBezTo>
                    <a:pt x="50796" y="12038"/>
                    <a:pt x="53970" y="12038"/>
                    <a:pt x="56087" y="14154"/>
                  </a:cubicBezTo>
                  <a:cubicBezTo>
                    <a:pt x="57145" y="15213"/>
                    <a:pt x="57674" y="16272"/>
                    <a:pt x="57674" y="17858"/>
                  </a:cubicBezTo>
                  <a:cubicBezTo>
                    <a:pt x="57674" y="19445"/>
                    <a:pt x="57145" y="20504"/>
                    <a:pt x="56087" y="21563"/>
                  </a:cubicBezTo>
                  <a:lnTo>
                    <a:pt x="35451" y="42198"/>
                  </a:lnTo>
                  <a:cubicBezTo>
                    <a:pt x="30160" y="40609"/>
                    <a:pt x="23811" y="41669"/>
                    <a:pt x="19577" y="45901"/>
                  </a:cubicBezTo>
                  <a:lnTo>
                    <a:pt x="4762" y="60718"/>
                  </a:lnTo>
                  <a:cubicBezTo>
                    <a:pt x="-1587" y="67065"/>
                    <a:pt x="-1587" y="77121"/>
                    <a:pt x="4762" y="82939"/>
                  </a:cubicBezTo>
                  <a:lnTo>
                    <a:pt x="19577" y="97756"/>
                  </a:lnTo>
                  <a:cubicBezTo>
                    <a:pt x="22752" y="100931"/>
                    <a:pt x="26456" y="102517"/>
                    <a:pt x="30689" y="102517"/>
                  </a:cubicBezTo>
                  <a:cubicBezTo>
                    <a:pt x="34922" y="102517"/>
                    <a:pt x="39155" y="100931"/>
                    <a:pt x="41800" y="97756"/>
                  </a:cubicBezTo>
                  <a:lnTo>
                    <a:pt x="56616" y="82939"/>
                  </a:lnTo>
                  <a:cubicBezTo>
                    <a:pt x="61378" y="78177"/>
                    <a:pt x="62436" y="71830"/>
                    <a:pt x="60320" y="66009"/>
                  </a:cubicBezTo>
                  <a:lnTo>
                    <a:pt x="80955" y="45374"/>
                  </a:lnTo>
                  <a:cubicBezTo>
                    <a:pt x="83072" y="43255"/>
                    <a:pt x="86247" y="43255"/>
                    <a:pt x="88363" y="45374"/>
                  </a:cubicBezTo>
                  <a:cubicBezTo>
                    <a:pt x="89421" y="46430"/>
                    <a:pt x="89950" y="47490"/>
                    <a:pt x="89950" y="49076"/>
                  </a:cubicBezTo>
                  <a:cubicBezTo>
                    <a:pt x="89950" y="50665"/>
                    <a:pt x="89421" y="51722"/>
                    <a:pt x="88363" y="52781"/>
                  </a:cubicBezTo>
                  <a:lnTo>
                    <a:pt x="53970" y="87174"/>
                  </a:lnTo>
                  <a:cubicBezTo>
                    <a:pt x="51325" y="89819"/>
                    <a:pt x="51325" y="94051"/>
                    <a:pt x="53970" y="96167"/>
                  </a:cubicBezTo>
                  <a:cubicBezTo>
                    <a:pt x="55028" y="97226"/>
                    <a:pt x="57145" y="98286"/>
                    <a:pt x="58732" y="98286"/>
                  </a:cubicBezTo>
                  <a:cubicBezTo>
                    <a:pt x="60320" y="98286"/>
                    <a:pt x="61907" y="97756"/>
                    <a:pt x="63495" y="96167"/>
                  </a:cubicBezTo>
                  <a:lnTo>
                    <a:pt x="97887" y="61774"/>
                  </a:lnTo>
                  <a:cubicBezTo>
                    <a:pt x="101062" y="58602"/>
                    <a:pt x="103178" y="53837"/>
                    <a:pt x="103178" y="49076"/>
                  </a:cubicBezTo>
                  <a:cubicBezTo>
                    <a:pt x="101591" y="44314"/>
                    <a:pt x="99475" y="39553"/>
                    <a:pt x="96300" y="36378"/>
                  </a:cubicBezTo>
                  <a:close/>
                  <a:moveTo>
                    <a:pt x="46033" y="73416"/>
                  </a:moveTo>
                  <a:lnTo>
                    <a:pt x="31218" y="88230"/>
                  </a:lnTo>
                  <a:cubicBezTo>
                    <a:pt x="29631" y="89819"/>
                    <a:pt x="28572" y="89819"/>
                    <a:pt x="26985" y="88230"/>
                  </a:cubicBezTo>
                  <a:lnTo>
                    <a:pt x="12170" y="73416"/>
                  </a:lnTo>
                  <a:cubicBezTo>
                    <a:pt x="11112" y="72357"/>
                    <a:pt x="11112" y="70241"/>
                    <a:pt x="12170" y="69184"/>
                  </a:cubicBezTo>
                  <a:lnTo>
                    <a:pt x="26985" y="54367"/>
                  </a:lnTo>
                  <a:cubicBezTo>
                    <a:pt x="27514" y="53837"/>
                    <a:pt x="28043" y="53310"/>
                    <a:pt x="29102" y="53310"/>
                  </a:cubicBezTo>
                  <a:cubicBezTo>
                    <a:pt x="30160" y="53310"/>
                    <a:pt x="30689" y="53837"/>
                    <a:pt x="31218" y="54367"/>
                  </a:cubicBezTo>
                  <a:lnTo>
                    <a:pt x="46033" y="69184"/>
                  </a:lnTo>
                  <a:lnTo>
                    <a:pt x="46033" y="69184"/>
                  </a:lnTo>
                  <a:cubicBezTo>
                    <a:pt x="47621" y="70770"/>
                    <a:pt x="47621" y="72357"/>
                    <a:pt x="46033" y="73416"/>
                  </a:cubicBezTo>
                  <a:close/>
                </a:path>
              </a:pathLst>
            </a:custGeom>
            <a:solidFill>
              <a:srgbClr val="000000"/>
            </a:solidFill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5" name="Forma libre 564">
              <a:extLst>
                <a:ext uri="{FF2B5EF4-FFF2-40B4-BE49-F238E27FC236}">
                  <a16:creationId xmlns:a16="http://schemas.microsoft.com/office/drawing/2014/main" id="{62E2ACD1-8744-4A00-A0A1-4A16190C436E}"/>
                </a:ext>
              </a:extLst>
            </p:cNvPr>
            <p:cNvSpPr/>
            <p:nvPr/>
          </p:nvSpPr>
          <p:spPr>
            <a:xfrm>
              <a:off x="4737488" y="24633797"/>
              <a:ext cx="100533" cy="100533"/>
            </a:xfrm>
            <a:custGeom>
              <a:avLst/>
              <a:gdLst>
                <a:gd name="connsiteX0" fmla="*/ 82013 w 100532"/>
                <a:gd name="connsiteY0" fmla="*/ 45901 h 100532"/>
                <a:gd name="connsiteX1" fmla="*/ 66140 w 100532"/>
                <a:gd name="connsiteY1" fmla="*/ 42198 h 100532"/>
                <a:gd name="connsiteX2" fmla="*/ 45504 w 100532"/>
                <a:gd name="connsiteY2" fmla="*/ 21563 h 100532"/>
                <a:gd name="connsiteX3" fmla="*/ 43917 w 100532"/>
                <a:gd name="connsiteY3" fmla="*/ 17858 h 100532"/>
                <a:gd name="connsiteX4" fmla="*/ 45504 w 100532"/>
                <a:gd name="connsiteY4" fmla="*/ 14154 h 100532"/>
                <a:gd name="connsiteX5" fmla="*/ 52912 w 100532"/>
                <a:gd name="connsiteY5" fmla="*/ 14154 h 100532"/>
                <a:gd name="connsiteX6" fmla="*/ 87305 w 100532"/>
                <a:gd name="connsiteY6" fmla="*/ 48546 h 100532"/>
                <a:gd name="connsiteX7" fmla="*/ 96300 w 100532"/>
                <a:gd name="connsiteY7" fmla="*/ 48546 h 100532"/>
                <a:gd name="connsiteX8" fmla="*/ 96300 w 100532"/>
                <a:gd name="connsiteY8" fmla="*/ 39553 h 100532"/>
                <a:gd name="connsiteX9" fmla="*/ 61907 w 100532"/>
                <a:gd name="connsiteY9" fmla="*/ 5160 h 100532"/>
                <a:gd name="connsiteX10" fmla="*/ 36509 w 100532"/>
                <a:gd name="connsiteY10" fmla="*/ 5160 h 100532"/>
                <a:gd name="connsiteX11" fmla="*/ 31218 w 100532"/>
                <a:gd name="connsiteY11" fmla="*/ 17858 h 100532"/>
                <a:gd name="connsiteX12" fmla="*/ 36509 w 100532"/>
                <a:gd name="connsiteY12" fmla="*/ 30557 h 100532"/>
                <a:gd name="connsiteX13" fmla="*/ 56087 w 100532"/>
                <a:gd name="connsiteY13" fmla="*/ 50135 h 100532"/>
                <a:gd name="connsiteX14" fmla="*/ 50266 w 100532"/>
                <a:gd name="connsiteY14" fmla="*/ 55956 h 100532"/>
                <a:gd name="connsiteX15" fmla="*/ 30689 w 100532"/>
                <a:gd name="connsiteY15" fmla="*/ 36378 h 100532"/>
                <a:gd name="connsiteX16" fmla="*/ 5291 w 100532"/>
                <a:gd name="connsiteY16" fmla="*/ 36378 h 100532"/>
                <a:gd name="connsiteX17" fmla="*/ 0 w 100532"/>
                <a:gd name="connsiteY17" fmla="*/ 49076 h 100532"/>
                <a:gd name="connsiteX18" fmla="*/ 5291 w 100532"/>
                <a:gd name="connsiteY18" fmla="*/ 61774 h 100532"/>
                <a:gd name="connsiteX19" fmla="*/ 39684 w 100532"/>
                <a:gd name="connsiteY19" fmla="*/ 96167 h 100532"/>
                <a:gd name="connsiteX20" fmla="*/ 44446 w 100532"/>
                <a:gd name="connsiteY20" fmla="*/ 98286 h 100532"/>
                <a:gd name="connsiteX21" fmla="*/ 49208 w 100532"/>
                <a:gd name="connsiteY21" fmla="*/ 96167 h 100532"/>
                <a:gd name="connsiteX22" fmla="*/ 49208 w 100532"/>
                <a:gd name="connsiteY22" fmla="*/ 87174 h 100532"/>
                <a:gd name="connsiteX23" fmla="*/ 14815 w 100532"/>
                <a:gd name="connsiteY23" fmla="*/ 52781 h 100532"/>
                <a:gd name="connsiteX24" fmla="*/ 13228 w 100532"/>
                <a:gd name="connsiteY24" fmla="*/ 49076 h 100532"/>
                <a:gd name="connsiteX25" fmla="*/ 14815 w 100532"/>
                <a:gd name="connsiteY25" fmla="*/ 45374 h 100532"/>
                <a:gd name="connsiteX26" fmla="*/ 22223 w 100532"/>
                <a:gd name="connsiteY26" fmla="*/ 45374 h 100532"/>
                <a:gd name="connsiteX27" fmla="*/ 42859 w 100532"/>
                <a:gd name="connsiteY27" fmla="*/ 66009 h 100532"/>
                <a:gd name="connsiteX28" fmla="*/ 46562 w 100532"/>
                <a:gd name="connsiteY28" fmla="*/ 82939 h 100532"/>
                <a:gd name="connsiteX29" fmla="*/ 61378 w 100532"/>
                <a:gd name="connsiteY29" fmla="*/ 97756 h 100532"/>
                <a:gd name="connsiteX30" fmla="*/ 72489 w 100532"/>
                <a:gd name="connsiteY30" fmla="*/ 102517 h 100532"/>
                <a:gd name="connsiteX31" fmla="*/ 83601 w 100532"/>
                <a:gd name="connsiteY31" fmla="*/ 97756 h 100532"/>
                <a:gd name="connsiteX32" fmla="*/ 98416 w 100532"/>
                <a:gd name="connsiteY32" fmla="*/ 82939 h 100532"/>
                <a:gd name="connsiteX33" fmla="*/ 103178 w 100532"/>
                <a:gd name="connsiteY33" fmla="*/ 71830 h 100532"/>
                <a:gd name="connsiteX34" fmla="*/ 98416 w 100532"/>
                <a:gd name="connsiteY34" fmla="*/ 60718 h 100532"/>
                <a:gd name="connsiteX35" fmla="*/ 82013 w 100532"/>
                <a:gd name="connsiteY35" fmla="*/ 45901 h 100532"/>
                <a:gd name="connsiteX36" fmla="*/ 87305 w 100532"/>
                <a:gd name="connsiteY36" fmla="*/ 73416 h 100532"/>
                <a:gd name="connsiteX37" fmla="*/ 72489 w 100532"/>
                <a:gd name="connsiteY37" fmla="*/ 88230 h 100532"/>
                <a:gd name="connsiteX38" fmla="*/ 68256 w 100532"/>
                <a:gd name="connsiteY38" fmla="*/ 88230 h 100532"/>
                <a:gd name="connsiteX39" fmla="*/ 53441 w 100532"/>
                <a:gd name="connsiteY39" fmla="*/ 73416 h 100532"/>
                <a:gd name="connsiteX40" fmla="*/ 53441 w 100532"/>
                <a:gd name="connsiteY40" fmla="*/ 69184 h 100532"/>
                <a:gd name="connsiteX41" fmla="*/ 53441 w 100532"/>
                <a:gd name="connsiteY41" fmla="*/ 69184 h 100532"/>
                <a:gd name="connsiteX42" fmla="*/ 68256 w 100532"/>
                <a:gd name="connsiteY42" fmla="*/ 54367 h 100532"/>
                <a:gd name="connsiteX43" fmla="*/ 70373 w 100532"/>
                <a:gd name="connsiteY43" fmla="*/ 53310 h 100532"/>
                <a:gd name="connsiteX44" fmla="*/ 72489 w 100532"/>
                <a:gd name="connsiteY44" fmla="*/ 54367 h 100532"/>
                <a:gd name="connsiteX45" fmla="*/ 87305 w 100532"/>
                <a:gd name="connsiteY45" fmla="*/ 69184 h 100532"/>
                <a:gd name="connsiteX46" fmla="*/ 87305 w 100532"/>
                <a:gd name="connsiteY46" fmla="*/ 73416 h 100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00532" h="100532">
                  <a:moveTo>
                    <a:pt x="82013" y="45901"/>
                  </a:moveTo>
                  <a:cubicBezTo>
                    <a:pt x="77781" y="41669"/>
                    <a:pt x="71431" y="40609"/>
                    <a:pt x="66140" y="42198"/>
                  </a:cubicBezTo>
                  <a:lnTo>
                    <a:pt x="45504" y="21563"/>
                  </a:lnTo>
                  <a:cubicBezTo>
                    <a:pt x="44446" y="20504"/>
                    <a:pt x="43917" y="19445"/>
                    <a:pt x="43917" y="17858"/>
                  </a:cubicBezTo>
                  <a:cubicBezTo>
                    <a:pt x="43917" y="16272"/>
                    <a:pt x="44446" y="15213"/>
                    <a:pt x="45504" y="14154"/>
                  </a:cubicBezTo>
                  <a:cubicBezTo>
                    <a:pt x="47621" y="12038"/>
                    <a:pt x="50796" y="12038"/>
                    <a:pt x="52912" y="14154"/>
                  </a:cubicBezTo>
                  <a:lnTo>
                    <a:pt x="87305" y="48546"/>
                  </a:lnTo>
                  <a:cubicBezTo>
                    <a:pt x="89950" y="51192"/>
                    <a:pt x="94183" y="51192"/>
                    <a:pt x="96300" y="48546"/>
                  </a:cubicBezTo>
                  <a:cubicBezTo>
                    <a:pt x="98416" y="45901"/>
                    <a:pt x="98945" y="41669"/>
                    <a:pt x="96300" y="39553"/>
                  </a:cubicBezTo>
                  <a:lnTo>
                    <a:pt x="61907" y="5160"/>
                  </a:lnTo>
                  <a:cubicBezTo>
                    <a:pt x="55029" y="-1720"/>
                    <a:pt x="43388" y="-1720"/>
                    <a:pt x="36509" y="5160"/>
                  </a:cubicBezTo>
                  <a:cubicBezTo>
                    <a:pt x="33334" y="8335"/>
                    <a:pt x="31218" y="13097"/>
                    <a:pt x="31218" y="17858"/>
                  </a:cubicBezTo>
                  <a:cubicBezTo>
                    <a:pt x="31218" y="22620"/>
                    <a:pt x="33334" y="27382"/>
                    <a:pt x="36509" y="30557"/>
                  </a:cubicBezTo>
                  <a:lnTo>
                    <a:pt x="56087" y="50135"/>
                  </a:lnTo>
                  <a:lnTo>
                    <a:pt x="50266" y="55956"/>
                  </a:lnTo>
                  <a:lnTo>
                    <a:pt x="30689" y="36378"/>
                  </a:lnTo>
                  <a:cubicBezTo>
                    <a:pt x="23810" y="29500"/>
                    <a:pt x="12170" y="29500"/>
                    <a:pt x="5291" y="36378"/>
                  </a:cubicBezTo>
                  <a:cubicBezTo>
                    <a:pt x="2117" y="39553"/>
                    <a:pt x="0" y="44314"/>
                    <a:pt x="0" y="49076"/>
                  </a:cubicBezTo>
                  <a:cubicBezTo>
                    <a:pt x="0" y="53837"/>
                    <a:pt x="2117" y="58602"/>
                    <a:pt x="5291" y="61774"/>
                  </a:cubicBezTo>
                  <a:lnTo>
                    <a:pt x="39684" y="96167"/>
                  </a:lnTo>
                  <a:cubicBezTo>
                    <a:pt x="40742" y="97226"/>
                    <a:pt x="42859" y="98286"/>
                    <a:pt x="44446" y="98286"/>
                  </a:cubicBezTo>
                  <a:cubicBezTo>
                    <a:pt x="46033" y="98286"/>
                    <a:pt x="47621" y="97756"/>
                    <a:pt x="49208" y="96167"/>
                  </a:cubicBezTo>
                  <a:cubicBezTo>
                    <a:pt x="51854" y="93521"/>
                    <a:pt x="51854" y="89289"/>
                    <a:pt x="49208" y="87174"/>
                  </a:cubicBezTo>
                  <a:lnTo>
                    <a:pt x="14815" y="52781"/>
                  </a:lnTo>
                  <a:cubicBezTo>
                    <a:pt x="13757" y="51722"/>
                    <a:pt x="13228" y="50665"/>
                    <a:pt x="13228" y="49076"/>
                  </a:cubicBezTo>
                  <a:cubicBezTo>
                    <a:pt x="13228" y="47490"/>
                    <a:pt x="13757" y="46430"/>
                    <a:pt x="14815" y="45374"/>
                  </a:cubicBezTo>
                  <a:cubicBezTo>
                    <a:pt x="16932" y="43255"/>
                    <a:pt x="20106" y="43255"/>
                    <a:pt x="22223" y="45374"/>
                  </a:cubicBezTo>
                  <a:lnTo>
                    <a:pt x="42859" y="66009"/>
                  </a:lnTo>
                  <a:cubicBezTo>
                    <a:pt x="40742" y="71830"/>
                    <a:pt x="41801" y="78177"/>
                    <a:pt x="46562" y="82939"/>
                  </a:cubicBezTo>
                  <a:lnTo>
                    <a:pt x="61378" y="97756"/>
                  </a:lnTo>
                  <a:cubicBezTo>
                    <a:pt x="64553" y="100931"/>
                    <a:pt x="68256" y="102517"/>
                    <a:pt x="72489" y="102517"/>
                  </a:cubicBezTo>
                  <a:cubicBezTo>
                    <a:pt x="76722" y="102517"/>
                    <a:pt x="80426" y="100931"/>
                    <a:pt x="83601" y="97756"/>
                  </a:cubicBezTo>
                  <a:lnTo>
                    <a:pt x="98416" y="82939"/>
                  </a:lnTo>
                  <a:cubicBezTo>
                    <a:pt x="101591" y="79766"/>
                    <a:pt x="103178" y="76062"/>
                    <a:pt x="103178" y="71830"/>
                  </a:cubicBezTo>
                  <a:cubicBezTo>
                    <a:pt x="103178" y="67595"/>
                    <a:pt x="101591" y="63893"/>
                    <a:pt x="98416" y="60718"/>
                  </a:cubicBezTo>
                  <a:lnTo>
                    <a:pt x="82013" y="45901"/>
                  </a:lnTo>
                  <a:close/>
                  <a:moveTo>
                    <a:pt x="87305" y="73416"/>
                  </a:moveTo>
                  <a:lnTo>
                    <a:pt x="72489" y="88230"/>
                  </a:lnTo>
                  <a:cubicBezTo>
                    <a:pt x="71431" y="89289"/>
                    <a:pt x="69315" y="89289"/>
                    <a:pt x="68256" y="88230"/>
                  </a:cubicBezTo>
                  <a:lnTo>
                    <a:pt x="53441" y="73416"/>
                  </a:lnTo>
                  <a:cubicBezTo>
                    <a:pt x="52383" y="72357"/>
                    <a:pt x="52383" y="70241"/>
                    <a:pt x="53441" y="69184"/>
                  </a:cubicBezTo>
                  <a:lnTo>
                    <a:pt x="53441" y="69184"/>
                  </a:lnTo>
                  <a:lnTo>
                    <a:pt x="68256" y="54367"/>
                  </a:lnTo>
                  <a:cubicBezTo>
                    <a:pt x="68785" y="53837"/>
                    <a:pt x="69315" y="53310"/>
                    <a:pt x="70373" y="53310"/>
                  </a:cubicBezTo>
                  <a:cubicBezTo>
                    <a:pt x="70902" y="53310"/>
                    <a:pt x="71960" y="53837"/>
                    <a:pt x="72489" y="54367"/>
                  </a:cubicBezTo>
                  <a:lnTo>
                    <a:pt x="87305" y="69184"/>
                  </a:lnTo>
                  <a:cubicBezTo>
                    <a:pt x="88363" y="70770"/>
                    <a:pt x="88363" y="72357"/>
                    <a:pt x="87305" y="73416"/>
                  </a:cubicBezTo>
                  <a:close/>
                </a:path>
              </a:pathLst>
            </a:custGeom>
            <a:solidFill>
              <a:srgbClr val="000000"/>
            </a:solidFill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6" name="Forma libre 565">
              <a:extLst>
                <a:ext uri="{FF2B5EF4-FFF2-40B4-BE49-F238E27FC236}">
                  <a16:creationId xmlns:a16="http://schemas.microsoft.com/office/drawing/2014/main" id="{D6D6922D-E606-4DBB-9121-079E68EEB1C2}"/>
                </a:ext>
              </a:extLst>
            </p:cNvPr>
            <p:cNvSpPr/>
            <p:nvPr/>
          </p:nvSpPr>
          <p:spPr>
            <a:xfrm>
              <a:off x="4800656" y="24519578"/>
              <a:ext cx="21165" cy="116406"/>
            </a:xfrm>
            <a:custGeom>
              <a:avLst/>
              <a:gdLst>
                <a:gd name="connsiteX0" fmla="*/ 4030 w 21164"/>
                <a:gd name="connsiteY0" fmla="*/ 118319 h 116406"/>
                <a:gd name="connsiteX1" fmla="*/ 6676 w 21164"/>
                <a:gd name="connsiteY1" fmla="*/ 118849 h 116406"/>
                <a:gd name="connsiteX2" fmla="*/ 12496 w 21164"/>
                <a:gd name="connsiteY2" fmla="*/ 115144 h 116406"/>
                <a:gd name="connsiteX3" fmla="*/ 23608 w 21164"/>
                <a:gd name="connsiteY3" fmla="*/ 59587 h 116406"/>
                <a:gd name="connsiteX4" fmla="*/ 12496 w 21164"/>
                <a:gd name="connsiteY4" fmla="*/ 4029 h 116406"/>
                <a:gd name="connsiteX5" fmla="*/ 4030 w 21164"/>
                <a:gd name="connsiteY5" fmla="*/ 327 h 116406"/>
                <a:gd name="connsiteX6" fmla="*/ 326 w 21164"/>
                <a:gd name="connsiteY6" fmla="*/ 8793 h 116406"/>
                <a:gd name="connsiteX7" fmla="*/ 10380 w 21164"/>
                <a:gd name="connsiteY7" fmla="*/ 59060 h 116406"/>
                <a:gd name="connsiteX8" fmla="*/ 326 w 21164"/>
                <a:gd name="connsiteY8" fmla="*/ 109326 h 116406"/>
                <a:gd name="connsiteX9" fmla="*/ 4030 w 21164"/>
                <a:gd name="connsiteY9" fmla="*/ 118319 h 11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164" h="116406">
                  <a:moveTo>
                    <a:pt x="4030" y="118319"/>
                  </a:moveTo>
                  <a:cubicBezTo>
                    <a:pt x="5089" y="118849"/>
                    <a:pt x="5618" y="118849"/>
                    <a:pt x="6676" y="118849"/>
                  </a:cubicBezTo>
                  <a:cubicBezTo>
                    <a:pt x="9322" y="118849"/>
                    <a:pt x="11438" y="117263"/>
                    <a:pt x="12496" y="115144"/>
                  </a:cubicBezTo>
                  <a:cubicBezTo>
                    <a:pt x="19904" y="97684"/>
                    <a:pt x="23608" y="79165"/>
                    <a:pt x="23608" y="59587"/>
                  </a:cubicBezTo>
                  <a:cubicBezTo>
                    <a:pt x="23608" y="40540"/>
                    <a:pt x="19904" y="22021"/>
                    <a:pt x="12496" y="4029"/>
                  </a:cubicBezTo>
                  <a:cubicBezTo>
                    <a:pt x="10909" y="856"/>
                    <a:pt x="7205" y="-732"/>
                    <a:pt x="4030" y="327"/>
                  </a:cubicBezTo>
                  <a:cubicBezTo>
                    <a:pt x="856" y="1913"/>
                    <a:pt x="-732" y="5618"/>
                    <a:pt x="326" y="8793"/>
                  </a:cubicBezTo>
                  <a:cubicBezTo>
                    <a:pt x="7205" y="24667"/>
                    <a:pt x="10380" y="41597"/>
                    <a:pt x="10380" y="59060"/>
                  </a:cubicBezTo>
                  <a:cubicBezTo>
                    <a:pt x="10380" y="76519"/>
                    <a:pt x="7205" y="93452"/>
                    <a:pt x="326" y="109326"/>
                  </a:cubicBezTo>
                  <a:cubicBezTo>
                    <a:pt x="-732" y="113028"/>
                    <a:pt x="856" y="116733"/>
                    <a:pt x="4030" y="118319"/>
                  </a:cubicBezTo>
                  <a:close/>
                </a:path>
              </a:pathLst>
            </a:custGeom>
            <a:solidFill>
              <a:srgbClr val="000000"/>
            </a:solidFill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7" name="Forma libre 566">
              <a:extLst>
                <a:ext uri="{FF2B5EF4-FFF2-40B4-BE49-F238E27FC236}">
                  <a16:creationId xmlns:a16="http://schemas.microsoft.com/office/drawing/2014/main" id="{C4E21124-F8E5-4710-AF1E-DA53F093FABC}"/>
                </a:ext>
              </a:extLst>
            </p:cNvPr>
            <p:cNvSpPr/>
            <p:nvPr/>
          </p:nvSpPr>
          <p:spPr>
            <a:xfrm>
              <a:off x="4622586" y="24697604"/>
              <a:ext cx="116406" cy="21165"/>
            </a:xfrm>
            <a:custGeom>
              <a:avLst/>
              <a:gdLst>
                <a:gd name="connsiteX0" fmla="*/ 109611 w 116406"/>
                <a:gd name="connsiteY0" fmla="*/ 612 h 21164"/>
                <a:gd name="connsiteX1" fmla="*/ 9079 w 116406"/>
                <a:gd name="connsiteY1" fmla="*/ 612 h 21164"/>
                <a:gd name="connsiteX2" fmla="*/ 613 w 116406"/>
                <a:gd name="connsiteY2" fmla="*/ 4317 h 21164"/>
                <a:gd name="connsiteX3" fmla="*/ 4317 w 116406"/>
                <a:gd name="connsiteY3" fmla="*/ 12784 h 21164"/>
                <a:gd name="connsiteX4" fmla="*/ 59874 w 116406"/>
                <a:gd name="connsiteY4" fmla="*/ 23896 h 21164"/>
                <a:gd name="connsiteX5" fmla="*/ 114902 w 116406"/>
                <a:gd name="connsiteY5" fmla="*/ 12784 h 21164"/>
                <a:gd name="connsiteX6" fmla="*/ 118606 w 116406"/>
                <a:gd name="connsiteY6" fmla="*/ 4317 h 21164"/>
                <a:gd name="connsiteX7" fmla="*/ 109611 w 116406"/>
                <a:gd name="connsiteY7" fmla="*/ 612 h 21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406" h="21164">
                  <a:moveTo>
                    <a:pt x="109611" y="612"/>
                  </a:moveTo>
                  <a:cubicBezTo>
                    <a:pt x="77864" y="13840"/>
                    <a:pt x="40826" y="13840"/>
                    <a:pt x="9079" y="612"/>
                  </a:cubicBezTo>
                  <a:cubicBezTo>
                    <a:pt x="5904" y="-974"/>
                    <a:pt x="2200" y="612"/>
                    <a:pt x="613" y="4317"/>
                  </a:cubicBezTo>
                  <a:cubicBezTo>
                    <a:pt x="-974" y="7493"/>
                    <a:pt x="613" y="11195"/>
                    <a:pt x="4317" y="12784"/>
                  </a:cubicBezTo>
                  <a:cubicBezTo>
                    <a:pt x="21778" y="20191"/>
                    <a:pt x="40297" y="23896"/>
                    <a:pt x="59874" y="23896"/>
                  </a:cubicBezTo>
                  <a:cubicBezTo>
                    <a:pt x="78922" y="23896"/>
                    <a:pt x="97442" y="20191"/>
                    <a:pt x="114902" y="12784"/>
                  </a:cubicBezTo>
                  <a:cubicBezTo>
                    <a:pt x="118077" y="11195"/>
                    <a:pt x="119665" y="7493"/>
                    <a:pt x="118606" y="4317"/>
                  </a:cubicBezTo>
                  <a:cubicBezTo>
                    <a:pt x="117019" y="612"/>
                    <a:pt x="112786" y="-974"/>
                    <a:pt x="109611" y="612"/>
                  </a:cubicBezTo>
                  <a:close/>
                </a:path>
              </a:pathLst>
            </a:custGeom>
            <a:solidFill>
              <a:srgbClr val="000000"/>
            </a:solidFill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8" name="Forma libre 567">
              <a:extLst>
                <a:ext uri="{FF2B5EF4-FFF2-40B4-BE49-F238E27FC236}">
                  <a16:creationId xmlns:a16="http://schemas.microsoft.com/office/drawing/2014/main" id="{966CAF8A-DAD1-4BA0-924A-F699535FEBFA}"/>
                </a:ext>
              </a:extLst>
            </p:cNvPr>
            <p:cNvSpPr/>
            <p:nvPr/>
          </p:nvSpPr>
          <p:spPr>
            <a:xfrm>
              <a:off x="4540127" y="24519821"/>
              <a:ext cx="21165" cy="116406"/>
            </a:xfrm>
            <a:custGeom>
              <a:avLst/>
              <a:gdLst>
                <a:gd name="connsiteX0" fmla="*/ 19577 w 21164"/>
                <a:gd name="connsiteY0" fmla="*/ 614 h 116406"/>
                <a:gd name="connsiteX1" fmla="*/ 11111 w 21164"/>
                <a:gd name="connsiteY1" fmla="*/ 4316 h 116406"/>
                <a:gd name="connsiteX2" fmla="*/ 0 w 21164"/>
                <a:gd name="connsiteY2" fmla="*/ 59873 h 116406"/>
                <a:gd name="connsiteX3" fmla="*/ 11111 w 21164"/>
                <a:gd name="connsiteY3" fmla="*/ 115431 h 116406"/>
                <a:gd name="connsiteX4" fmla="*/ 16932 w 21164"/>
                <a:gd name="connsiteY4" fmla="*/ 119136 h 116406"/>
                <a:gd name="connsiteX5" fmla="*/ 19577 w 21164"/>
                <a:gd name="connsiteY5" fmla="*/ 118606 h 116406"/>
                <a:gd name="connsiteX6" fmla="*/ 23281 w 21164"/>
                <a:gd name="connsiteY6" fmla="*/ 110140 h 116406"/>
                <a:gd name="connsiteX7" fmla="*/ 13228 w 21164"/>
                <a:gd name="connsiteY7" fmla="*/ 59873 h 116406"/>
                <a:gd name="connsiteX8" fmla="*/ 23281 w 21164"/>
                <a:gd name="connsiteY8" fmla="*/ 9607 h 116406"/>
                <a:gd name="connsiteX9" fmla="*/ 19577 w 21164"/>
                <a:gd name="connsiteY9" fmla="*/ 614 h 116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164" h="116406">
                  <a:moveTo>
                    <a:pt x="19577" y="614"/>
                  </a:moveTo>
                  <a:cubicBezTo>
                    <a:pt x="16403" y="-975"/>
                    <a:pt x="12699" y="614"/>
                    <a:pt x="11111" y="4316"/>
                  </a:cubicBezTo>
                  <a:cubicBezTo>
                    <a:pt x="3704" y="21778"/>
                    <a:pt x="0" y="40298"/>
                    <a:pt x="0" y="59873"/>
                  </a:cubicBezTo>
                  <a:cubicBezTo>
                    <a:pt x="0" y="78922"/>
                    <a:pt x="3704" y="97441"/>
                    <a:pt x="11111" y="115431"/>
                  </a:cubicBezTo>
                  <a:cubicBezTo>
                    <a:pt x="12170" y="118076"/>
                    <a:pt x="14815" y="119136"/>
                    <a:pt x="16932" y="119136"/>
                  </a:cubicBezTo>
                  <a:cubicBezTo>
                    <a:pt x="17990" y="119136"/>
                    <a:pt x="18519" y="119136"/>
                    <a:pt x="19577" y="118606"/>
                  </a:cubicBezTo>
                  <a:cubicBezTo>
                    <a:pt x="22752" y="117020"/>
                    <a:pt x="24339" y="113315"/>
                    <a:pt x="23281" y="110140"/>
                  </a:cubicBezTo>
                  <a:cubicBezTo>
                    <a:pt x="16403" y="94266"/>
                    <a:pt x="13228" y="77336"/>
                    <a:pt x="13228" y="59873"/>
                  </a:cubicBezTo>
                  <a:cubicBezTo>
                    <a:pt x="13228" y="42414"/>
                    <a:pt x="16403" y="25481"/>
                    <a:pt x="23281" y="9607"/>
                  </a:cubicBezTo>
                  <a:cubicBezTo>
                    <a:pt x="24339" y="5375"/>
                    <a:pt x="22752" y="1670"/>
                    <a:pt x="19577" y="614"/>
                  </a:cubicBezTo>
                  <a:close/>
                </a:path>
              </a:pathLst>
            </a:custGeom>
            <a:solidFill>
              <a:srgbClr val="000000"/>
            </a:solidFill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9" name="Forma libre 568">
              <a:extLst>
                <a:ext uri="{FF2B5EF4-FFF2-40B4-BE49-F238E27FC236}">
                  <a16:creationId xmlns:a16="http://schemas.microsoft.com/office/drawing/2014/main" id="{90C914C3-B7D3-4C38-8A1A-38A6AA306431}"/>
                </a:ext>
              </a:extLst>
            </p:cNvPr>
            <p:cNvSpPr/>
            <p:nvPr/>
          </p:nvSpPr>
          <p:spPr>
            <a:xfrm>
              <a:off x="4622343" y="24436834"/>
              <a:ext cx="116406" cy="21165"/>
            </a:xfrm>
            <a:custGeom>
              <a:avLst/>
              <a:gdLst>
                <a:gd name="connsiteX0" fmla="*/ 6676 w 116406"/>
                <a:gd name="connsiteY0" fmla="*/ 23809 h 21164"/>
                <a:gd name="connsiteX1" fmla="*/ 9321 w 116406"/>
                <a:gd name="connsiteY1" fmla="*/ 23279 h 21164"/>
                <a:gd name="connsiteX2" fmla="*/ 109854 w 116406"/>
                <a:gd name="connsiteY2" fmla="*/ 23279 h 21164"/>
                <a:gd name="connsiteX3" fmla="*/ 118320 w 116406"/>
                <a:gd name="connsiteY3" fmla="*/ 19577 h 21164"/>
                <a:gd name="connsiteX4" fmla="*/ 114616 w 116406"/>
                <a:gd name="connsiteY4" fmla="*/ 11111 h 21164"/>
                <a:gd name="connsiteX5" fmla="*/ 4030 w 116406"/>
                <a:gd name="connsiteY5" fmla="*/ 11111 h 21164"/>
                <a:gd name="connsiteX6" fmla="*/ 326 w 116406"/>
                <a:gd name="connsiteY6" fmla="*/ 19577 h 21164"/>
                <a:gd name="connsiteX7" fmla="*/ 6676 w 116406"/>
                <a:gd name="connsiteY7" fmla="*/ 23809 h 21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406" h="21164">
                  <a:moveTo>
                    <a:pt x="6676" y="23809"/>
                  </a:moveTo>
                  <a:cubicBezTo>
                    <a:pt x="7734" y="23809"/>
                    <a:pt x="8263" y="23809"/>
                    <a:pt x="9321" y="23279"/>
                  </a:cubicBezTo>
                  <a:cubicBezTo>
                    <a:pt x="41069" y="10051"/>
                    <a:pt x="78107" y="10051"/>
                    <a:pt x="109854" y="23279"/>
                  </a:cubicBezTo>
                  <a:cubicBezTo>
                    <a:pt x="113029" y="24868"/>
                    <a:pt x="116733" y="23279"/>
                    <a:pt x="118320" y="19577"/>
                  </a:cubicBezTo>
                  <a:cubicBezTo>
                    <a:pt x="119907" y="16402"/>
                    <a:pt x="118320" y="12697"/>
                    <a:pt x="114616" y="11111"/>
                  </a:cubicBezTo>
                  <a:cubicBezTo>
                    <a:pt x="79694" y="-3704"/>
                    <a:pt x="38952" y="-3704"/>
                    <a:pt x="4030" y="11111"/>
                  </a:cubicBezTo>
                  <a:cubicBezTo>
                    <a:pt x="856" y="12697"/>
                    <a:pt x="-732" y="16402"/>
                    <a:pt x="326" y="19577"/>
                  </a:cubicBezTo>
                  <a:cubicBezTo>
                    <a:pt x="1914" y="22223"/>
                    <a:pt x="4560" y="23809"/>
                    <a:pt x="6676" y="23809"/>
                  </a:cubicBezTo>
                  <a:close/>
                </a:path>
              </a:pathLst>
            </a:custGeom>
            <a:solidFill>
              <a:srgbClr val="000000"/>
            </a:solidFill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20" name="Forma libre 569">
              <a:extLst>
                <a:ext uri="{FF2B5EF4-FFF2-40B4-BE49-F238E27FC236}">
                  <a16:creationId xmlns:a16="http://schemas.microsoft.com/office/drawing/2014/main" id="{58AD87F9-F919-4ABB-BFE9-983DB57D9917}"/>
                </a:ext>
              </a:extLst>
            </p:cNvPr>
            <p:cNvSpPr/>
            <p:nvPr/>
          </p:nvSpPr>
          <p:spPr>
            <a:xfrm>
              <a:off x="4708519" y="24497286"/>
              <a:ext cx="52912" cy="52912"/>
            </a:xfrm>
            <a:custGeom>
              <a:avLst/>
              <a:gdLst>
                <a:gd name="connsiteX0" fmla="*/ 23149 w 52911"/>
                <a:gd name="connsiteY0" fmla="*/ 1984 h 52911"/>
                <a:gd name="connsiteX1" fmla="*/ 1984 w 52911"/>
                <a:gd name="connsiteY1" fmla="*/ 23149 h 52911"/>
                <a:gd name="connsiteX2" fmla="*/ 1984 w 52911"/>
                <a:gd name="connsiteY2" fmla="*/ 32142 h 52911"/>
                <a:gd name="connsiteX3" fmla="*/ 23149 w 52911"/>
                <a:gd name="connsiteY3" fmla="*/ 53307 h 52911"/>
                <a:gd name="connsiteX4" fmla="*/ 27911 w 52911"/>
                <a:gd name="connsiteY4" fmla="*/ 55423 h 52911"/>
                <a:gd name="connsiteX5" fmla="*/ 32673 w 52911"/>
                <a:gd name="connsiteY5" fmla="*/ 53307 h 52911"/>
                <a:gd name="connsiteX6" fmla="*/ 53838 w 52911"/>
                <a:gd name="connsiteY6" fmla="*/ 32142 h 52911"/>
                <a:gd name="connsiteX7" fmla="*/ 53838 w 52911"/>
                <a:gd name="connsiteY7" fmla="*/ 23149 h 52911"/>
                <a:gd name="connsiteX8" fmla="*/ 32673 w 52911"/>
                <a:gd name="connsiteY8" fmla="*/ 1984 h 52911"/>
                <a:gd name="connsiteX9" fmla="*/ 23149 w 52911"/>
                <a:gd name="connsiteY9" fmla="*/ 1984 h 52911"/>
                <a:gd name="connsiteX10" fmla="*/ 27382 w 52911"/>
                <a:gd name="connsiteY10" fmla="*/ 39550 h 52911"/>
                <a:gd name="connsiteX11" fmla="*/ 15212 w 52911"/>
                <a:gd name="connsiteY11" fmla="*/ 27381 h 52911"/>
                <a:gd name="connsiteX12" fmla="*/ 27382 w 52911"/>
                <a:gd name="connsiteY12" fmla="*/ 15212 h 52911"/>
                <a:gd name="connsiteX13" fmla="*/ 39552 w 52911"/>
                <a:gd name="connsiteY13" fmla="*/ 27381 h 52911"/>
                <a:gd name="connsiteX14" fmla="*/ 27382 w 52911"/>
                <a:gd name="connsiteY14" fmla="*/ 39550 h 5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911" h="52911">
                  <a:moveTo>
                    <a:pt x="23149" y="1984"/>
                  </a:moveTo>
                  <a:lnTo>
                    <a:pt x="1984" y="23149"/>
                  </a:lnTo>
                  <a:cubicBezTo>
                    <a:pt x="-661" y="25795"/>
                    <a:pt x="-661" y="30026"/>
                    <a:pt x="1984" y="32142"/>
                  </a:cubicBezTo>
                  <a:lnTo>
                    <a:pt x="23149" y="53307"/>
                  </a:lnTo>
                  <a:cubicBezTo>
                    <a:pt x="24207" y="54366"/>
                    <a:pt x="26324" y="55423"/>
                    <a:pt x="27911" y="55423"/>
                  </a:cubicBezTo>
                  <a:cubicBezTo>
                    <a:pt x="29498" y="55423"/>
                    <a:pt x="31086" y="54896"/>
                    <a:pt x="32673" y="53307"/>
                  </a:cubicBezTo>
                  <a:lnTo>
                    <a:pt x="53838" y="32142"/>
                  </a:lnTo>
                  <a:cubicBezTo>
                    <a:pt x="56483" y="29497"/>
                    <a:pt x="56483" y="25265"/>
                    <a:pt x="53838" y="23149"/>
                  </a:cubicBezTo>
                  <a:lnTo>
                    <a:pt x="32673" y="1984"/>
                  </a:lnTo>
                  <a:cubicBezTo>
                    <a:pt x="29498" y="-661"/>
                    <a:pt x="25265" y="-661"/>
                    <a:pt x="23149" y="1984"/>
                  </a:cubicBezTo>
                  <a:close/>
                  <a:moveTo>
                    <a:pt x="27382" y="39550"/>
                  </a:moveTo>
                  <a:lnTo>
                    <a:pt x="15212" y="27381"/>
                  </a:lnTo>
                  <a:lnTo>
                    <a:pt x="27382" y="15212"/>
                  </a:lnTo>
                  <a:lnTo>
                    <a:pt x="39552" y="27381"/>
                  </a:lnTo>
                  <a:lnTo>
                    <a:pt x="27382" y="39550"/>
                  </a:lnTo>
                  <a:close/>
                </a:path>
              </a:pathLst>
            </a:custGeom>
            <a:solidFill>
              <a:srgbClr val="000000"/>
            </a:solidFill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21" name="Forma libre 570">
              <a:extLst>
                <a:ext uri="{FF2B5EF4-FFF2-40B4-BE49-F238E27FC236}">
                  <a16:creationId xmlns:a16="http://schemas.microsoft.com/office/drawing/2014/main" id="{10ED8544-D712-4BC0-92AA-148DE2A3F6CB}"/>
                </a:ext>
              </a:extLst>
            </p:cNvPr>
            <p:cNvSpPr/>
            <p:nvPr/>
          </p:nvSpPr>
          <p:spPr>
            <a:xfrm>
              <a:off x="4601637" y="24604166"/>
              <a:ext cx="52912" cy="52912"/>
            </a:xfrm>
            <a:custGeom>
              <a:avLst/>
              <a:gdLst>
                <a:gd name="connsiteX0" fmla="*/ 23149 w 52911"/>
                <a:gd name="connsiteY0" fmla="*/ 1984 h 52911"/>
                <a:gd name="connsiteX1" fmla="*/ 1984 w 52911"/>
                <a:gd name="connsiteY1" fmla="*/ 23149 h 52911"/>
                <a:gd name="connsiteX2" fmla="*/ 1984 w 52911"/>
                <a:gd name="connsiteY2" fmla="*/ 32145 h 52911"/>
                <a:gd name="connsiteX3" fmla="*/ 23149 w 52911"/>
                <a:gd name="connsiteY3" fmla="*/ 53310 h 52911"/>
                <a:gd name="connsiteX4" fmla="*/ 27911 w 52911"/>
                <a:gd name="connsiteY4" fmla="*/ 55426 h 52911"/>
                <a:gd name="connsiteX5" fmla="*/ 32673 w 52911"/>
                <a:gd name="connsiteY5" fmla="*/ 53310 h 52911"/>
                <a:gd name="connsiteX6" fmla="*/ 53838 w 52911"/>
                <a:gd name="connsiteY6" fmla="*/ 32145 h 52911"/>
                <a:gd name="connsiteX7" fmla="*/ 53838 w 52911"/>
                <a:gd name="connsiteY7" fmla="*/ 23149 h 52911"/>
                <a:gd name="connsiteX8" fmla="*/ 32673 w 52911"/>
                <a:gd name="connsiteY8" fmla="*/ 1984 h 52911"/>
                <a:gd name="connsiteX9" fmla="*/ 23149 w 52911"/>
                <a:gd name="connsiteY9" fmla="*/ 1984 h 52911"/>
                <a:gd name="connsiteX10" fmla="*/ 27382 w 52911"/>
                <a:gd name="connsiteY10" fmla="*/ 40082 h 52911"/>
                <a:gd name="connsiteX11" fmla="*/ 15212 w 52911"/>
                <a:gd name="connsiteY11" fmla="*/ 27911 h 52911"/>
                <a:gd name="connsiteX12" fmla="*/ 27382 w 52911"/>
                <a:gd name="connsiteY12" fmla="*/ 15742 h 52911"/>
                <a:gd name="connsiteX13" fmla="*/ 39552 w 52911"/>
                <a:gd name="connsiteY13" fmla="*/ 27911 h 52911"/>
                <a:gd name="connsiteX14" fmla="*/ 27382 w 52911"/>
                <a:gd name="connsiteY14" fmla="*/ 40082 h 5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911" h="52911">
                  <a:moveTo>
                    <a:pt x="23149" y="1984"/>
                  </a:moveTo>
                  <a:lnTo>
                    <a:pt x="1984" y="23149"/>
                  </a:lnTo>
                  <a:cubicBezTo>
                    <a:pt x="-661" y="25795"/>
                    <a:pt x="-661" y="30029"/>
                    <a:pt x="1984" y="32145"/>
                  </a:cubicBezTo>
                  <a:lnTo>
                    <a:pt x="23149" y="53310"/>
                  </a:lnTo>
                  <a:cubicBezTo>
                    <a:pt x="24207" y="54366"/>
                    <a:pt x="25795" y="55426"/>
                    <a:pt x="27911" y="55426"/>
                  </a:cubicBezTo>
                  <a:cubicBezTo>
                    <a:pt x="30027" y="55426"/>
                    <a:pt x="31086" y="54896"/>
                    <a:pt x="32673" y="53310"/>
                  </a:cubicBezTo>
                  <a:lnTo>
                    <a:pt x="53838" y="32145"/>
                  </a:lnTo>
                  <a:cubicBezTo>
                    <a:pt x="56483" y="29499"/>
                    <a:pt x="56483" y="25265"/>
                    <a:pt x="53838" y="23149"/>
                  </a:cubicBezTo>
                  <a:lnTo>
                    <a:pt x="32673" y="1984"/>
                  </a:lnTo>
                  <a:cubicBezTo>
                    <a:pt x="30027" y="-661"/>
                    <a:pt x="25266" y="-661"/>
                    <a:pt x="23149" y="1984"/>
                  </a:cubicBezTo>
                  <a:close/>
                  <a:moveTo>
                    <a:pt x="27382" y="40082"/>
                  </a:moveTo>
                  <a:lnTo>
                    <a:pt x="15212" y="27911"/>
                  </a:lnTo>
                  <a:lnTo>
                    <a:pt x="27382" y="15742"/>
                  </a:lnTo>
                  <a:lnTo>
                    <a:pt x="39552" y="27911"/>
                  </a:lnTo>
                  <a:lnTo>
                    <a:pt x="27382" y="40082"/>
                  </a:lnTo>
                  <a:close/>
                </a:path>
              </a:pathLst>
            </a:custGeom>
            <a:solidFill>
              <a:srgbClr val="000000"/>
            </a:solidFill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</p:grpSp>
      <p:sp>
        <p:nvSpPr>
          <p:cNvPr id="22" name="Forma libre 164">
            <a:extLst>
              <a:ext uri="{FF2B5EF4-FFF2-40B4-BE49-F238E27FC236}">
                <a16:creationId xmlns:a16="http://schemas.microsoft.com/office/drawing/2014/main" id="{8E513ABB-E793-42DE-86D0-93021D7B8C8A}"/>
              </a:ext>
            </a:extLst>
          </p:cNvPr>
          <p:cNvSpPr/>
          <p:nvPr/>
        </p:nvSpPr>
        <p:spPr>
          <a:xfrm>
            <a:off x="808404" y="3870133"/>
            <a:ext cx="548640" cy="548640"/>
          </a:xfrm>
          <a:custGeom>
            <a:avLst/>
            <a:gdLst>
              <a:gd name="connsiteX0" fmla="*/ 881312 w 901630"/>
              <a:gd name="connsiteY0" fmla="*/ 0 h 1079416"/>
              <a:gd name="connsiteX1" fmla="*/ 26668 w 901630"/>
              <a:gd name="connsiteY1" fmla="*/ 0 h 1079416"/>
              <a:gd name="connsiteX2" fmla="*/ 0 w 901630"/>
              <a:gd name="connsiteY2" fmla="*/ 26668 h 1079416"/>
              <a:gd name="connsiteX3" fmla="*/ 0 w 901630"/>
              <a:gd name="connsiteY3" fmla="*/ 1064179 h 1079416"/>
              <a:gd name="connsiteX4" fmla="*/ 26668 w 901630"/>
              <a:gd name="connsiteY4" fmla="*/ 1090846 h 1079416"/>
              <a:gd name="connsiteX5" fmla="*/ 881312 w 901630"/>
              <a:gd name="connsiteY5" fmla="*/ 1090846 h 1079416"/>
              <a:gd name="connsiteX6" fmla="*/ 907980 w 901630"/>
              <a:gd name="connsiteY6" fmla="*/ 1064179 h 1079416"/>
              <a:gd name="connsiteX7" fmla="*/ 907980 w 901630"/>
              <a:gd name="connsiteY7" fmla="*/ 26668 h 1079416"/>
              <a:gd name="connsiteX8" fmla="*/ 881312 w 901630"/>
              <a:gd name="connsiteY8" fmla="*/ 0 h 1079416"/>
              <a:gd name="connsiteX9" fmla="*/ 854643 w 901630"/>
              <a:gd name="connsiteY9" fmla="*/ 1037509 h 1079416"/>
              <a:gd name="connsiteX10" fmla="*/ 52066 w 901630"/>
              <a:gd name="connsiteY10" fmla="*/ 1037509 h 1079416"/>
              <a:gd name="connsiteX11" fmla="*/ 52066 w 901630"/>
              <a:gd name="connsiteY11" fmla="*/ 52066 h 1079416"/>
              <a:gd name="connsiteX12" fmla="*/ 854643 w 901630"/>
              <a:gd name="connsiteY12" fmla="*/ 52066 h 1079416"/>
              <a:gd name="connsiteX13" fmla="*/ 854643 w 901630"/>
              <a:gd name="connsiteY13" fmla="*/ 1037509 h 1079416"/>
              <a:gd name="connsiteX14" fmla="*/ 152388 w 901630"/>
              <a:gd name="connsiteY14" fmla="*/ 383510 h 1079416"/>
              <a:gd name="connsiteX15" fmla="*/ 297157 w 901630"/>
              <a:gd name="connsiteY15" fmla="*/ 383510 h 1079416"/>
              <a:gd name="connsiteX16" fmla="*/ 353032 w 901630"/>
              <a:gd name="connsiteY16" fmla="*/ 327635 h 1079416"/>
              <a:gd name="connsiteX17" fmla="*/ 353032 w 901630"/>
              <a:gd name="connsiteY17" fmla="*/ 182866 h 1079416"/>
              <a:gd name="connsiteX18" fmla="*/ 349223 w 901630"/>
              <a:gd name="connsiteY18" fmla="*/ 163818 h 1079416"/>
              <a:gd name="connsiteX19" fmla="*/ 353032 w 901630"/>
              <a:gd name="connsiteY19" fmla="*/ 158738 h 1079416"/>
              <a:gd name="connsiteX20" fmla="*/ 346682 w 901630"/>
              <a:gd name="connsiteY20" fmla="*/ 121910 h 1079416"/>
              <a:gd name="connsiteX21" fmla="*/ 309856 w 901630"/>
              <a:gd name="connsiteY21" fmla="*/ 128260 h 1079416"/>
              <a:gd name="connsiteX22" fmla="*/ 309856 w 901630"/>
              <a:gd name="connsiteY22" fmla="*/ 128260 h 1079416"/>
              <a:gd name="connsiteX23" fmla="*/ 297157 w 901630"/>
              <a:gd name="connsiteY23" fmla="*/ 125721 h 1079416"/>
              <a:gd name="connsiteX24" fmla="*/ 152388 w 901630"/>
              <a:gd name="connsiteY24" fmla="*/ 125721 h 1079416"/>
              <a:gd name="connsiteX25" fmla="*/ 96512 w 901630"/>
              <a:gd name="connsiteY25" fmla="*/ 181597 h 1079416"/>
              <a:gd name="connsiteX26" fmla="*/ 96512 w 901630"/>
              <a:gd name="connsiteY26" fmla="*/ 326364 h 1079416"/>
              <a:gd name="connsiteX27" fmla="*/ 152388 w 901630"/>
              <a:gd name="connsiteY27" fmla="*/ 383510 h 1079416"/>
              <a:gd name="connsiteX28" fmla="*/ 148578 w 901630"/>
              <a:gd name="connsiteY28" fmla="*/ 182866 h 1079416"/>
              <a:gd name="connsiteX29" fmla="*/ 152388 w 901630"/>
              <a:gd name="connsiteY29" fmla="*/ 179056 h 1079416"/>
              <a:gd name="connsiteX30" fmla="*/ 274299 w 901630"/>
              <a:gd name="connsiteY30" fmla="*/ 179056 h 1079416"/>
              <a:gd name="connsiteX31" fmla="*/ 236202 w 901630"/>
              <a:gd name="connsiteY31" fmla="*/ 233662 h 1079416"/>
              <a:gd name="connsiteX32" fmla="*/ 218423 w 901630"/>
              <a:gd name="connsiteY32" fmla="*/ 219694 h 1079416"/>
              <a:gd name="connsiteX33" fmla="*/ 181595 w 901630"/>
              <a:gd name="connsiteY33" fmla="*/ 223502 h 1079416"/>
              <a:gd name="connsiteX34" fmla="*/ 185405 w 901630"/>
              <a:gd name="connsiteY34" fmla="*/ 260330 h 1079416"/>
              <a:gd name="connsiteX35" fmla="*/ 224772 w 901630"/>
              <a:gd name="connsiteY35" fmla="*/ 290808 h 1079416"/>
              <a:gd name="connsiteX36" fmla="*/ 241281 w 901630"/>
              <a:gd name="connsiteY36" fmla="*/ 295888 h 1079416"/>
              <a:gd name="connsiteX37" fmla="*/ 245090 w 901630"/>
              <a:gd name="connsiteY37" fmla="*/ 295888 h 1079416"/>
              <a:gd name="connsiteX38" fmla="*/ 262869 w 901630"/>
              <a:gd name="connsiteY38" fmla="*/ 285728 h 1079416"/>
              <a:gd name="connsiteX39" fmla="*/ 300966 w 901630"/>
              <a:gd name="connsiteY39" fmla="*/ 232393 h 1079416"/>
              <a:gd name="connsiteX40" fmla="*/ 300966 w 901630"/>
              <a:gd name="connsiteY40" fmla="*/ 327635 h 1079416"/>
              <a:gd name="connsiteX41" fmla="*/ 297157 w 901630"/>
              <a:gd name="connsiteY41" fmla="*/ 331444 h 1079416"/>
              <a:gd name="connsiteX42" fmla="*/ 152388 w 901630"/>
              <a:gd name="connsiteY42" fmla="*/ 331444 h 1079416"/>
              <a:gd name="connsiteX43" fmla="*/ 148578 w 901630"/>
              <a:gd name="connsiteY43" fmla="*/ 327635 h 1079416"/>
              <a:gd name="connsiteX44" fmla="*/ 148578 w 901630"/>
              <a:gd name="connsiteY44" fmla="*/ 182866 h 1079416"/>
              <a:gd name="connsiteX45" fmla="*/ 152388 w 901630"/>
              <a:gd name="connsiteY45" fmla="*/ 963856 h 1079416"/>
              <a:gd name="connsiteX46" fmla="*/ 297157 w 901630"/>
              <a:gd name="connsiteY46" fmla="*/ 963856 h 1079416"/>
              <a:gd name="connsiteX47" fmla="*/ 353032 w 901630"/>
              <a:gd name="connsiteY47" fmla="*/ 907980 h 1079416"/>
              <a:gd name="connsiteX48" fmla="*/ 353032 w 901630"/>
              <a:gd name="connsiteY48" fmla="*/ 763211 h 1079416"/>
              <a:gd name="connsiteX49" fmla="*/ 297157 w 901630"/>
              <a:gd name="connsiteY49" fmla="*/ 707335 h 1079416"/>
              <a:gd name="connsiteX50" fmla="*/ 152388 w 901630"/>
              <a:gd name="connsiteY50" fmla="*/ 707335 h 1079416"/>
              <a:gd name="connsiteX51" fmla="*/ 96512 w 901630"/>
              <a:gd name="connsiteY51" fmla="*/ 763211 h 1079416"/>
              <a:gd name="connsiteX52" fmla="*/ 96512 w 901630"/>
              <a:gd name="connsiteY52" fmla="*/ 907980 h 1079416"/>
              <a:gd name="connsiteX53" fmla="*/ 152388 w 901630"/>
              <a:gd name="connsiteY53" fmla="*/ 963856 h 1079416"/>
              <a:gd name="connsiteX54" fmla="*/ 148578 w 901630"/>
              <a:gd name="connsiteY54" fmla="*/ 763211 h 1079416"/>
              <a:gd name="connsiteX55" fmla="*/ 152388 w 901630"/>
              <a:gd name="connsiteY55" fmla="*/ 759402 h 1079416"/>
              <a:gd name="connsiteX56" fmla="*/ 297157 w 901630"/>
              <a:gd name="connsiteY56" fmla="*/ 759402 h 1079416"/>
              <a:gd name="connsiteX57" fmla="*/ 300966 w 901630"/>
              <a:gd name="connsiteY57" fmla="*/ 763211 h 1079416"/>
              <a:gd name="connsiteX58" fmla="*/ 300966 w 901630"/>
              <a:gd name="connsiteY58" fmla="*/ 907980 h 1079416"/>
              <a:gd name="connsiteX59" fmla="*/ 297157 w 901630"/>
              <a:gd name="connsiteY59" fmla="*/ 911790 h 1079416"/>
              <a:gd name="connsiteX60" fmla="*/ 152388 w 901630"/>
              <a:gd name="connsiteY60" fmla="*/ 911790 h 1079416"/>
              <a:gd name="connsiteX61" fmla="*/ 148578 w 901630"/>
              <a:gd name="connsiteY61" fmla="*/ 907980 h 1079416"/>
              <a:gd name="connsiteX62" fmla="*/ 148578 w 901630"/>
              <a:gd name="connsiteY62" fmla="*/ 763211 h 1079416"/>
              <a:gd name="connsiteX63" fmla="*/ 397478 w 901630"/>
              <a:gd name="connsiteY63" fmla="*/ 200645 h 1079416"/>
              <a:gd name="connsiteX64" fmla="*/ 424148 w 901630"/>
              <a:gd name="connsiteY64" fmla="*/ 173976 h 1079416"/>
              <a:gd name="connsiteX65" fmla="*/ 728924 w 901630"/>
              <a:gd name="connsiteY65" fmla="*/ 173976 h 1079416"/>
              <a:gd name="connsiteX66" fmla="*/ 755592 w 901630"/>
              <a:gd name="connsiteY66" fmla="*/ 200645 h 1079416"/>
              <a:gd name="connsiteX67" fmla="*/ 728924 w 901630"/>
              <a:gd name="connsiteY67" fmla="*/ 227313 h 1079416"/>
              <a:gd name="connsiteX68" fmla="*/ 424148 w 901630"/>
              <a:gd name="connsiteY68" fmla="*/ 227313 h 1079416"/>
              <a:gd name="connsiteX69" fmla="*/ 397478 w 901630"/>
              <a:gd name="connsiteY69" fmla="*/ 200645 h 1079416"/>
              <a:gd name="connsiteX70" fmla="*/ 397478 w 901630"/>
              <a:gd name="connsiteY70" fmla="*/ 300966 h 1079416"/>
              <a:gd name="connsiteX71" fmla="*/ 424148 w 901630"/>
              <a:gd name="connsiteY71" fmla="*/ 274299 h 1079416"/>
              <a:gd name="connsiteX72" fmla="*/ 607012 w 901630"/>
              <a:gd name="connsiteY72" fmla="*/ 274299 h 1079416"/>
              <a:gd name="connsiteX73" fmla="*/ 633682 w 901630"/>
              <a:gd name="connsiteY73" fmla="*/ 300966 h 1079416"/>
              <a:gd name="connsiteX74" fmla="*/ 607012 w 901630"/>
              <a:gd name="connsiteY74" fmla="*/ 327635 h 1079416"/>
              <a:gd name="connsiteX75" fmla="*/ 424148 w 901630"/>
              <a:gd name="connsiteY75" fmla="*/ 327635 h 1079416"/>
              <a:gd name="connsiteX76" fmla="*/ 397478 w 901630"/>
              <a:gd name="connsiteY76" fmla="*/ 300966 h 1079416"/>
              <a:gd name="connsiteX77" fmla="*/ 152388 w 901630"/>
              <a:gd name="connsiteY77" fmla="*/ 674318 h 1079416"/>
              <a:gd name="connsiteX78" fmla="*/ 297157 w 901630"/>
              <a:gd name="connsiteY78" fmla="*/ 674318 h 1079416"/>
              <a:gd name="connsiteX79" fmla="*/ 353032 w 901630"/>
              <a:gd name="connsiteY79" fmla="*/ 618442 h 1079416"/>
              <a:gd name="connsiteX80" fmla="*/ 353032 w 901630"/>
              <a:gd name="connsiteY80" fmla="*/ 473674 h 1079416"/>
              <a:gd name="connsiteX81" fmla="*/ 297157 w 901630"/>
              <a:gd name="connsiteY81" fmla="*/ 417798 h 1079416"/>
              <a:gd name="connsiteX82" fmla="*/ 152388 w 901630"/>
              <a:gd name="connsiteY82" fmla="*/ 417798 h 1079416"/>
              <a:gd name="connsiteX83" fmla="*/ 96512 w 901630"/>
              <a:gd name="connsiteY83" fmla="*/ 473674 h 1079416"/>
              <a:gd name="connsiteX84" fmla="*/ 96512 w 901630"/>
              <a:gd name="connsiteY84" fmla="*/ 618442 h 1079416"/>
              <a:gd name="connsiteX85" fmla="*/ 152388 w 901630"/>
              <a:gd name="connsiteY85" fmla="*/ 674318 h 1079416"/>
              <a:gd name="connsiteX86" fmla="*/ 148578 w 901630"/>
              <a:gd name="connsiteY86" fmla="*/ 472403 h 1079416"/>
              <a:gd name="connsiteX87" fmla="*/ 152388 w 901630"/>
              <a:gd name="connsiteY87" fmla="*/ 468594 h 1079416"/>
              <a:gd name="connsiteX88" fmla="*/ 297157 w 901630"/>
              <a:gd name="connsiteY88" fmla="*/ 468594 h 1079416"/>
              <a:gd name="connsiteX89" fmla="*/ 300966 w 901630"/>
              <a:gd name="connsiteY89" fmla="*/ 472403 h 1079416"/>
              <a:gd name="connsiteX90" fmla="*/ 300966 w 901630"/>
              <a:gd name="connsiteY90" fmla="*/ 617172 h 1079416"/>
              <a:gd name="connsiteX91" fmla="*/ 297157 w 901630"/>
              <a:gd name="connsiteY91" fmla="*/ 620982 h 1079416"/>
              <a:gd name="connsiteX92" fmla="*/ 152388 w 901630"/>
              <a:gd name="connsiteY92" fmla="*/ 620982 h 1079416"/>
              <a:gd name="connsiteX93" fmla="*/ 148578 w 901630"/>
              <a:gd name="connsiteY93" fmla="*/ 617172 h 1079416"/>
              <a:gd name="connsiteX94" fmla="*/ 148578 w 901630"/>
              <a:gd name="connsiteY94" fmla="*/ 472403 h 1079416"/>
              <a:gd name="connsiteX95" fmla="*/ 397478 w 901630"/>
              <a:gd name="connsiteY95" fmla="*/ 490182 h 1079416"/>
              <a:gd name="connsiteX96" fmla="*/ 424148 w 901630"/>
              <a:gd name="connsiteY96" fmla="*/ 463514 h 1079416"/>
              <a:gd name="connsiteX97" fmla="*/ 728924 w 901630"/>
              <a:gd name="connsiteY97" fmla="*/ 463514 h 1079416"/>
              <a:gd name="connsiteX98" fmla="*/ 755592 w 901630"/>
              <a:gd name="connsiteY98" fmla="*/ 490182 h 1079416"/>
              <a:gd name="connsiteX99" fmla="*/ 728924 w 901630"/>
              <a:gd name="connsiteY99" fmla="*/ 516850 h 1079416"/>
              <a:gd name="connsiteX100" fmla="*/ 424148 w 901630"/>
              <a:gd name="connsiteY100" fmla="*/ 516850 h 1079416"/>
              <a:gd name="connsiteX101" fmla="*/ 397478 w 901630"/>
              <a:gd name="connsiteY101" fmla="*/ 490182 h 1079416"/>
              <a:gd name="connsiteX102" fmla="*/ 397478 w 901630"/>
              <a:gd name="connsiteY102" fmla="*/ 591774 h 1079416"/>
              <a:gd name="connsiteX103" fmla="*/ 424148 w 901630"/>
              <a:gd name="connsiteY103" fmla="*/ 565106 h 1079416"/>
              <a:gd name="connsiteX104" fmla="*/ 607012 w 901630"/>
              <a:gd name="connsiteY104" fmla="*/ 565106 h 1079416"/>
              <a:gd name="connsiteX105" fmla="*/ 633682 w 901630"/>
              <a:gd name="connsiteY105" fmla="*/ 591774 h 1079416"/>
              <a:gd name="connsiteX106" fmla="*/ 607012 w 901630"/>
              <a:gd name="connsiteY106" fmla="*/ 618442 h 1079416"/>
              <a:gd name="connsiteX107" fmla="*/ 424148 w 901630"/>
              <a:gd name="connsiteY107" fmla="*/ 618442 h 1079416"/>
              <a:gd name="connsiteX108" fmla="*/ 397478 w 901630"/>
              <a:gd name="connsiteY108" fmla="*/ 591774 h 1079416"/>
              <a:gd name="connsiteX109" fmla="*/ 397478 w 901630"/>
              <a:gd name="connsiteY109" fmla="*/ 779720 h 1079416"/>
              <a:gd name="connsiteX110" fmla="*/ 424148 w 901630"/>
              <a:gd name="connsiteY110" fmla="*/ 753053 h 1079416"/>
              <a:gd name="connsiteX111" fmla="*/ 728924 w 901630"/>
              <a:gd name="connsiteY111" fmla="*/ 753053 h 1079416"/>
              <a:gd name="connsiteX112" fmla="*/ 755592 w 901630"/>
              <a:gd name="connsiteY112" fmla="*/ 779720 h 1079416"/>
              <a:gd name="connsiteX113" fmla="*/ 728924 w 901630"/>
              <a:gd name="connsiteY113" fmla="*/ 806388 h 1079416"/>
              <a:gd name="connsiteX114" fmla="*/ 424148 w 901630"/>
              <a:gd name="connsiteY114" fmla="*/ 806388 h 1079416"/>
              <a:gd name="connsiteX115" fmla="*/ 397478 w 901630"/>
              <a:gd name="connsiteY115" fmla="*/ 779720 h 1079416"/>
              <a:gd name="connsiteX116" fmla="*/ 397478 w 901630"/>
              <a:gd name="connsiteY116" fmla="*/ 881312 h 1079416"/>
              <a:gd name="connsiteX117" fmla="*/ 424148 w 901630"/>
              <a:gd name="connsiteY117" fmla="*/ 854645 h 1079416"/>
              <a:gd name="connsiteX118" fmla="*/ 607012 w 901630"/>
              <a:gd name="connsiteY118" fmla="*/ 854645 h 1079416"/>
              <a:gd name="connsiteX119" fmla="*/ 633682 w 901630"/>
              <a:gd name="connsiteY119" fmla="*/ 881312 h 1079416"/>
              <a:gd name="connsiteX120" fmla="*/ 607012 w 901630"/>
              <a:gd name="connsiteY120" fmla="*/ 907980 h 1079416"/>
              <a:gd name="connsiteX121" fmla="*/ 424148 w 901630"/>
              <a:gd name="connsiteY121" fmla="*/ 907980 h 1079416"/>
              <a:gd name="connsiteX122" fmla="*/ 397478 w 901630"/>
              <a:gd name="connsiteY122" fmla="*/ 881312 h 1079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901630" h="1079416">
                <a:moveTo>
                  <a:pt x="881312" y="0"/>
                </a:moveTo>
                <a:lnTo>
                  <a:pt x="26668" y="0"/>
                </a:lnTo>
                <a:cubicBezTo>
                  <a:pt x="12699" y="0"/>
                  <a:pt x="0" y="11429"/>
                  <a:pt x="0" y="26668"/>
                </a:cubicBezTo>
                <a:lnTo>
                  <a:pt x="0" y="1064179"/>
                </a:lnTo>
                <a:cubicBezTo>
                  <a:pt x="0" y="1078147"/>
                  <a:pt x="11429" y="1090846"/>
                  <a:pt x="26668" y="1090846"/>
                </a:cubicBezTo>
                <a:lnTo>
                  <a:pt x="881312" y="1090846"/>
                </a:lnTo>
                <a:cubicBezTo>
                  <a:pt x="895281" y="1090846"/>
                  <a:pt x="907980" y="1079417"/>
                  <a:pt x="907980" y="1064179"/>
                </a:cubicBezTo>
                <a:lnTo>
                  <a:pt x="907980" y="26668"/>
                </a:lnTo>
                <a:cubicBezTo>
                  <a:pt x="906710" y="12699"/>
                  <a:pt x="895281" y="0"/>
                  <a:pt x="881312" y="0"/>
                </a:cubicBezTo>
                <a:close/>
                <a:moveTo>
                  <a:pt x="854643" y="1037509"/>
                </a:moveTo>
                <a:lnTo>
                  <a:pt x="52066" y="1037509"/>
                </a:lnTo>
                <a:lnTo>
                  <a:pt x="52066" y="52066"/>
                </a:lnTo>
                <a:lnTo>
                  <a:pt x="854643" y="52066"/>
                </a:lnTo>
                <a:lnTo>
                  <a:pt x="854643" y="1037509"/>
                </a:lnTo>
                <a:close/>
                <a:moveTo>
                  <a:pt x="152388" y="383510"/>
                </a:moveTo>
                <a:lnTo>
                  <a:pt x="297157" y="383510"/>
                </a:lnTo>
                <a:cubicBezTo>
                  <a:pt x="327634" y="383510"/>
                  <a:pt x="353032" y="358112"/>
                  <a:pt x="353032" y="327635"/>
                </a:cubicBezTo>
                <a:lnTo>
                  <a:pt x="353032" y="182866"/>
                </a:lnTo>
                <a:cubicBezTo>
                  <a:pt x="353032" y="176517"/>
                  <a:pt x="351762" y="170167"/>
                  <a:pt x="349223" y="163818"/>
                </a:cubicBezTo>
                <a:lnTo>
                  <a:pt x="353032" y="158738"/>
                </a:lnTo>
                <a:cubicBezTo>
                  <a:pt x="361922" y="147308"/>
                  <a:pt x="359381" y="130801"/>
                  <a:pt x="346682" y="121910"/>
                </a:cubicBezTo>
                <a:cubicBezTo>
                  <a:pt x="335254" y="113022"/>
                  <a:pt x="318745" y="115561"/>
                  <a:pt x="309856" y="128260"/>
                </a:cubicBezTo>
                <a:lnTo>
                  <a:pt x="309856" y="128260"/>
                </a:lnTo>
                <a:cubicBezTo>
                  <a:pt x="306046" y="126990"/>
                  <a:pt x="300966" y="125721"/>
                  <a:pt x="297157" y="125721"/>
                </a:cubicBezTo>
                <a:lnTo>
                  <a:pt x="152388" y="125721"/>
                </a:lnTo>
                <a:cubicBezTo>
                  <a:pt x="121910" y="125721"/>
                  <a:pt x="96512" y="151119"/>
                  <a:pt x="96512" y="181597"/>
                </a:cubicBezTo>
                <a:lnTo>
                  <a:pt x="96512" y="326364"/>
                </a:lnTo>
                <a:cubicBezTo>
                  <a:pt x="96512" y="359383"/>
                  <a:pt x="121910" y="383510"/>
                  <a:pt x="152388" y="383510"/>
                </a:cubicBezTo>
                <a:close/>
                <a:moveTo>
                  <a:pt x="148578" y="182866"/>
                </a:moveTo>
                <a:cubicBezTo>
                  <a:pt x="148578" y="180325"/>
                  <a:pt x="149848" y="179056"/>
                  <a:pt x="152388" y="179056"/>
                </a:cubicBezTo>
                <a:lnTo>
                  <a:pt x="274299" y="179056"/>
                </a:lnTo>
                <a:lnTo>
                  <a:pt x="236202" y="233662"/>
                </a:lnTo>
                <a:lnTo>
                  <a:pt x="218423" y="219694"/>
                </a:lnTo>
                <a:cubicBezTo>
                  <a:pt x="206993" y="210803"/>
                  <a:pt x="190485" y="213344"/>
                  <a:pt x="181595" y="223502"/>
                </a:cubicBezTo>
                <a:cubicBezTo>
                  <a:pt x="172706" y="234932"/>
                  <a:pt x="173976" y="251441"/>
                  <a:pt x="185405" y="260330"/>
                </a:cubicBezTo>
                <a:lnTo>
                  <a:pt x="224772" y="290808"/>
                </a:lnTo>
                <a:cubicBezTo>
                  <a:pt x="229852" y="294617"/>
                  <a:pt x="234932" y="295888"/>
                  <a:pt x="241281" y="295888"/>
                </a:cubicBezTo>
                <a:cubicBezTo>
                  <a:pt x="242551" y="295888"/>
                  <a:pt x="243821" y="295888"/>
                  <a:pt x="245090" y="295888"/>
                </a:cubicBezTo>
                <a:cubicBezTo>
                  <a:pt x="252711" y="294617"/>
                  <a:pt x="259060" y="290808"/>
                  <a:pt x="262869" y="285728"/>
                </a:cubicBezTo>
                <a:lnTo>
                  <a:pt x="300966" y="232393"/>
                </a:lnTo>
                <a:lnTo>
                  <a:pt x="300966" y="327635"/>
                </a:lnTo>
                <a:cubicBezTo>
                  <a:pt x="300966" y="330175"/>
                  <a:pt x="299697" y="331444"/>
                  <a:pt x="297157" y="331444"/>
                </a:cubicBezTo>
                <a:lnTo>
                  <a:pt x="152388" y="331444"/>
                </a:lnTo>
                <a:cubicBezTo>
                  <a:pt x="149848" y="331444"/>
                  <a:pt x="148578" y="330175"/>
                  <a:pt x="148578" y="327635"/>
                </a:cubicBezTo>
                <a:lnTo>
                  <a:pt x="148578" y="182866"/>
                </a:lnTo>
                <a:close/>
                <a:moveTo>
                  <a:pt x="152388" y="963856"/>
                </a:moveTo>
                <a:lnTo>
                  <a:pt x="297157" y="963856"/>
                </a:lnTo>
                <a:cubicBezTo>
                  <a:pt x="327634" y="963856"/>
                  <a:pt x="353032" y="938458"/>
                  <a:pt x="353032" y="907980"/>
                </a:cubicBezTo>
                <a:lnTo>
                  <a:pt x="353032" y="763211"/>
                </a:lnTo>
                <a:cubicBezTo>
                  <a:pt x="353032" y="732733"/>
                  <a:pt x="327634" y="707335"/>
                  <a:pt x="297157" y="707335"/>
                </a:cubicBezTo>
                <a:lnTo>
                  <a:pt x="152388" y="707335"/>
                </a:lnTo>
                <a:cubicBezTo>
                  <a:pt x="121910" y="707335"/>
                  <a:pt x="96512" y="732733"/>
                  <a:pt x="96512" y="763211"/>
                </a:cubicBezTo>
                <a:lnTo>
                  <a:pt x="96512" y="907980"/>
                </a:lnTo>
                <a:cubicBezTo>
                  <a:pt x="96512" y="938458"/>
                  <a:pt x="121910" y="963856"/>
                  <a:pt x="152388" y="963856"/>
                </a:cubicBezTo>
                <a:close/>
                <a:moveTo>
                  <a:pt x="148578" y="763211"/>
                </a:moveTo>
                <a:cubicBezTo>
                  <a:pt x="148578" y="760672"/>
                  <a:pt x="149848" y="759402"/>
                  <a:pt x="152388" y="759402"/>
                </a:cubicBezTo>
                <a:lnTo>
                  <a:pt x="297157" y="759402"/>
                </a:lnTo>
                <a:cubicBezTo>
                  <a:pt x="299697" y="759402"/>
                  <a:pt x="300966" y="760672"/>
                  <a:pt x="300966" y="763211"/>
                </a:cubicBezTo>
                <a:lnTo>
                  <a:pt x="300966" y="907980"/>
                </a:lnTo>
                <a:cubicBezTo>
                  <a:pt x="300966" y="910519"/>
                  <a:pt x="299697" y="911790"/>
                  <a:pt x="297157" y="911790"/>
                </a:cubicBezTo>
                <a:lnTo>
                  <a:pt x="152388" y="911790"/>
                </a:lnTo>
                <a:cubicBezTo>
                  <a:pt x="149848" y="911790"/>
                  <a:pt x="148578" y="910519"/>
                  <a:pt x="148578" y="907980"/>
                </a:cubicBezTo>
                <a:lnTo>
                  <a:pt x="148578" y="763211"/>
                </a:lnTo>
                <a:close/>
                <a:moveTo>
                  <a:pt x="397478" y="200645"/>
                </a:moveTo>
                <a:cubicBezTo>
                  <a:pt x="397478" y="186675"/>
                  <a:pt x="408908" y="173976"/>
                  <a:pt x="424148" y="173976"/>
                </a:cubicBezTo>
                <a:lnTo>
                  <a:pt x="728924" y="173976"/>
                </a:lnTo>
                <a:cubicBezTo>
                  <a:pt x="742893" y="173976"/>
                  <a:pt x="755592" y="185405"/>
                  <a:pt x="755592" y="200645"/>
                </a:cubicBezTo>
                <a:cubicBezTo>
                  <a:pt x="755592" y="214614"/>
                  <a:pt x="744162" y="227313"/>
                  <a:pt x="728924" y="227313"/>
                </a:cubicBezTo>
                <a:lnTo>
                  <a:pt x="424148" y="227313"/>
                </a:lnTo>
                <a:cubicBezTo>
                  <a:pt x="408908" y="226043"/>
                  <a:pt x="397478" y="214614"/>
                  <a:pt x="397478" y="200645"/>
                </a:cubicBezTo>
                <a:close/>
                <a:moveTo>
                  <a:pt x="397478" y="300966"/>
                </a:moveTo>
                <a:cubicBezTo>
                  <a:pt x="397478" y="286998"/>
                  <a:pt x="408908" y="274299"/>
                  <a:pt x="424148" y="274299"/>
                </a:cubicBezTo>
                <a:lnTo>
                  <a:pt x="607012" y="274299"/>
                </a:lnTo>
                <a:cubicBezTo>
                  <a:pt x="620983" y="274299"/>
                  <a:pt x="633682" y="285728"/>
                  <a:pt x="633682" y="300966"/>
                </a:cubicBezTo>
                <a:cubicBezTo>
                  <a:pt x="633682" y="316206"/>
                  <a:pt x="622252" y="327635"/>
                  <a:pt x="607012" y="327635"/>
                </a:cubicBezTo>
                <a:lnTo>
                  <a:pt x="424148" y="327635"/>
                </a:lnTo>
                <a:cubicBezTo>
                  <a:pt x="408908" y="327635"/>
                  <a:pt x="397478" y="316206"/>
                  <a:pt x="397478" y="300966"/>
                </a:cubicBezTo>
                <a:close/>
                <a:moveTo>
                  <a:pt x="152388" y="674318"/>
                </a:moveTo>
                <a:lnTo>
                  <a:pt x="297157" y="674318"/>
                </a:lnTo>
                <a:cubicBezTo>
                  <a:pt x="327634" y="674318"/>
                  <a:pt x="353032" y="648920"/>
                  <a:pt x="353032" y="618442"/>
                </a:cubicBezTo>
                <a:lnTo>
                  <a:pt x="353032" y="473674"/>
                </a:lnTo>
                <a:cubicBezTo>
                  <a:pt x="353032" y="443196"/>
                  <a:pt x="327634" y="417798"/>
                  <a:pt x="297157" y="417798"/>
                </a:cubicBezTo>
                <a:lnTo>
                  <a:pt x="152388" y="417798"/>
                </a:lnTo>
                <a:cubicBezTo>
                  <a:pt x="121910" y="417798"/>
                  <a:pt x="96512" y="443196"/>
                  <a:pt x="96512" y="473674"/>
                </a:cubicBezTo>
                <a:lnTo>
                  <a:pt x="96512" y="618442"/>
                </a:lnTo>
                <a:cubicBezTo>
                  <a:pt x="96512" y="648920"/>
                  <a:pt x="121910" y="674318"/>
                  <a:pt x="152388" y="674318"/>
                </a:cubicBezTo>
                <a:close/>
                <a:moveTo>
                  <a:pt x="148578" y="472403"/>
                </a:moveTo>
                <a:cubicBezTo>
                  <a:pt x="148578" y="469864"/>
                  <a:pt x="149848" y="468594"/>
                  <a:pt x="152388" y="468594"/>
                </a:cubicBezTo>
                <a:lnTo>
                  <a:pt x="297157" y="468594"/>
                </a:lnTo>
                <a:cubicBezTo>
                  <a:pt x="299697" y="468594"/>
                  <a:pt x="300966" y="469864"/>
                  <a:pt x="300966" y="472403"/>
                </a:cubicBezTo>
                <a:lnTo>
                  <a:pt x="300966" y="617172"/>
                </a:lnTo>
                <a:cubicBezTo>
                  <a:pt x="300966" y="619713"/>
                  <a:pt x="299697" y="620982"/>
                  <a:pt x="297157" y="620982"/>
                </a:cubicBezTo>
                <a:lnTo>
                  <a:pt x="152388" y="620982"/>
                </a:lnTo>
                <a:cubicBezTo>
                  <a:pt x="149848" y="620982"/>
                  <a:pt x="148578" y="619713"/>
                  <a:pt x="148578" y="617172"/>
                </a:cubicBezTo>
                <a:lnTo>
                  <a:pt x="148578" y="472403"/>
                </a:lnTo>
                <a:close/>
                <a:moveTo>
                  <a:pt x="397478" y="490182"/>
                </a:moveTo>
                <a:cubicBezTo>
                  <a:pt x="397478" y="476213"/>
                  <a:pt x="408908" y="463514"/>
                  <a:pt x="424148" y="463514"/>
                </a:cubicBezTo>
                <a:lnTo>
                  <a:pt x="728924" y="463514"/>
                </a:lnTo>
                <a:cubicBezTo>
                  <a:pt x="742893" y="463514"/>
                  <a:pt x="755592" y="474944"/>
                  <a:pt x="755592" y="490182"/>
                </a:cubicBezTo>
                <a:cubicBezTo>
                  <a:pt x="755592" y="504151"/>
                  <a:pt x="744162" y="516850"/>
                  <a:pt x="728924" y="516850"/>
                </a:cubicBezTo>
                <a:lnTo>
                  <a:pt x="424148" y="516850"/>
                </a:lnTo>
                <a:cubicBezTo>
                  <a:pt x="408908" y="516850"/>
                  <a:pt x="397478" y="504151"/>
                  <a:pt x="397478" y="490182"/>
                </a:cubicBezTo>
                <a:close/>
                <a:moveTo>
                  <a:pt x="397478" y="591774"/>
                </a:moveTo>
                <a:cubicBezTo>
                  <a:pt x="397478" y="577806"/>
                  <a:pt x="408908" y="565106"/>
                  <a:pt x="424148" y="565106"/>
                </a:cubicBezTo>
                <a:lnTo>
                  <a:pt x="607012" y="565106"/>
                </a:lnTo>
                <a:cubicBezTo>
                  <a:pt x="620983" y="565106"/>
                  <a:pt x="633682" y="576536"/>
                  <a:pt x="633682" y="591774"/>
                </a:cubicBezTo>
                <a:cubicBezTo>
                  <a:pt x="633682" y="607014"/>
                  <a:pt x="622252" y="618442"/>
                  <a:pt x="607012" y="618442"/>
                </a:cubicBezTo>
                <a:lnTo>
                  <a:pt x="424148" y="618442"/>
                </a:lnTo>
                <a:cubicBezTo>
                  <a:pt x="408908" y="617172"/>
                  <a:pt x="397478" y="605743"/>
                  <a:pt x="397478" y="591774"/>
                </a:cubicBezTo>
                <a:close/>
                <a:moveTo>
                  <a:pt x="397478" y="779720"/>
                </a:moveTo>
                <a:cubicBezTo>
                  <a:pt x="397478" y="765752"/>
                  <a:pt x="408908" y="753053"/>
                  <a:pt x="424148" y="753053"/>
                </a:cubicBezTo>
                <a:lnTo>
                  <a:pt x="728924" y="753053"/>
                </a:lnTo>
                <a:cubicBezTo>
                  <a:pt x="742893" y="753053"/>
                  <a:pt x="755592" y="764481"/>
                  <a:pt x="755592" y="779720"/>
                </a:cubicBezTo>
                <a:cubicBezTo>
                  <a:pt x="755592" y="794958"/>
                  <a:pt x="744162" y="806388"/>
                  <a:pt x="728924" y="806388"/>
                </a:cubicBezTo>
                <a:lnTo>
                  <a:pt x="424148" y="806388"/>
                </a:lnTo>
                <a:cubicBezTo>
                  <a:pt x="408908" y="806388"/>
                  <a:pt x="397478" y="794958"/>
                  <a:pt x="397478" y="779720"/>
                </a:cubicBezTo>
                <a:close/>
                <a:moveTo>
                  <a:pt x="397478" y="881312"/>
                </a:moveTo>
                <a:cubicBezTo>
                  <a:pt x="397478" y="867344"/>
                  <a:pt x="408908" y="854645"/>
                  <a:pt x="424148" y="854645"/>
                </a:cubicBezTo>
                <a:lnTo>
                  <a:pt x="607012" y="854645"/>
                </a:lnTo>
                <a:cubicBezTo>
                  <a:pt x="620983" y="854645"/>
                  <a:pt x="633682" y="866073"/>
                  <a:pt x="633682" y="881312"/>
                </a:cubicBezTo>
                <a:cubicBezTo>
                  <a:pt x="633682" y="896551"/>
                  <a:pt x="622252" y="907980"/>
                  <a:pt x="607012" y="907980"/>
                </a:cubicBezTo>
                <a:lnTo>
                  <a:pt x="424148" y="907980"/>
                </a:lnTo>
                <a:cubicBezTo>
                  <a:pt x="408908" y="906710"/>
                  <a:pt x="397478" y="895281"/>
                  <a:pt x="397478" y="881312"/>
                </a:cubicBezTo>
                <a:close/>
              </a:path>
            </a:pathLst>
          </a:custGeom>
          <a:solidFill>
            <a:srgbClr val="000000"/>
          </a:solidFill>
          <a:ln w="12692" cap="flat">
            <a:noFill/>
            <a:prstDash val="solid"/>
            <a:miter/>
          </a:ln>
        </p:spPr>
        <p:txBody>
          <a:bodyPr rtlCol="0" anchor="ctr"/>
          <a:lstStyle/>
          <a:p>
            <a:endParaRPr lang="es-MX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D83AED-D44B-FB44-BF45-0AD82C5CDA2C}"/>
              </a:ext>
            </a:extLst>
          </p:cNvPr>
          <p:cNvSpPr txBox="1"/>
          <p:nvPr/>
        </p:nvSpPr>
        <p:spPr>
          <a:xfrm>
            <a:off x="8641660" y="0"/>
            <a:ext cx="4331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Points of Discussion</a:t>
            </a:r>
          </a:p>
        </p:txBody>
      </p:sp>
    </p:spTree>
    <p:extLst>
      <p:ext uri="{BB962C8B-B14F-4D97-AF65-F5344CB8AC3E}">
        <p14:creationId xmlns:p14="http://schemas.microsoft.com/office/powerpoint/2010/main" val="4157468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Arrow Connector 25"/>
          <p:cNvCxnSpPr>
            <a:cxnSpLocks/>
          </p:cNvCxnSpPr>
          <p:nvPr/>
        </p:nvCxnSpPr>
        <p:spPr>
          <a:xfrm flipV="1">
            <a:off x="5585940" y="2204954"/>
            <a:ext cx="590721" cy="5477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D11A-E4C4-2C4D-9054-85AF8217705F}" type="slidenum">
              <a:rPr lang="en-US" smtClean="0">
                <a:solidFill>
                  <a:prstClr val="white"/>
                </a:solidFill>
              </a:rPr>
              <a:pPr/>
              <a:t>12</a:t>
            </a:fld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88" y="80082"/>
            <a:ext cx="6376578" cy="30450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z="1600" dirty="0"/>
              <a:t>The Interoperable App Development Process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5890" y="3254787"/>
            <a:ext cx="1726755" cy="1577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u="sng" dirty="0"/>
              <a:t>Project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/>
              <a:t>Pediatric Growth Chart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/>
              <a:t>Neonatal Bilirubin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/>
              <a:t>OPA Data Collection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/>
              <a:t>MQIP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/>
              <a:t>ACC registries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 err="1"/>
              <a:t>Comm</a:t>
            </a:r>
            <a:r>
              <a:rPr lang="en-US" sz="1050" dirty="0"/>
              <a:t> </a:t>
            </a:r>
            <a:r>
              <a:rPr lang="en-US" sz="1050" dirty="0" err="1"/>
              <a:t>Acq</a:t>
            </a:r>
            <a:r>
              <a:rPr lang="en-US" sz="1050" dirty="0"/>
              <a:t> Pneumonia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/>
              <a:t>Etc.</a:t>
            </a:r>
          </a:p>
          <a:p>
            <a:endParaRPr lang="en-US" sz="1100" dirty="0"/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V="1">
            <a:off x="3538838" y="2198045"/>
            <a:ext cx="885257" cy="13818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4415734" y="1627693"/>
            <a:ext cx="1164354" cy="1140703"/>
            <a:chOff x="3657600" y="1599147"/>
            <a:chExt cx="1544559" cy="1348769"/>
          </a:xfrm>
        </p:grpSpPr>
        <p:sp>
          <p:nvSpPr>
            <p:cNvPr id="8" name="Oval 7"/>
            <p:cNvSpPr/>
            <p:nvPr/>
          </p:nvSpPr>
          <p:spPr>
            <a:xfrm>
              <a:off x="3657600" y="1599147"/>
              <a:ext cx="1544559" cy="134876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781178" y="1845646"/>
              <a:ext cx="1308684" cy="74519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Create Logical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Models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(CIMI)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159968" y="1707905"/>
            <a:ext cx="1016248" cy="909038"/>
            <a:chOff x="3657600" y="1599147"/>
            <a:chExt cx="1544559" cy="1348769"/>
          </a:xfrm>
          <a:solidFill>
            <a:srgbClr val="92D050"/>
          </a:solidFill>
        </p:grpSpPr>
        <p:sp>
          <p:nvSpPr>
            <p:cNvPr id="15" name="Oval 14"/>
            <p:cNvSpPr/>
            <p:nvPr/>
          </p:nvSpPr>
          <p:spPr>
            <a:xfrm>
              <a:off x="3657600" y="1599147"/>
              <a:ext cx="1544559" cy="1348769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80231" y="1886590"/>
              <a:ext cx="710579" cy="461665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Approve</a:t>
              </a:r>
            </a:p>
            <a:p>
              <a:pPr algn="ctr"/>
              <a:r>
                <a:rPr lang="en-US" sz="1200" dirty="0"/>
                <a:t>Models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574091" y="1834689"/>
            <a:ext cx="1132191" cy="633192"/>
            <a:chOff x="5403412" y="3757428"/>
            <a:chExt cx="1544559" cy="990391"/>
          </a:xfrm>
          <a:solidFill>
            <a:srgbClr val="F751FF"/>
          </a:solidFill>
        </p:grpSpPr>
        <p:sp>
          <p:nvSpPr>
            <p:cNvPr id="21" name="Rectangle 20"/>
            <p:cNvSpPr/>
            <p:nvPr/>
          </p:nvSpPr>
          <p:spPr>
            <a:xfrm>
              <a:off x="5403412" y="3757428"/>
              <a:ext cx="1544559" cy="990391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30145" y="3865682"/>
              <a:ext cx="854527" cy="461665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Model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Repository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589346" y="4272496"/>
            <a:ext cx="1074875" cy="1050200"/>
            <a:chOff x="3657600" y="1599147"/>
            <a:chExt cx="1544559" cy="1348769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4" name="Oval 23"/>
            <p:cNvSpPr/>
            <p:nvPr/>
          </p:nvSpPr>
          <p:spPr>
            <a:xfrm>
              <a:off x="3657600" y="1599147"/>
              <a:ext cx="1544559" cy="1348769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878220" y="1818350"/>
              <a:ext cx="1114600" cy="830997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Create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Physical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Artifacts (FHIR 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Profiles)</a:t>
              </a:r>
            </a:p>
          </p:txBody>
        </p:sp>
      </p:grpSp>
      <p:cxnSp>
        <p:nvCxnSpPr>
          <p:cNvPr id="28" name="Straight Arrow Connector 27"/>
          <p:cNvCxnSpPr>
            <a:cxnSpLocks/>
          </p:cNvCxnSpPr>
          <p:nvPr/>
        </p:nvCxnSpPr>
        <p:spPr>
          <a:xfrm>
            <a:off x="7176216" y="2182929"/>
            <a:ext cx="390281" cy="0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7589346" y="5664852"/>
            <a:ext cx="1140346" cy="778282"/>
            <a:chOff x="5403412" y="3757428"/>
            <a:chExt cx="1544559" cy="990391"/>
          </a:xfrm>
          <a:solidFill>
            <a:srgbClr val="D883FF"/>
          </a:solidFill>
        </p:grpSpPr>
        <p:sp>
          <p:nvSpPr>
            <p:cNvPr id="32" name="Rectangle 31"/>
            <p:cNvSpPr/>
            <p:nvPr/>
          </p:nvSpPr>
          <p:spPr>
            <a:xfrm>
              <a:off x="5403412" y="3757428"/>
              <a:ext cx="1544559" cy="990391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623098" y="3797442"/>
              <a:ext cx="1068625" cy="646331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Artifact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Repository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(FHIR profiles)</a:t>
              </a:r>
            </a:p>
          </p:txBody>
        </p:sp>
      </p:grpSp>
      <p:cxnSp>
        <p:nvCxnSpPr>
          <p:cNvPr id="34" name="Straight Arrow Connector 33"/>
          <p:cNvCxnSpPr>
            <a:cxnSpLocks/>
          </p:cNvCxnSpPr>
          <p:nvPr/>
        </p:nvCxnSpPr>
        <p:spPr>
          <a:xfrm>
            <a:off x="8140186" y="2466405"/>
            <a:ext cx="0" cy="427317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4584513" y="5490440"/>
            <a:ext cx="1074875" cy="1010582"/>
            <a:chOff x="3657600" y="1599147"/>
            <a:chExt cx="1544559" cy="1348769"/>
          </a:xfrm>
          <a:solidFill>
            <a:srgbClr val="4DF1D2"/>
          </a:solidFill>
        </p:grpSpPr>
        <p:sp>
          <p:nvSpPr>
            <p:cNvPr id="40" name="Oval 39"/>
            <p:cNvSpPr/>
            <p:nvPr/>
          </p:nvSpPr>
          <p:spPr>
            <a:xfrm>
              <a:off x="3657600" y="1599147"/>
              <a:ext cx="1544559" cy="1348769"/>
            </a:xfrm>
            <a:prstGeom prst="ellipse">
              <a:avLst/>
            </a:prstGeom>
            <a:solidFill>
              <a:srgbClr val="AAAAA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922853" y="1954829"/>
              <a:ext cx="1025344" cy="461665"/>
            </a:xfrm>
            <a:prstGeom prst="rect">
              <a:avLst/>
            </a:prstGeom>
            <a:solidFill>
              <a:srgbClr val="AAAAAA"/>
            </a:solidFill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Conformance</a:t>
              </a:r>
            </a:p>
            <a:p>
              <a:pPr algn="ctr"/>
              <a:r>
                <a:rPr lang="en-US" sz="1200" dirty="0"/>
                <a:t>Testing</a:t>
              </a:r>
            </a:p>
          </p:txBody>
        </p:sp>
      </p:grpSp>
      <p:cxnSp>
        <p:nvCxnSpPr>
          <p:cNvPr id="43" name="Straight Arrow Connector 42"/>
          <p:cNvCxnSpPr>
            <a:cxnSpLocks/>
          </p:cNvCxnSpPr>
          <p:nvPr/>
        </p:nvCxnSpPr>
        <p:spPr>
          <a:xfrm>
            <a:off x="8140185" y="5322696"/>
            <a:ext cx="0" cy="346597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cxnSpLocks/>
          </p:cNvCxnSpPr>
          <p:nvPr/>
        </p:nvCxnSpPr>
        <p:spPr>
          <a:xfrm flipH="1">
            <a:off x="7129791" y="6053993"/>
            <a:ext cx="451549" cy="0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800496" y="3758042"/>
            <a:ext cx="1227809" cy="461665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Terminology</a:t>
            </a:r>
          </a:p>
          <a:p>
            <a:pPr algn="ctr"/>
            <a:r>
              <a:rPr lang="en-US" sz="1200" b="1" dirty="0"/>
              <a:t>Server</a:t>
            </a:r>
          </a:p>
        </p:txBody>
      </p:sp>
      <p:cxnSp>
        <p:nvCxnSpPr>
          <p:cNvPr id="56" name="Straight Arrow Connector 55"/>
          <p:cNvCxnSpPr>
            <a:cxnSpLocks/>
            <a:stCxn id="8" idx="5"/>
          </p:cNvCxnSpPr>
          <p:nvPr/>
        </p:nvCxnSpPr>
        <p:spPr>
          <a:xfrm>
            <a:off x="5409572" y="2601344"/>
            <a:ext cx="622461" cy="1176912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cxnSpLocks/>
          </p:cNvCxnSpPr>
          <p:nvPr/>
        </p:nvCxnSpPr>
        <p:spPr>
          <a:xfrm flipH="1">
            <a:off x="6873175" y="2477584"/>
            <a:ext cx="912414" cy="1300672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cxnSpLocks/>
          </p:cNvCxnSpPr>
          <p:nvPr/>
        </p:nvCxnSpPr>
        <p:spPr>
          <a:xfrm flipH="1" flipV="1">
            <a:off x="7054346" y="4063207"/>
            <a:ext cx="602437" cy="56545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cxnSpLocks/>
          </p:cNvCxnSpPr>
          <p:nvPr/>
        </p:nvCxnSpPr>
        <p:spPr>
          <a:xfrm flipH="1">
            <a:off x="5289600" y="4219707"/>
            <a:ext cx="609014" cy="1298108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cxnSpLocks/>
          </p:cNvCxnSpPr>
          <p:nvPr/>
        </p:nvCxnSpPr>
        <p:spPr>
          <a:xfrm flipH="1" flipV="1">
            <a:off x="2272017" y="4089605"/>
            <a:ext cx="2581215" cy="126924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cxnSpLocks/>
          </p:cNvCxnSpPr>
          <p:nvPr/>
        </p:nvCxnSpPr>
        <p:spPr>
          <a:xfrm flipH="1" flipV="1">
            <a:off x="2139337" y="4219707"/>
            <a:ext cx="2469780" cy="1270313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cxnSpLocks/>
          </p:cNvCxnSpPr>
          <p:nvPr/>
        </p:nvCxnSpPr>
        <p:spPr>
          <a:xfrm flipH="1" flipV="1">
            <a:off x="2037048" y="4443175"/>
            <a:ext cx="2410773" cy="123371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cxnSpLocks/>
          </p:cNvCxnSpPr>
          <p:nvPr/>
        </p:nvCxnSpPr>
        <p:spPr>
          <a:xfrm flipH="1" flipV="1">
            <a:off x="1884396" y="4628657"/>
            <a:ext cx="2486277" cy="124873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661777" y="1721442"/>
            <a:ext cx="1007507" cy="980842"/>
            <a:chOff x="3657600" y="1599147"/>
            <a:chExt cx="1544559" cy="1348769"/>
          </a:xfrm>
          <a:solidFill>
            <a:srgbClr val="7030A0"/>
          </a:solidFill>
        </p:grpSpPr>
        <p:sp>
          <p:nvSpPr>
            <p:cNvPr id="46" name="Oval 45"/>
            <p:cNvSpPr/>
            <p:nvPr/>
          </p:nvSpPr>
          <p:spPr>
            <a:xfrm>
              <a:off x="3657600" y="1599147"/>
              <a:ext cx="1544559" cy="1348769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969778" y="1886590"/>
              <a:ext cx="931485" cy="576385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Domain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Analysis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996723" y="5459144"/>
            <a:ext cx="1151145" cy="1071475"/>
            <a:chOff x="3657600" y="1599147"/>
            <a:chExt cx="1544559" cy="1348769"/>
          </a:xfrm>
          <a:solidFill>
            <a:srgbClr val="002060"/>
          </a:solidFill>
        </p:grpSpPr>
        <p:sp>
          <p:nvSpPr>
            <p:cNvPr id="49" name="Oval 48"/>
            <p:cNvSpPr/>
            <p:nvPr/>
          </p:nvSpPr>
          <p:spPr>
            <a:xfrm>
              <a:off x="3657600" y="1599147"/>
              <a:ext cx="1544559" cy="1348769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958558" y="1833423"/>
              <a:ext cx="908453" cy="646331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Create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Software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(Apps, CDS)</a:t>
              </a:r>
            </a:p>
          </p:txBody>
        </p:sp>
      </p:grpSp>
      <p:cxnSp>
        <p:nvCxnSpPr>
          <p:cNvPr id="51" name="Straight Arrow Connector 50"/>
          <p:cNvCxnSpPr>
            <a:cxnSpLocks/>
            <a:stCxn id="52" idx="2"/>
          </p:cNvCxnSpPr>
          <p:nvPr/>
        </p:nvCxnSpPr>
        <p:spPr>
          <a:xfrm>
            <a:off x="6414401" y="4219707"/>
            <a:ext cx="145153" cy="126530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cxnSpLocks/>
            <a:stCxn id="49" idx="2"/>
            <a:endCxn id="40" idx="6"/>
          </p:cNvCxnSpPr>
          <p:nvPr/>
        </p:nvCxnSpPr>
        <p:spPr>
          <a:xfrm flipH="1">
            <a:off x="5659388" y="5994882"/>
            <a:ext cx="337335" cy="849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cxnSpLocks/>
          </p:cNvCxnSpPr>
          <p:nvPr/>
        </p:nvCxnSpPr>
        <p:spPr>
          <a:xfrm flipV="1">
            <a:off x="1165531" y="2743200"/>
            <a:ext cx="0" cy="505060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cxnSpLocks/>
          </p:cNvCxnSpPr>
          <p:nvPr/>
        </p:nvCxnSpPr>
        <p:spPr>
          <a:xfrm flipH="1" flipV="1">
            <a:off x="6828926" y="4219707"/>
            <a:ext cx="802493" cy="1445145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86F1F56-76A3-084B-AEEA-DB9F04DD7868}"/>
              </a:ext>
            </a:extLst>
          </p:cNvPr>
          <p:cNvGrpSpPr/>
          <p:nvPr/>
        </p:nvGrpSpPr>
        <p:grpSpPr>
          <a:xfrm>
            <a:off x="2475868" y="1721442"/>
            <a:ext cx="1046928" cy="980842"/>
            <a:chOff x="3657600" y="1599147"/>
            <a:chExt cx="1544559" cy="1348769"/>
          </a:xfrm>
          <a:solidFill>
            <a:srgbClr val="FFFF00"/>
          </a:solidFill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8129C2F-40F2-4F40-8F94-6FF67B4A8708}"/>
                </a:ext>
              </a:extLst>
            </p:cNvPr>
            <p:cNvSpPr/>
            <p:nvPr/>
          </p:nvSpPr>
          <p:spPr>
            <a:xfrm>
              <a:off x="3657600" y="1599147"/>
              <a:ext cx="1544559" cy="1348769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7FFE9B0-C2B1-9048-A265-4EFFF6413CDD}"/>
                </a:ext>
              </a:extLst>
            </p:cNvPr>
            <p:cNvSpPr txBox="1"/>
            <p:nvPr/>
          </p:nvSpPr>
          <p:spPr>
            <a:xfrm>
              <a:off x="4021472" y="1757440"/>
              <a:ext cx="852988" cy="1061088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/>
                <a:t>*NEW*</a:t>
              </a:r>
            </a:p>
            <a:p>
              <a:pPr algn="ctr"/>
              <a:r>
                <a:rPr lang="en-US" sz="1050" dirty="0"/>
                <a:t>Approve</a:t>
              </a:r>
            </a:p>
            <a:p>
              <a:pPr algn="ctr"/>
              <a:r>
                <a:rPr lang="en-US" sz="1050" dirty="0"/>
                <a:t>Model </a:t>
              </a:r>
            </a:p>
            <a:p>
              <a:pPr algn="ctr"/>
              <a:r>
                <a:rPr lang="en-US" sz="1050" dirty="0"/>
                <a:t>content </a:t>
              </a:r>
            </a:p>
            <a:p>
              <a:pPr algn="ctr"/>
              <a:r>
                <a:rPr lang="en-US" sz="1050" dirty="0"/>
                <a:t>request</a:t>
              </a:r>
            </a:p>
          </p:txBody>
        </p:sp>
      </p:grp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50A51826-5532-964E-9807-E60FF6B5F490}"/>
              </a:ext>
            </a:extLst>
          </p:cNvPr>
          <p:cNvCxnSpPr>
            <a:cxnSpLocks/>
          </p:cNvCxnSpPr>
          <p:nvPr/>
        </p:nvCxnSpPr>
        <p:spPr>
          <a:xfrm>
            <a:off x="1669284" y="2240989"/>
            <a:ext cx="828076" cy="0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A8EE34E-F531-D74B-AF5B-6D7E05864BD8}"/>
              </a:ext>
            </a:extLst>
          </p:cNvPr>
          <p:cNvGrpSpPr/>
          <p:nvPr/>
        </p:nvGrpSpPr>
        <p:grpSpPr>
          <a:xfrm>
            <a:off x="7617744" y="2887374"/>
            <a:ext cx="1044884" cy="972863"/>
            <a:chOff x="3657600" y="1599147"/>
            <a:chExt cx="1544559" cy="1348769"/>
          </a:xfrm>
          <a:solidFill>
            <a:srgbClr val="FFFF00"/>
          </a:solidFill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9E76B4B-4DC8-9E42-BD1F-0FA54481724C}"/>
                </a:ext>
              </a:extLst>
            </p:cNvPr>
            <p:cNvSpPr/>
            <p:nvPr/>
          </p:nvSpPr>
          <p:spPr>
            <a:xfrm>
              <a:off x="3657600" y="1599147"/>
              <a:ext cx="1544559" cy="1348769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EB8590C-8A2E-7242-A0B5-A59102CE5B29}"/>
                </a:ext>
              </a:extLst>
            </p:cNvPr>
            <p:cNvSpPr txBox="1"/>
            <p:nvPr/>
          </p:nvSpPr>
          <p:spPr>
            <a:xfrm>
              <a:off x="3885292" y="1754156"/>
              <a:ext cx="1089173" cy="1013461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*NEW*</a:t>
              </a:r>
            </a:p>
            <a:p>
              <a:pPr algn="ctr"/>
              <a:r>
                <a:rPr lang="en-US" sz="1200" dirty="0"/>
                <a:t>Approve</a:t>
              </a:r>
            </a:p>
            <a:p>
              <a:pPr algn="ctr"/>
              <a:r>
                <a:rPr lang="en-US" sz="1200" dirty="0"/>
                <a:t>New FHIR </a:t>
              </a:r>
            </a:p>
            <a:p>
              <a:pPr algn="ctr"/>
              <a:r>
                <a:rPr lang="en-US" sz="1200" dirty="0"/>
                <a:t>Profiles</a:t>
              </a:r>
            </a:p>
          </p:txBody>
        </p:sp>
      </p:grp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9D065A7-8463-4B40-A2AF-0EFFC267EBF0}"/>
              </a:ext>
            </a:extLst>
          </p:cNvPr>
          <p:cNvCxnSpPr>
            <a:cxnSpLocks/>
          </p:cNvCxnSpPr>
          <p:nvPr/>
        </p:nvCxnSpPr>
        <p:spPr>
          <a:xfrm>
            <a:off x="8140185" y="3860237"/>
            <a:ext cx="0" cy="427317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A5824DF8-5A5A-5D47-8EA6-32B108D0D6A4}"/>
              </a:ext>
            </a:extLst>
          </p:cNvPr>
          <p:cNvSpPr txBox="1"/>
          <p:nvPr/>
        </p:nvSpPr>
        <p:spPr>
          <a:xfrm>
            <a:off x="1816130" y="507576"/>
            <a:ext cx="2702599" cy="120032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Clinical Review of data elements submitted for model creation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Domain specific reviewers (2)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Cross Domain reviewers (2)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Iterate until accepted for progression in the process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0AB8B59-B04B-DF43-99FE-64A0E6A2A079}"/>
              </a:ext>
            </a:extLst>
          </p:cNvPr>
          <p:cNvSpPr txBox="1"/>
          <p:nvPr/>
        </p:nvSpPr>
        <p:spPr>
          <a:xfrm>
            <a:off x="6226345" y="-12692"/>
            <a:ext cx="4872566" cy="1754326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Technical Review of New Models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Number of Reviewers? (until automated)?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Discipline/Affiliation of Reviewers?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Iterate until accepted for progression in the process</a:t>
            </a:r>
          </a:p>
          <a:p>
            <a:r>
              <a:rPr lang="en-US" sz="1200" dirty="0">
                <a:solidFill>
                  <a:srgbClr val="FF0000"/>
                </a:solidFill>
              </a:rPr>
              <a:t>Clinical Review of New Models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Domain specific reviewers (2)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Cross Domain reviewers (2)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Using CEDAR with modifications made for review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Iterate until accepted for progression in the process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0FE4B9B-A08B-4E4B-83E8-86562636B6E6}"/>
              </a:ext>
            </a:extLst>
          </p:cNvPr>
          <p:cNvSpPr txBox="1"/>
          <p:nvPr/>
        </p:nvSpPr>
        <p:spPr>
          <a:xfrm>
            <a:off x="8830290" y="2504999"/>
            <a:ext cx="3173127" cy="212365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Technical Review of New FHIR Profiles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Number of Reviewers? (until automated)?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Discipline/Affiliation of Reviewers?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Iterate until accepted for progression in the process</a:t>
            </a:r>
          </a:p>
          <a:p>
            <a:r>
              <a:rPr lang="en-US" sz="1200" dirty="0">
                <a:solidFill>
                  <a:srgbClr val="FF0000"/>
                </a:solidFill>
              </a:rPr>
              <a:t>Clinical Review of New FHIR Profiles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Domain specific reviewers (2)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Cross Domain reviewers (2)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Using ??  TBD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Iterate until accepted for progression in the process</a:t>
            </a:r>
          </a:p>
        </p:txBody>
      </p:sp>
    </p:spTree>
    <p:extLst>
      <p:ext uri="{BB962C8B-B14F-4D97-AF65-F5344CB8AC3E}">
        <p14:creationId xmlns:p14="http://schemas.microsoft.com/office/powerpoint/2010/main" val="1688167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278B26F0-EAF6-46FF-A1A7-D5712112E126}"/>
              </a:ext>
            </a:extLst>
          </p:cNvPr>
          <p:cNvGrpSpPr/>
          <p:nvPr/>
        </p:nvGrpSpPr>
        <p:grpSpPr>
          <a:xfrm>
            <a:off x="10432701" y="2750829"/>
            <a:ext cx="1582689" cy="3126086"/>
            <a:chOff x="2506930" y="9714448"/>
            <a:chExt cx="3165378" cy="6252172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866B5CA-4855-4A0E-8EB0-C20E80426C82}"/>
                </a:ext>
              </a:extLst>
            </p:cNvPr>
            <p:cNvSpPr/>
            <p:nvPr/>
          </p:nvSpPr>
          <p:spPr>
            <a:xfrm>
              <a:off x="2506930" y="9714448"/>
              <a:ext cx="3165378" cy="62521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EE682C0-E6B4-4778-B11B-F95AAFC43823}"/>
                </a:ext>
              </a:extLst>
            </p:cNvPr>
            <p:cNvSpPr txBox="1"/>
            <p:nvPr/>
          </p:nvSpPr>
          <p:spPr>
            <a:xfrm flipH="1">
              <a:off x="2720344" y="9758844"/>
              <a:ext cx="2686440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7"/>
              <a:r>
                <a:rPr lang="en-US" sz="1400" b="1" dirty="0">
                  <a:solidFill>
                    <a:srgbClr val="FFFF00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Lato Light" panose="020F0502020204030203" pitchFamily="34" charset="0"/>
                </a:rPr>
                <a:t>Finalize Review</a:t>
              </a:r>
              <a:endParaRPr lang="en-US" sz="140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Lato Light" panose="020F0502020204030203" pitchFamily="34" charset="0"/>
              </a:endParaRP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A0DCA947-930F-2E43-9818-BB9EFFC624DF}"/>
              </a:ext>
            </a:extLst>
          </p:cNvPr>
          <p:cNvSpPr/>
          <p:nvPr/>
        </p:nvSpPr>
        <p:spPr>
          <a:xfrm flipH="1">
            <a:off x="5296317" y="3793876"/>
            <a:ext cx="15993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/>
            <a:r>
              <a:rPr lang="en-US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Montserrat" charset="0"/>
              </a:rPr>
              <a:t>Develop</a:t>
            </a:r>
            <a:endParaRPr lang="en-US" sz="2700" dirty="0">
              <a:solidFill>
                <a:srgbClr val="FFFFFF"/>
              </a:solidFill>
              <a:latin typeface="Roboto Medium" panose="02000000000000000000" pitchFamily="2" charset="0"/>
              <a:ea typeface="Roboto Medium" panose="02000000000000000000" pitchFamily="2" charset="0"/>
              <a:cs typeface="Montserrat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9A25317-F7B3-B041-B2BD-F1A844FC8975}"/>
              </a:ext>
            </a:extLst>
          </p:cNvPr>
          <p:cNvGrpSpPr/>
          <p:nvPr/>
        </p:nvGrpSpPr>
        <p:grpSpPr>
          <a:xfrm>
            <a:off x="4675401" y="2750829"/>
            <a:ext cx="1582689" cy="3126084"/>
            <a:chOff x="2506930" y="9714448"/>
            <a:chExt cx="3165378" cy="6252172"/>
          </a:xfrm>
          <a:solidFill>
            <a:srgbClr val="484B99"/>
          </a:solidFill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479E668-C1FE-9948-92B1-1DDC53E406FA}"/>
                </a:ext>
              </a:extLst>
            </p:cNvPr>
            <p:cNvSpPr/>
            <p:nvPr/>
          </p:nvSpPr>
          <p:spPr>
            <a:xfrm>
              <a:off x="2506930" y="9714448"/>
              <a:ext cx="3165378" cy="62521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ED3AA47-A384-C74E-95C9-511A1CFE8F4A}"/>
                </a:ext>
              </a:extLst>
            </p:cNvPr>
            <p:cNvSpPr txBox="1"/>
            <p:nvPr/>
          </p:nvSpPr>
          <p:spPr>
            <a:xfrm flipH="1">
              <a:off x="2720344" y="9758844"/>
              <a:ext cx="2686440" cy="14773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914217"/>
              <a:r>
                <a:rPr lang="en-US" sz="1400" b="1" dirty="0">
                  <a:solidFill>
                    <a:srgbClr val="FFFF00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Lato Light" panose="020F0502020204030203" pitchFamily="34" charset="0"/>
                </a:rPr>
                <a:t>Clinical Review</a:t>
              </a:r>
            </a:p>
            <a:p>
              <a:pPr defTabSz="914217"/>
              <a:endParaRPr lang="en-US" sz="140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Lato Light" panose="020F0502020204030203" pitchFamily="34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F32F202-14EF-8346-9DBD-0A53C109FCD7}"/>
              </a:ext>
            </a:extLst>
          </p:cNvPr>
          <p:cNvGrpSpPr/>
          <p:nvPr/>
        </p:nvGrpSpPr>
        <p:grpSpPr>
          <a:xfrm>
            <a:off x="852441" y="2750829"/>
            <a:ext cx="1582689" cy="3126085"/>
            <a:chOff x="2506930" y="9714446"/>
            <a:chExt cx="3165378" cy="6252170"/>
          </a:xfrm>
          <a:solidFill>
            <a:srgbClr val="484B99"/>
          </a:solidFill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B400518-68EE-2B42-8849-1BB884C84A37}"/>
                </a:ext>
              </a:extLst>
            </p:cNvPr>
            <p:cNvSpPr/>
            <p:nvPr/>
          </p:nvSpPr>
          <p:spPr>
            <a:xfrm>
              <a:off x="2506930" y="9714446"/>
              <a:ext cx="3165378" cy="62521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16147A34-226B-0E40-AEEF-76ACA6415D73}"/>
                </a:ext>
              </a:extLst>
            </p:cNvPr>
            <p:cNvSpPr txBox="1"/>
            <p:nvPr/>
          </p:nvSpPr>
          <p:spPr>
            <a:xfrm flipH="1">
              <a:off x="2652810" y="9758844"/>
              <a:ext cx="2686440" cy="449353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914217"/>
              <a:r>
                <a:rPr lang="en-US" sz="1400" b="1" dirty="0">
                  <a:solidFill>
                    <a:srgbClr val="FFFF00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Lato Light" panose="020F0502020204030203" pitchFamily="34" charset="0"/>
                </a:rPr>
                <a:t>Triage</a:t>
              </a:r>
            </a:p>
            <a:p>
              <a:pPr defTabSz="914217"/>
              <a:endParaRPr lang="en-US" sz="140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Lato Light" charset="0"/>
              </a:endParaRPr>
            </a:p>
            <a:p>
              <a:pPr defTabSz="914217"/>
              <a:endParaRPr lang="en-US" sz="140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Lato Light" charset="0"/>
              </a:endParaRPr>
            </a:p>
            <a:p>
              <a:pPr defTabSz="914217"/>
              <a:r>
                <a:rPr lang="en-US" sz="1400" dirty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Lato Light" charset="0"/>
                </a:rPr>
                <a:t>Submission package checked for completeness </a:t>
              </a:r>
            </a:p>
            <a:p>
              <a:pPr defTabSz="914217"/>
              <a:endParaRPr lang="en-US" sz="140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Lato Light" charset="0"/>
              </a:endParaRPr>
            </a:p>
            <a:p>
              <a:pPr defTabSz="914217"/>
              <a:r>
                <a:rPr lang="en-US" sz="1400" dirty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Lato Light" charset="0"/>
                </a:rPr>
                <a:t>Identify review team</a:t>
              </a:r>
              <a:endParaRPr lang="en-US" sz="120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Lato Light" charset="0"/>
              </a:endParaRPr>
            </a:p>
          </p:txBody>
        </p:sp>
      </p:grp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DE018144-1681-584B-9834-8EA7DA35AFB3}"/>
              </a:ext>
            </a:extLst>
          </p:cNvPr>
          <p:cNvCxnSpPr>
            <a:cxnSpLocks/>
          </p:cNvCxnSpPr>
          <p:nvPr/>
        </p:nvCxnSpPr>
        <p:spPr>
          <a:xfrm>
            <a:off x="2444274" y="4205537"/>
            <a:ext cx="333363" cy="0"/>
          </a:xfrm>
          <a:prstGeom prst="straightConnector1">
            <a:avLst/>
          </a:prstGeom>
          <a:ln w="38100">
            <a:solidFill>
              <a:schemeClr val="bg1">
                <a:lumMod val="50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68AD749-53D0-EE4C-A1B1-00FB75158001}"/>
              </a:ext>
            </a:extLst>
          </p:cNvPr>
          <p:cNvGrpSpPr/>
          <p:nvPr/>
        </p:nvGrpSpPr>
        <p:grpSpPr>
          <a:xfrm>
            <a:off x="671617" y="1436254"/>
            <a:ext cx="1914243" cy="966424"/>
            <a:chOff x="2891553" y="3636819"/>
            <a:chExt cx="3828486" cy="1932848"/>
          </a:xfrm>
        </p:grpSpPr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E1037251-5CBA-3441-878F-2313E776878E}"/>
                </a:ext>
              </a:extLst>
            </p:cNvPr>
            <p:cNvSpPr/>
            <p:nvPr/>
          </p:nvSpPr>
          <p:spPr>
            <a:xfrm>
              <a:off x="2891553" y="3636819"/>
              <a:ext cx="3828486" cy="1932848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64E5CE7E-2286-E449-8200-834F13ACC63C}"/>
                </a:ext>
              </a:extLst>
            </p:cNvPr>
            <p:cNvSpPr/>
            <p:nvPr/>
          </p:nvSpPr>
          <p:spPr>
            <a:xfrm flipH="1">
              <a:off x="3283295" y="3886287"/>
              <a:ext cx="3105188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217"/>
              <a:r>
                <a:rPr lang="en-US" sz="1400" b="1" dirty="0">
                  <a:solidFill>
                    <a:srgbClr val="FFFF00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Montserrat" charset="0"/>
                </a:rPr>
                <a:t>Clinical Models Ready for Review</a:t>
              </a:r>
              <a:endParaRPr lang="en-US" sz="2000" b="1" dirty="0">
                <a:solidFill>
                  <a:srgbClr val="FFFF00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Montserrat" charset="0"/>
              </a:endParaRPr>
            </a:p>
          </p:txBody>
        </p:sp>
      </p:grp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349986EE-3216-C444-99AE-F0D286ABD417}"/>
              </a:ext>
            </a:extLst>
          </p:cNvPr>
          <p:cNvCxnSpPr>
            <a:cxnSpLocks/>
            <a:stCxn id="94" idx="2"/>
          </p:cNvCxnSpPr>
          <p:nvPr/>
        </p:nvCxnSpPr>
        <p:spPr>
          <a:xfrm>
            <a:off x="1628739" y="2402678"/>
            <a:ext cx="16157" cy="348151"/>
          </a:xfrm>
          <a:prstGeom prst="straightConnector1">
            <a:avLst/>
          </a:prstGeom>
          <a:ln w="38100">
            <a:solidFill>
              <a:schemeClr val="bg1">
                <a:lumMod val="50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uadroTexto 351">
            <a:extLst>
              <a:ext uri="{FF2B5EF4-FFF2-40B4-BE49-F238E27FC236}">
                <a16:creationId xmlns:a16="http://schemas.microsoft.com/office/drawing/2014/main" id="{F4A2167C-F850-014A-9295-3B381F8A51AF}"/>
              </a:ext>
            </a:extLst>
          </p:cNvPr>
          <p:cNvSpPr txBox="1"/>
          <p:nvPr/>
        </p:nvSpPr>
        <p:spPr>
          <a:xfrm>
            <a:off x="1374182" y="1191656"/>
            <a:ext cx="9520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endParaRPr lang="en-US" dirty="0">
              <a:solidFill>
                <a:srgbClr val="999999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660BD5B-D6A4-435C-BA7D-474E8025C37F}"/>
              </a:ext>
            </a:extLst>
          </p:cNvPr>
          <p:cNvGrpSpPr/>
          <p:nvPr/>
        </p:nvGrpSpPr>
        <p:grpSpPr>
          <a:xfrm>
            <a:off x="2786781" y="2750829"/>
            <a:ext cx="1582689" cy="3126086"/>
            <a:chOff x="2506930" y="9714448"/>
            <a:chExt cx="3165378" cy="6252172"/>
          </a:xfrm>
          <a:solidFill>
            <a:srgbClr val="484B99"/>
          </a:solidFill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C13E2EB-963C-405D-9084-1B580E0A1A7A}"/>
                </a:ext>
              </a:extLst>
            </p:cNvPr>
            <p:cNvSpPr/>
            <p:nvPr/>
          </p:nvSpPr>
          <p:spPr>
            <a:xfrm>
              <a:off x="2506930" y="9714448"/>
              <a:ext cx="3165378" cy="62521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B38A8F5-3965-4359-9202-68AED911DF61}"/>
                </a:ext>
              </a:extLst>
            </p:cNvPr>
            <p:cNvSpPr txBox="1"/>
            <p:nvPr/>
          </p:nvSpPr>
          <p:spPr>
            <a:xfrm flipH="1">
              <a:off x="2720344" y="9758844"/>
              <a:ext cx="2686440" cy="535531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914217"/>
              <a:r>
                <a:rPr lang="en-US" sz="1400" b="1" dirty="0">
                  <a:solidFill>
                    <a:srgbClr val="FFFF00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Lato Light" panose="020F0502020204030203" pitchFamily="34" charset="0"/>
                </a:rPr>
                <a:t>Context Assessment</a:t>
              </a:r>
            </a:p>
            <a:p>
              <a:pPr defTabSz="914217"/>
              <a:endParaRPr lang="en-US" sz="140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Lato Light" panose="020F0502020204030203" pitchFamily="34" charset="0"/>
              </a:endParaRPr>
            </a:p>
            <a:p>
              <a:pPr defTabSz="914217"/>
              <a:r>
                <a:rPr lang="en-US" sz="1400" dirty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Lato Light" panose="020F0502020204030203" pitchFamily="34" charset="0"/>
                </a:rPr>
                <a:t>Does the content match the use case</a:t>
              </a:r>
            </a:p>
            <a:p>
              <a:pPr defTabSz="914217"/>
              <a:endParaRPr lang="en-US" sz="140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Lato Light" panose="020F0502020204030203" pitchFamily="34" charset="0"/>
              </a:endParaRPr>
            </a:p>
            <a:p>
              <a:pPr defTabSz="914217"/>
              <a:r>
                <a:rPr lang="en-US" sz="1400" dirty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Lato Light" panose="020F0502020204030203" pitchFamily="34" charset="0"/>
                </a:rPr>
                <a:t>Is there sufficient clinical context to assess the clinical models</a:t>
              </a:r>
              <a:endParaRPr lang="en-US" sz="140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Lato Light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891C037-A044-4DBA-A2D1-CB7D0F622C1A}"/>
              </a:ext>
            </a:extLst>
          </p:cNvPr>
          <p:cNvGrpSpPr/>
          <p:nvPr/>
        </p:nvGrpSpPr>
        <p:grpSpPr>
          <a:xfrm>
            <a:off x="6600597" y="2750829"/>
            <a:ext cx="1582689" cy="3126086"/>
            <a:chOff x="2506930" y="9714448"/>
            <a:chExt cx="3165378" cy="6252172"/>
          </a:xfrm>
          <a:solidFill>
            <a:srgbClr val="484B99"/>
          </a:solidFill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9B788AD-4380-4905-B899-92CA5D13E5C0}"/>
                </a:ext>
              </a:extLst>
            </p:cNvPr>
            <p:cNvSpPr/>
            <p:nvPr/>
          </p:nvSpPr>
          <p:spPr>
            <a:xfrm>
              <a:off x="2506930" y="9714448"/>
              <a:ext cx="3165378" cy="62521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1B4A7E4-6EF2-44F5-8591-4FD44DA901DC}"/>
                </a:ext>
              </a:extLst>
            </p:cNvPr>
            <p:cNvSpPr txBox="1"/>
            <p:nvPr/>
          </p:nvSpPr>
          <p:spPr>
            <a:xfrm flipH="1">
              <a:off x="2720344" y="9758844"/>
              <a:ext cx="2686440" cy="14773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914217"/>
              <a:r>
                <a:rPr lang="en-US" sz="1400" b="1" dirty="0">
                  <a:solidFill>
                    <a:srgbClr val="FFFF00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Lato Light" panose="020F0502020204030203" pitchFamily="34" charset="0"/>
                </a:rPr>
                <a:t>Provide Feedback</a:t>
              </a:r>
            </a:p>
            <a:p>
              <a:pPr defTabSz="914217"/>
              <a:endParaRPr lang="en-US" sz="140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Lato Light" panose="020F0502020204030203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10E9E7D-A4CB-499A-93CC-AA14B78608A8}"/>
              </a:ext>
            </a:extLst>
          </p:cNvPr>
          <p:cNvGrpSpPr/>
          <p:nvPr/>
        </p:nvGrpSpPr>
        <p:grpSpPr>
          <a:xfrm>
            <a:off x="8516649" y="2750829"/>
            <a:ext cx="1582689" cy="3126086"/>
            <a:chOff x="2506930" y="9714448"/>
            <a:chExt cx="3165378" cy="6252172"/>
          </a:xfrm>
          <a:solidFill>
            <a:srgbClr val="484B99"/>
          </a:solidFill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791BB07-1182-4C50-B0B6-CA744AD9FCA6}"/>
                </a:ext>
              </a:extLst>
            </p:cNvPr>
            <p:cNvSpPr/>
            <p:nvPr/>
          </p:nvSpPr>
          <p:spPr>
            <a:xfrm>
              <a:off x="2506930" y="9714448"/>
              <a:ext cx="3165378" cy="62521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C561568-F120-428F-AFE9-FCA6A03E1941}"/>
                </a:ext>
              </a:extLst>
            </p:cNvPr>
            <p:cNvSpPr txBox="1"/>
            <p:nvPr/>
          </p:nvSpPr>
          <p:spPr>
            <a:xfrm flipH="1">
              <a:off x="2720344" y="9758844"/>
              <a:ext cx="2686440" cy="14773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914217"/>
              <a:r>
                <a:rPr lang="en-US" sz="1400" b="1" dirty="0">
                  <a:solidFill>
                    <a:srgbClr val="FFFF00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Lato Light" panose="020F0502020204030203" pitchFamily="34" charset="0"/>
                </a:rPr>
                <a:t>Repeat Review</a:t>
              </a:r>
            </a:p>
            <a:p>
              <a:pPr defTabSz="914217"/>
              <a:endParaRPr lang="en-US" sz="140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Lato Light" panose="020F0502020204030203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4A5B97F-E788-4092-8516-414ACA9DDFEA}"/>
              </a:ext>
            </a:extLst>
          </p:cNvPr>
          <p:cNvGrpSpPr/>
          <p:nvPr/>
        </p:nvGrpSpPr>
        <p:grpSpPr>
          <a:xfrm>
            <a:off x="10414413" y="2750827"/>
            <a:ext cx="1582689" cy="3126086"/>
            <a:chOff x="2506930" y="9714448"/>
            <a:chExt cx="3165378" cy="6252172"/>
          </a:xfrm>
          <a:solidFill>
            <a:srgbClr val="484B99"/>
          </a:solidFill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ED21166-EAF6-4AC9-B2E8-3EF50C329BBE}"/>
                </a:ext>
              </a:extLst>
            </p:cNvPr>
            <p:cNvSpPr/>
            <p:nvPr/>
          </p:nvSpPr>
          <p:spPr>
            <a:xfrm>
              <a:off x="2506930" y="9714448"/>
              <a:ext cx="3165378" cy="62521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6419E7E-C008-44A2-8B69-E89978899082}"/>
                </a:ext>
              </a:extLst>
            </p:cNvPr>
            <p:cNvSpPr txBox="1"/>
            <p:nvPr/>
          </p:nvSpPr>
          <p:spPr>
            <a:xfrm flipH="1">
              <a:off x="2720344" y="9758844"/>
              <a:ext cx="2686440" cy="104644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914217"/>
              <a:r>
                <a:rPr lang="en-US" sz="1400" b="1" dirty="0">
                  <a:solidFill>
                    <a:srgbClr val="FFFF00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Lato Light" panose="020F0502020204030203" pitchFamily="34" charset="0"/>
                </a:rPr>
                <a:t>Finalize Review</a:t>
              </a:r>
              <a:endParaRPr lang="en-US" sz="140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Lato Light" panose="020F0502020204030203" pitchFamily="34" charset="0"/>
              </a:endParaRPr>
            </a:p>
          </p:txBody>
        </p:sp>
      </p:grp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5BDE3130-1AD4-48F9-B4C4-40D3F1C93EE4}"/>
              </a:ext>
            </a:extLst>
          </p:cNvPr>
          <p:cNvCxnSpPr>
            <a:cxnSpLocks/>
          </p:cNvCxnSpPr>
          <p:nvPr/>
        </p:nvCxnSpPr>
        <p:spPr>
          <a:xfrm>
            <a:off x="4351182" y="4205537"/>
            <a:ext cx="333363" cy="0"/>
          </a:xfrm>
          <a:prstGeom prst="straightConnector1">
            <a:avLst/>
          </a:prstGeom>
          <a:ln w="38100">
            <a:solidFill>
              <a:schemeClr val="bg1">
                <a:lumMod val="50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9E3A05A5-4D48-45DA-9C84-1BFE537151E6}"/>
              </a:ext>
            </a:extLst>
          </p:cNvPr>
          <p:cNvCxnSpPr>
            <a:cxnSpLocks/>
          </p:cNvCxnSpPr>
          <p:nvPr/>
        </p:nvCxnSpPr>
        <p:spPr>
          <a:xfrm>
            <a:off x="6267234" y="4205537"/>
            <a:ext cx="333363" cy="0"/>
          </a:xfrm>
          <a:prstGeom prst="straightConnector1">
            <a:avLst/>
          </a:prstGeom>
          <a:ln w="38100">
            <a:solidFill>
              <a:schemeClr val="bg1">
                <a:lumMod val="50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17FB8A6-459B-4A6D-B90A-FEC616AC5C4D}"/>
              </a:ext>
            </a:extLst>
          </p:cNvPr>
          <p:cNvCxnSpPr>
            <a:cxnSpLocks/>
          </p:cNvCxnSpPr>
          <p:nvPr/>
        </p:nvCxnSpPr>
        <p:spPr>
          <a:xfrm>
            <a:off x="8183286" y="4205537"/>
            <a:ext cx="333363" cy="0"/>
          </a:xfrm>
          <a:prstGeom prst="straightConnector1">
            <a:avLst/>
          </a:prstGeom>
          <a:ln w="38100">
            <a:solidFill>
              <a:schemeClr val="bg1">
                <a:lumMod val="50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914A72A-48CC-43A1-8CAD-C72AD6A3C29A}"/>
              </a:ext>
            </a:extLst>
          </p:cNvPr>
          <p:cNvCxnSpPr>
            <a:cxnSpLocks/>
          </p:cNvCxnSpPr>
          <p:nvPr/>
        </p:nvCxnSpPr>
        <p:spPr>
          <a:xfrm>
            <a:off x="10099338" y="4205537"/>
            <a:ext cx="333363" cy="0"/>
          </a:xfrm>
          <a:prstGeom prst="straightConnector1">
            <a:avLst/>
          </a:prstGeom>
          <a:ln w="38100">
            <a:solidFill>
              <a:schemeClr val="bg1">
                <a:lumMod val="50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4FA47B0-F588-4DFD-A360-55BEA0115F22}"/>
              </a:ext>
            </a:extLst>
          </p:cNvPr>
          <p:cNvGrpSpPr/>
          <p:nvPr/>
        </p:nvGrpSpPr>
        <p:grpSpPr>
          <a:xfrm>
            <a:off x="2786781" y="6010771"/>
            <a:ext cx="7393539" cy="589402"/>
            <a:chOff x="2506930" y="9714448"/>
            <a:chExt cx="3165378" cy="6252172"/>
          </a:xfrm>
          <a:solidFill>
            <a:srgbClr val="00B0F0"/>
          </a:solidFill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7D88CF9-5767-4CEE-B361-5789DA09D9DC}"/>
                </a:ext>
              </a:extLst>
            </p:cNvPr>
            <p:cNvSpPr/>
            <p:nvPr/>
          </p:nvSpPr>
          <p:spPr>
            <a:xfrm>
              <a:off x="2506930" y="9714448"/>
              <a:ext cx="3165378" cy="6252172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61C88EB-E622-4AA7-9060-4B782A211B21}"/>
                </a:ext>
              </a:extLst>
            </p:cNvPr>
            <p:cNvSpPr txBox="1"/>
            <p:nvPr/>
          </p:nvSpPr>
          <p:spPr>
            <a:xfrm flipH="1">
              <a:off x="2720344" y="9758841"/>
              <a:ext cx="2686440" cy="555013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217"/>
              <a:r>
                <a:rPr lang="en-US" sz="1400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Lato Light" panose="020F0502020204030203" pitchFamily="34" charset="0"/>
                </a:rPr>
                <a:t>Technical Review</a:t>
              </a:r>
            </a:p>
            <a:p>
              <a:pPr defTabSz="914217"/>
              <a:endParaRPr lang="en-US" sz="1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Lato Light" panose="020F0502020204030203" pitchFamily="34" charset="0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0F55AE1C-EA4D-4FED-A9AE-8F0A88A4C28C}"/>
              </a:ext>
            </a:extLst>
          </p:cNvPr>
          <p:cNvSpPr txBox="1"/>
          <p:nvPr/>
        </p:nvSpPr>
        <p:spPr>
          <a:xfrm>
            <a:off x="10670006" y="3466871"/>
            <a:ext cx="134322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Roboto Light" panose="02000000000000000000"/>
              </a:rPr>
              <a:t>Formally endorse model</a:t>
            </a:r>
          </a:p>
          <a:p>
            <a:endParaRPr lang="en-US" sz="1400" dirty="0">
              <a:solidFill>
                <a:schemeClr val="bg1"/>
              </a:solidFill>
              <a:latin typeface="Roboto Light" panose="02000000000000000000"/>
            </a:endParaRPr>
          </a:p>
          <a:p>
            <a:r>
              <a:rPr lang="en-US" sz="1400" dirty="0">
                <a:solidFill>
                  <a:schemeClr val="bg1"/>
                </a:solidFill>
                <a:latin typeface="Roboto Light" panose="02000000000000000000"/>
              </a:rPr>
              <a:t>Assign designations (preferred/ allowed) and specific uses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1C909FA-C0C9-4200-90FD-F17A430A3D28}"/>
              </a:ext>
            </a:extLst>
          </p:cNvPr>
          <p:cNvSpPr txBox="1"/>
          <p:nvPr/>
        </p:nvSpPr>
        <p:spPr>
          <a:xfrm>
            <a:off x="6867873" y="3466872"/>
            <a:ext cx="134322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Roboto Light" panose="02000000000000000000"/>
              </a:rPr>
              <a:t>Inform submitter of the results of the review</a:t>
            </a:r>
          </a:p>
          <a:p>
            <a:endParaRPr lang="en-US" sz="1400" dirty="0">
              <a:solidFill>
                <a:schemeClr val="bg1"/>
              </a:solidFill>
              <a:latin typeface="Roboto Light" panose="02000000000000000000"/>
            </a:endParaRPr>
          </a:p>
          <a:p>
            <a:r>
              <a:rPr lang="en-US" sz="1400" dirty="0">
                <a:solidFill>
                  <a:schemeClr val="bg1"/>
                </a:solidFill>
                <a:latin typeface="Roboto Light" panose="02000000000000000000"/>
              </a:rPr>
              <a:t>Provide opportunity for submitter to discuss comments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0916335-C463-4599-8B6D-485D09FADEE7}"/>
              </a:ext>
            </a:extLst>
          </p:cNvPr>
          <p:cNvSpPr txBox="1"/>
          <p:nvPr/>
        </p:nvSpPr>
        <p:spPr>
          <a:xfrm>
            <a:off x="8817690" y="3429000"/>
            <a:ext cx="134322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Roboto Light" panose="02000000000000000000"/>
              </a:rPr>
              <a:t>Ensure that updated models meet criteria and address comments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2F9CA33-7C42-4A0A-9F99-EE3BBFCD81AE}"/>
              </a:ext>
            </a:extLst>
          </p:cNvPr>
          <p:cNvSpPr txBox="1"/>
          <p:nvPr/>
        </p:nvSpPr>
        <p:spPr>
          <a:xfrm>
            <a:off x="4899730" y="3466872"/>
            <a:ext cx="13432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Roboto Light" panose="02000000000000000000"/>
              </a:rPr>
              <a:t>Assess models against the criteria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FD863F2-A51E-FD45-9F4E-83E130B209E5}"/>
              </a:ext>
            </a:extLst>
          </p:cNvPr>
          <p:cNvSpPr txBox="1"/>
          <p:nvPr/>
        </p:nvSpPr>
        <p:spPr>
          <a:xfrm>
            <a:off x="8733608" y="4983062"/>
            <a:ext cx="134322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Roboto Light" panose="02000000000000000000"/>
              </a:rPr>
              <a:t>Cycle until all the comments are addressed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EAC4ED-D73D-7F4C-A051-E0B067D13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MODEL REVIEW PROCESS OVERVIEW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52A268B-6F7F-BF43-A465-B590BA93225F}"/>
              </a:ext>
            </a:extLst>
          </p:cNvPr>
          <p:cNvSpPr txBox="1"/>
          <p:nvPr/>
        </p:nvSpPr>
        <p:spPr>
          <a:xfrm>
            <a:off x="10685074" y="214541"/>
            <a:ext cx="93345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How</a:t>
            </a:r>
          </a:p>
        </p:txBody>
      </p:sp>
    </p:spTree>
    <p:extLst>
      <p:ext uri="{BB962C8B-B14F-4D97-AF65-F5344CB8AC3E}">
        <p14:creationId xmlns:p14="http://schemas.microsoft.com/office/powerpoint/2010/main" val="1119505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278B26F0-EAF6-46FF-A1A7-D5712112E126}"/>
              </a:ext>
            </a:extLst>
          </p:cNvPr>
          <p:cNvGrpSpPr/>
          <p:nvPr/>
        </p:nvGrpSpPr>
        <p:grpSpPr>
          <a:xfrm>
            <a:off x="10432701" y="2750829"/>
            <a:ext cx="1582689" cy="3126086"/>
            <a:chOff x="2506930" y="9714448"/>
            <a:chExt cx="3165378" cy="6252172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866B5CA-4855-4A0E-8EB0-C20E80426C82}"/>
                </a:ext>
              </a:extLst>
            </p:cNvPr>
            <p:cNvSpPr/>
            <p:nvPr/>
          </p:nvSpPr>
          <p:spPr>
            <a:xfrm>
              <a:off x="2506930" y="9714448"/>
              <a:ext cx="3165378" cy="62521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EE682C0-E6B4-4778-B11B-F95AAFC43823}"/>
                </a:ext>
              </a:extLst>
            </p:cNvPr>
            <p:cNvSpPr txBox="1"/>
            <p:nvPr/>
          </p:nvSpPr>
          <p:spPr>
            <a:xfrm flipH="1">
              <a:off x="2720344" y="9758844"/>
              <a:ext cx="2686440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7"/>
              <a:r>
                <a:rPr lang="en-US" sz="1400" b="1" dirty="0">
                  <a:solidFill>
                    <a:srgbClr val="FFFF00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Lato Light" panose="020F0502020204030203" pitchFamily="34" charset="0"/>
                </a:rPr>
                <a:t>Finalize Review</a:t>
              </a:r>
              <a:endParaRPr lang="en-US" sz="140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Lato Light" panose="020F0502020204030203" pitchFamily="34" charset="0"/>
              </a:endParaRP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A0DCA947-930F-2E43-9818-BB9EFFC624DF}"/>
              </a:ext>
            </a:extLst>
          </p:cNvPr>
          <p:cNvSpPr/>
          <p:nvPr/>
        </p:nvSpPr>
        <p:spPr>
          <a:xfrm flipH="1">
            <a:off x="5296317" y="3793876"/>
            <a:ext cx="15993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/>
            <a:r>
              <a:rPr lang="en-US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Montserrat" charset="0"/>
              </a:rPr>
              <a:t>Develop</a:t>
            </a:r>
            <a:endParaRPr lang="en-US" sz="2700" dirty="0">
              <a:solidFill>
                <a:srgbClr val="FFFFFF"/>
              </a:solidFill>
              <a:latin typeface="Roboto Medium" panose="02000000000000000000" pitchFamily="2" charset="0"/>
              <a:ea typeface="Roboto Medium" panose="02000000000000000000" pitchFamily="2" charset="0"/>
              <a:cs typeface="Montserrat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9A25317-F7B3-B041-B2BD-F1A844FC8975}"/>
              </a:ext>
            </a:extLst>
          </p:cNvPr>
          <p:cNvGrpSpPr/>
          <p:nvPr/>
        </p:nvGrpSpPr>
        <p:grpSpPr>
          <a:xfrm>
            <a:off x="4675401" y="2750829"/>
            <a:ext cx="1582689" cy="3126084"/>
            <a:chOff x="2506930" y="9714448"/>
            <a:chExt cx="3165378" cy="6252172"/>
          </a:xfrm>
          <a:solidFill>
            <a:srgbClr val="484B99"/>
          </a:solidFill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479E668-C1FE-9948-92B1-1DDC53E406FA}"/>
                </a:ext>
              </a:extLst>
            </p:cNvPr>
            <p:cNvSpPr/>
            <p:nvPr/>
          </p:nvSpPr>
          <p:spPr>
            <a:xfrm>
              <a:off x="2506930" y="9714448"/>
              <a:ext cx="3165378" cy="62521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ED3AA47-A384-C74E-95C9-511A1CFE8F4A}"/>
                </a:ext>
              </a:extLst>
            </p:cNvPr>
            <p:cNvSpPr txBox="1"/>
            <p:nvPr/>
          </p:nvSpPr>
          <p:spPr>
            <a:xfrm flipH="1">
              <a:off x="2720344" y="9758844"/>
              <a:ext cx="2686440" cy="14773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914217"/>
              <a:r>
                <a:rPr lang="en-US" sz="1400" b="1" dirty="0">
                  <a:solidFill>
                    <a:srgbClr val="FFFF00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Lato Light" panose="020F0502020204030203" pitchFamily="34" charset="0"/>
                </a:rPr>
                <a:t>Clinical Review</a:t>
              </a:r>
            </a:p>
            <a:p>
              <a:pPr defTabSz="914217"/>
              <a:endParaRPr lang="en-US" sz="140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Lato Light" panose="020F0502020204030203" pitchFamily="34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F32F202-14EF-8346-9DBD-0A53C109FCD7}"/>
              </a:ext>
            </a:extLst>
          </p:cNvPr>
          <p:cNvGrpSpPr/>
          <p:nvPr/>
        </p:nvGrpSpPr>
        <p:grpSpPr>
          <a:xfrm>
            <a:off x="852441" y="2750829"/>
            <a:ext cx="1582689" cy="3126085"/>
            <a:chOff x="2506930" y="9714446"/>
            <a:chExt cx="3165378" cy="6252170"/>
          </a:xfrm>
          <a:solidFill>
            <a:srgbClr val="484B99"/>
          </a:solidFill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B400518-68EE-2B42-8849-1BB884C84A37}"/>
                </a:ext>
              </a:extLst>
            </p:cNvPr>
            <p:cNvSpPr/>
            <p:nvPr/>
          </p:nvSpPr>
          <p:spPr>
            <a:xfrm>
              <a:off x="2506930" y="9714446"/>
              <a:ext cx="3165378" cy="62521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16147A34-226B-0E40-AEEF-76ACA6415D73}"/>
                </a:ext>
              </a:extLst>
            </p:cNvPr>
            <p:cNvSpPr txBox="1"/>
            <p:nvPr/>
          </p:nvSpPr>
          <p:spPr>
            <a:xfrm flipH="1">
              <a:off x="2652810" y="9758844"/>
              <a:ext cx="2686440" cy="449353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914217"/>
              <a:r>
                <a:rPr lang="en-US" sz="1400" b="1" dirty="0">
                  <a:solidFill>
                    <a:srgbClr val="FFFF00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Lato Light" panose="020F0502020204030203" pitchFamily="34" charset="0"/>
                </a:rPr>
                <a:t>Triage</a:t>
              </a:r>
            </a:p>
            <a:p>
              <a:pPr defTabSz="914217"/>
              <a:endParaRPr lang="en-US" sz="140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Lato Light" charset="0"/>
              </a:endParaRPr>
            </a:p>
            <a:p>
              <a:pPr defTabSz="914217"/>
              <a:endParaRPr lang="en-US" sz="140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Lato Light" charset="0"/>
              </a:endParaRPr>
            </a:p>
            <a:p>
              <a:pPr defTabSz="914217"/>
              <a:r>
                <a:rPr lang="en-US" sz="1400" dirty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Lato Light" charset="0"/>
                </a:rPr>
                <a:t>Submission package checked for completeness </a:t>
              </a:r>
            </a:p>
            <a:p>
              <a:pPr defTabSz="914217"/>
              <a:endParaRPr lang="en-US" sz="140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Lato Light" charset="0"/>
              </a:endParaRPr>
            </a:p>
            <a:p>
              <a:pPr defTabSz="914217"/>
              <a:r>
                <a:rPr lang="en-US" sz="1400" dirty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Lato Light" charset="0"/>
                </a:rPr>
                <a:t>Identify review team</a:t>
              </a:r>
              <a:endParaRPr lang="en-US" sz="120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Lato Light" charset="0"/>
              </a:endParaRPr>
            </a:p>
          </p:txBody>
        </p:sp>
      </p:grp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DE018144-1681-584B-9834-8EA7DA35AFB3}"/>
              </a:ext>
            </a:extLst>
          </p:cNvPr>
          <p:cNvCxnSpPr>
            <a:cxnSpLocks/>
          </p:cNvCxnSpPr>
          <p:nvPr/>
        </p:nvCxnSpPr>
        <p:spPr>
          <a:xfrm>
            <a:off x="2444274" y="4205537"/>
            <a:ext cx="333363" cy="0"/>
          </a:xfrm>
          <a:prstGeom prst="straightConnector1">
            <a:avLst/>
          </a:prstGeom>
          <a:ln w="38100">
            <a:solidFill>
              <a:schemeClr val="bg1">
                <a:lumMod val="50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68AD749-53D0-EE4C-A1B1-00FB75158001}"/>
              </a:ext>
            </a:extLst>
          </p:cNvPr>
          <p:cNvGrpSpPr/>
          <p:nvPr/>
        </p:nvGrpSpPr>
        <p:grpSpPr>
          <a:xfrm>
            <a:off x="671617" y="1436254"/>
            <a:ext cx="1914243" cy="966424"/>
            <a:chOff x="2891553" y="3636819"/>
            <a:chExt cx="3828486" cy="1932848"/>
          </a:xfrm>
        </p:grpSpPr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E1037251-5CBA-3441-878F-2313E776878E}"/>
                </a:ext>
              </a:extLst>
            </p:cNvPr>
            <p:cNvSpPr/>
            <p:nvPr/>
          </p:nvSpPr>
          <p:spPr>
            <a:xfrm>
              <a:off x="2891553" y="3636819"/>
              <a:ext cx="3828486" cy="1932848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64E5CE7E-2286-E449-8200-834F13ACC63C}"/>
                </a:ext>
              </a:extLst>
            </p:cNvPr>
            <p:cNvSpPr/>
            <p:nvPr/>
          </p:nvSpPr>
          <p:spPr>
            <a:xfrm flipH="1">
              <a:off x="3283295" y="3886287"/>
              <a:ext cx="3105188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217"/>
              <a:r>
                <a:rPr lang="en-US" sz="1400" b="1" dirty="0">
                  <a:solidFill>
                    <a:srgbClr val="FFFF00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Montserrat" charset="0"/>
                </a:rPr>
                <a:t>Clinical Models Ready for Review</a:t>
              </a:r>
              <a:endParaRPr lang="en-US" sz="2000" b="1" dirty="0">
                <a:solidFill>
                  <a:srgbClr val="FFFF00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Montserrat" charset="0"/>
              </a:endParaRPr>
            </a:p>
          </p:txBody>
        </p:sp>
      </p:grp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349986EE-3216-C444-99AE-F0D286ABD417}"/>
              </a:ext>
            </a:extLst>
          </p:cNvPr>
          <p:cNvCxnSpPr>
            <a:cxnSpLocks/>
            <a:stCxn id="94" idx="2"/>
          </p:cNvCxnSpPr>
          <p:nvPr/>
        </p:nvCxnSpPr>
        <p:spPr>
          <a:xfrm>
            <a:off x="1628739" y="2402678"/>
            <a:ext cx="16157" cy="348151"/>
          </a:xfrm>
          <a:prstGeom prst="straightConnector1">
            <a:avLst/>
          </a:prstGeom>
          <a:ln w="38100">
            <a:solidFill>
              <a:schemeClr val="bg1">
                <a:lumMod val="50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uadroTexto 351">
            <a:extLst>
              <a:ext uri="{FF2B5EF4-FFF2-40B4-BE49-F238E27FC236}">
                <a16:creationId xmlns:a16="http://schemas.microsoft.com/office/drawing/2014/main" id="{F4A2167C-F850-014A-9295-3B381F8A51AF}"/>
              </a:ext>
            </a:extLst>
          </p:cNvPr>
          <p:cNvSpPr txBox="1"/>
          <p:nvPr/>
        </p:nvSpPr>
        <p:spPr>
          <a:xfrm>
            <a:off x="1374182" y="1191656"/>
            <a:ext cx="9520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endParaRPr lang="en-US" dirty="0">
              <a:solidFill>
                <a:srgbClr val="999999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660BD5B-D6A4-435C-BA7D-474E8025C37F}"/>
              </a:ext>
            </a:extLst>
          </p:cNvPr>
          <p:cNvGrpSpPr/>
          <p:nvPr/>
        </p:nvGrpSpPr>
        <p:grpSpPr>
          <a:xfrm>
            <a:off x="2786781" y="2750829"/>
            <a:ext cx="1582689" cy="3126086"/>
            <a:chOff x="2506930" y="9714448"/>
            <a:chExt cx="3165378" cy="6252172"/>
          </a:xfrm>
          <a:solidFill>
            <a:srgbClr val="484B99"/>
          </a:solidFill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C13E2EB-963C-405D-9084-1B580E0A1A7A}"/>
                </a:ext>
              </a:extLst>
            </p:cNvPr>
            <p:cNvSpPr/>
            <p:nvPr/>
          </p:nvSpPr>
          <p:spPr>
            <a:xfrm>
              <a:off x="2506930" y="9714448"/>
              <a:ext cx="3165378" cy="62521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B38A8F5-3965-4359-9202-68AED911DF61}"/>
                </a:ext>
              </a:extLst>
            </p:cNvPr>
            <p:cNvSpPr txBox="1"/>
            <p:nvPr/>
          </p:nvSpPr>
          <p:spPr>
            <a:xfrm flipH="1">
              <a:off x="2720344" y="9758844"/>
              <a:ext cx="2686440" cy="535531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914217"/>
              <a:r>
                <a:rPr lang="en-US" sz="1400" b="1" dirty="0">
                  <a:solidFill>
                    <a:srgbClr val="FFFF00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Lato Light" panose="020F0502020204030203" pitchFamily="34" charset="0"/>
                </a:rPr>
                <a:t>Context Assessment</a:t>
              </a:r>
            </a:p>
            <a:p>
              <a:pPr defTabSz="914217"/>
              <a:endParaRPr lang="en-US" sz="140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Lato Light" panose="020F0502020204030203" pitchFamily="34" charset="0"/>
              </a:endParaRPr>
            </a:p>
            <a:p>
              <a:pPr defTabSz="914217"/>
              <a:r>
                <a:rPr lang="en-US" sz="1400" dirty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Lato Light" panose="020F0502020204030203" pitchFamily="34" charset="0"/>
                </a:rPr>
                <a:t>Does the content match the use case</a:t>
              </a:r>
            </a:p>
            <a:p>
              <a:pPr defTabSz="914217"/>
              <a:endParaRPr lang="en-US" sz="140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Lato Light" panose="020F0502020204030203" pitchFamily="34" charset="0"/>
              </a:endParaRPr>
            </a:p>
            <a:p>
              <a:pPr defTabSz="914217"/>
              <a:r>
                <a:rPr lang="en-US" sz="1400" dirty="0">
                  <a:solidFill>
                    <a:srgbClr val="FFFFFF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Lato Light" panose="020F0502020204030203" pitchFamily="34" charset="0"/>
                </a:rPr>
                <a:t>Is there sufficient clinical context to assess the clinical models</a:t>
              </a:r>
              <a:endParaRPr lang="en-US" sz="140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Lato Light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891C037-A044-4DBA-A2D1-CB7D0F622C1A}"/>
              </a:ext>
            </a:extLst>
          </p:cNvPr>
          <p:cNvGrpSpPr/>
          <p:nvPr/>
        </p:nvGrpSpPr>
        <p:grpSpPr>
          <a:xfrm>
            <a:off x="6600597" y="2750829"/>
            <a:ext cx="1582689" cy="3126086"/>
            <a:chOff x="2506930" y="9714448"/>
            <a:chExt cx="3165378" cy="6252172"/>
          </a:xfrm>
          <a:solidFill>
            <a:srgbClr val="484B99"/>
          </a:solidFill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9B788AD-4380-4905-B899-92CA5D13E5C0}"/>
                </a:ext>
              </a:extLst>
            </p:cNvPr>
            <p:cNvSpPr/>
            <p:nvPr/>
          </p:nvSpPr>
          <p:spPr>
            <a:xfrm>
              <a:off x="2506930" y="9714448"/>
              <a:ext cx="3165378" cy="62521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1B4A7E4-6EF2-44F5-8591-4FD44DA901DC}"/>
                </a:ext>
              </a:extLst>
            </p:cNvPr>
            <p:cNvSpPr txBox="1"/>
            <p:nvPr/>
          </p:nvSpPr>
          <p:spPr>
            <a:xfrm flipH="1">
              <a:off x="2720344" y="9758844"/>
              <a:ext cx="2686440" cy="14773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914217"/>
              <a:r>
                <a:rPr lang="en-US" sz="1400" b="1" dirty="0">
                  <a:solidFill>
                    <a:srgbClr val="FFFF00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Lato Light" panose="020F0502020204030203" pitchFamily="34" charset="0"/>
                </a:rPr>
                <a:t>Provide Feedback</a:t>
              </a:r>
            </a:p>
            <a:p>
              <a:pPr defTabSz="914217"/>
              <a:endParaRPr lang="en-US" sz="140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Lato Light" panose="020F0502020204030203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10E9E7D-A4CB-499A-93CC-AA14B78608A8}"/>
              </a:ext>
            </a:extLst>
          </p:cNvPr>
          <p:cNvGrpSpPr/>
          <p:nvPr/>
        </p:nvGrpSpPr>
        <p:grpSpPr>
          <a:xfrm>
            <a:off x="8516649" y="2750829"/>
            <a:ext cx="1582689" cy="3126086"/>
            <a:chOff x="2506930" y="9714448"/>
            <a:chExt cx="3165378" cy="6252172"/>
          </a:xfrm>
          <a:solidFill>
            <a:srgbClr val="484B99"/>
          </a:solidFill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791BB07-1182-4C50-B0B6-CA744AD9FCA6}"/>
                </a:ext>
              </a:extLst>
            </p:cNvPr>
            <p:cNvSpPr/>
            <p:nvPr/>
          </p:nvSpPr>
          <p:spPr>
            <a:xfrm>
              <a:off x="2506930" y="9714448"/>
              <a:ext cx="3165378" cy="62521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C561568-F120-428F-AFE9-FCA6A03E1941}"/>
                </a:ext>
              </a:extLst>
            </p:cNvPr>
            <p:cNvSpPr txBox="1"/>
            <p:nvPr/>
          </p:nvSpPr>
          <p:spPr>
            <a:xfrm flipH="1">
              <a:off x="2720344" y="9758844"/>
              <a:ext cx="2686440" cy="14773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914217"/>
              <a:r>
                <a:rPr lang="en-US" sz="1400" b="1" dirty="0">
                  <a:solidFill>
                    <a:srgbClr val="FFFF00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Lato Light" panose="020F0502020204030203" pitchFamily="34" charset="0"/>
                </a:rPr>
                <a:t>Repeat Review</a:t>
              </a:r>
            </a:p>
            <a:p>
              <a:pPr defTabSz="914217"/>
              <a:endParaRPr lang="en-US" sz="140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Lato Light" panose="020F0502020204030203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4A5B97F-E788-4092-8516-414ACA9DDFEA}"/>
              </a:ext>
            </a:extLst>
          </p:cNvPr>
          <p:cNvGrpSpPr/>
          <p:nvPr/>
        </p:nvGrpSpPr>
        <p:grpSpPr>
          <a:xfrm>
            <a:off x="10414413" y="2750827"/>
            <a:ext cx="1582689" cy="3126086"/>
            <a:chOff x="2506930" y="9714448"/>
            <a:chExt cx="3165378" cy="6252172"/>
          </a:xfrm>
          <a:solidFill>
            <a:srgbClr val="484B99"/>
          </a:solidFill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ED21166-EAF6-4AC9-B2E8-3EF50C329BBE}"/>
                </a:ext>
              </a:extLst>
            </p:cNvPr>
            <p:cNvSpPr/>
            <p:nvPr/>
          </p:nvSpPr>
          <p:spPr>
            <a:xfrm>
              <a:off x="2506930" y="9714448"/>
              <a:ext cx="3165378" cy="62521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6419E7E-C008-44A2-8B69-E89978899082}"/>
                </a:ext>
              </a:extLst>
            </p:cNvPr>
            <p:cNvSpPr txBox="1"/>
            <p:nvPr/>
          </p:nvSpPr>
          <p:spPr>
            <a:xfrm flipH="1">
              <a:off x="2720344" y="9758844"/>
              <a:ext cx="2686440" cy="104644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914217"/>
              <a:r>
                <a:rPr lang="en-US" sz="1400" b="1" dirty="0">
                  <a:solidFill>
                    <a:srgbClr val="FFFF00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Lato Light" panose="020F0502020204030203" pitchFamily="34" charset="0"/>
                </a:rPr>
                <a:t>Finalize Review</a:t>
              </a:r>
              <a:endParaRPr lang="en-US" sz="140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Lato Light" panose="020F0502020204030203" pitchFamily="34" charset="0"/>
              </a:endParaRPr>
            </a:p>
          </p:txBody>
        </p:sp>
      </p:grp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5BDE3130-1AD4-48F9-B4C4-40D3F1C93EE4}"/>
              </a:ext>
            </a:extLst>
          </p:cNvPr>
          <p:cNvCxnSpPr>
            <a:cxnSpLocks/>
          </p:cNvCxnSpPr>
          <p:nvPr/>
        </p:nvCxnSpPr>
        <p:spPr>
          <a:xfrm>
            <a:off x="4351182" y="4205537"/>
            <a:ext cx="333363" cy="0"/>
          </a:xfrm>
          <a:prstGeom prst="straightConnector1">
            <a:avLst/>
          </a:prstGeom>
          <a:ln w="38100">
            <a:solidFill>
              <a:schemeClr val="bg1">
                <a:lumMod val="50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9E3A05A5-4D48-45DA-9C84-1BFE537151E6}"/>
              </a:ext>
            </a:extLst>
          </p:cNvPr>
          <p:cNvCxnSpPr>
            <a:cxnSpLocks/>
          </p:cNvCxnSpPr>
          <p:nvPr/>
        </p:nvCxnSpPr>
        <p:spPr>
          <a:xfrm>
            <a:off x="6267234" y="4205537"/>
            <a:ext cx="333363" cy="0"/>
          </a:xfrm>
          <a:prstGeom prst="straightConnector1">
            <a:avLst/>
          </a:prstGeom>
          <a:ln w="38100">
            <a:solidFill>
              <a:schemeClr val="bg1">
                <a:lumMod val="50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17FB8A6-459B-4A6D-B90A-FEC616AC5C4D}"/>
              </a:ext>
            </a:extLst>
          </p:cNvPr>
          <p:cNvCxnSpPr>
            <a:cxnSpLocks/>
          </p:cNvCxnSpPr>
          <p:nvPr/>
        </p:nvCxnSpPr>
        <p:spPr>
          <a:xfrm>
            <a:off x="8183286" y="4205537"/>
            <a:ext cx="333363" cy="0"/>
          </a:xfrm>
          <a:prstGeom prst="straightConnector1">
            <a:avLst/>
          </a:prstGeom>
          <a:ln w="38100">
            <a:solidFill>
              <a:schemeClr val="bg1">
                <a:lumMod val="50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914A72A-48CC-43A1-8CAD-C72AD6A3C29A}"/>
              </a:ext>
            </a:extLst>
          </p:cNvPr>
          <p:cNvCxnSpPr>
            <a:cxnSpLocks/>
          </p:cNvCxnSpPr>
          <p:nvPr/>
        </p:nvCxnSpPr>
        <p:spPr>
          <a:xfrm>
            <a:off x="10099338" y="4205537"/>
            <a:ext cx="333363" cy="0"/>
          </a:xfrm>
          <a:prstGeom prst="straightConnector1">
            <a:avLst/>
          </a:prstGeom>
          <a:ln w="38100">
            <a:solidFill>
              <a:schemeClr val="bg1">
                <a:lumMod val="50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4FA47B0-F588-4DFD-A360-55BEA0115F22}"/>
              </a:ext>
            </a:extLst>
          </p:cNvPr>
          <p:cNvGrpSpPr/>
          <p:nvPr/>
        </p:nvGrpSpPr>
        <p:grpSpPr>
          <a:xfrm>
            <a:off x="2786781" y="6010771"/>
            <a:ext cx="7393539" cy="589402"/>
            <a:chOff x="2506930" y="9714448"/>
            <a:chExt cx="3165378" cy="6252172"/>
          </a:xfrm>
          <a:solidFill>
            <a:srgbClr val="00B0F0"/>
          </a:solidFill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7D88CF9-5767-4CEE-B361-5789DA09D9DC}"/>
                </a:ext>
              </a:extLst>
            </p:cNvPr>
            <p:cNvSpPr/>
            <p:nvPr/>
          </p:nvSpPr>
          <p:spPr>
            <a:xfrm>
              <a:off x="2506930" y="9714448"/>
              <a:ext cx="3165378" cy="6252172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61C88EB-E622-4AA7-9060-4B782A211B21}"/>
                </a:ext>
              </a:extLst>
            </p:cNvPr>
            <p:cNvSpPr txBox="1"/>
            <p:nvPr/>
          </p:nvSpPr>
          <p:spPr>
            <a:xfrm flipH="1">
              <a:off x="2720344" y="9758841"/>
              <a:ext cx="2686440" cy="555013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217"/>
              <a:r>
                <a:rPr lang="en-US" sz="1400" b="1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Lato Light" panose="020F0502020204030203" pitchFamily="34" charset="0"/>
                </a:rPr>
                <a:t>Technical Review</a:t>
              </a:r>
            </a:p>
            <a:p>
              <a:pPr defTabSz="914217"/>
              <a:endParaRPr lang="en-US" sz="1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Lato Light" panose="020F0502020204030203" pitchFamily="34" charset="0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0F55AE1C-EA4D-4FED-A9AE-8F0A88A4C28C}"/>
              </a:ext>
            </a:extLst>
          </p:cNvPr>
          <p:cNvSpPr txBox="1"/>
          <p:nvPr/>
        </p:nvSpPr>
        <p:spPr>
          <a:xfrm>
            <a:off x="10670006" y="3466871"/>
            <a:ext cx="134322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Roboto Light" panose="02000000000000000000"/>
              </a:rPr>
              <a:t>Formally endorse model</a:t>
            </a:r>
          </a:p>
          <a:p>
            <a:endParaRPr lang="en-US" sz="1400" dirty="0">
              <a:solidFill>
                <a:schemeClr val="bg1"/>
              </a:solidFill>
              <a:latin typeface="Roboto Light" panose="02000000000000000000"/>
            </a:endParaRPr>
          </a:p>
          <a:p>
            <a:r>
              <a:rPr lang="en-US" sz="1400" dirty="0">
                <a:solidFill>
                  <a:schemeClr val="bg1"/>
                </a:solidFill>
                <a:latin typeface="Roboto Light" panose="02000000000000000000"/>
              </a:rPr>
              <a:t>Assign designations (preferred/ allowed) and specific uses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1C909FA-C0C9-4200-90FD-F17A430A3D28}"/>
              </a:ext>
            </a:extLst>
          </p:cNvPr>
          <p:cNvSpPr txBox="1"/>
          <p:nvPr/>
        </p:nvSpPr>
        <p:spPr>
          <a:xfrm>
            <a:off x="6867873" y="3466872"/>
            <a:ext cx="134322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Roboto Light" panose="02000000000000000000"/>
              </a:rPr>
              <a:t>Inform submitter of the results of the review</a:t>
            </a:r>
          </a:p>
          <a:p>
            <a:endParaRPr lang="en-US" sz="1400" dirty="0">
              <a:solidFill>
                <a:schemeClr val="bg1"/>
              </a:solidFill>
              <a:latin typeface="Roboto Light" panose="02000000000000000000"/>
            </a:endParaRPr>
          </a:p>
          <a:p>
            <a:r>
              <a:rPr lang="en-US" sz="1400" dirty="0">
                <a:solidFill>
                  <a:schemeClr val="bg1"/>
                </a:solidFill>
                <a:latin typeface="Roboto Light" panose="02000000000000000000"/>
              </a:rPr>
              <a:t>Provide opportunity for submitter to discuss comments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0916335-C463-4599-8B6D-485D09FADEE7}"/>
              </a:ext>
            </a:extLst>
          </p:cNvPr>
          <p:cNvSpPr txBox="1"/>
          <p:nvPr/>
        </p:nvSpPr>
        <p:spPr>
          <a:xfrm>
            <a:off x="8817690" y="3429000"/>
            <a:ext cx="134322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Roboto Light" panose="02000000000000000000"/>
              </a:rPr>
              <a:t>Ensure that updated models meet criteria and address comments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2F9CA33-7C42-4A0A-9F99-EE3BBFCD81AE}"/>
              </a:ext>
            </a:extLst>
          </p:cNvPr>
          <p:cNvSpPr txBox="1"/>
          <p:nvPr/>
        </p:nvSpPr>
        <p:spPr>
          <a:xfrm>
            <a:off x="4899730" y="3466872"/>
            <a:ext cx="13432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Roboto Light" panose="02000000000000000000"/>
              </a:rPr>
              <a:t>Assess models against the criteria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FD863F2-A51E-FD45-9F4E-83E130B209E5}"/>
              </a:ext>
            </a:extLst>
          </p:cNvPr>
          <p:cNvSpPr txBox="1"/>
          <p:nvPr/>
        </p:nvSpPr>
        <p:spPr>
          <a:xfrm>
            <a:off x="8733608" y="4983062"/>
            <a:ext cx="134322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Roboto Light" panose="02000000000000000000"/>
              </a:rPr>
              <a:t>Cycle until all the comments are addressed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A87516-7B60-F540-B2A3-4C7346D850FC}"/>
              </a:ext>
            </a:extLst>
          </p:cNvPr>
          <p:cNvSpPr txBox="1"/>
          <p:nvPr/>
        </p:nvSpPr>
        <p:spPr>
          <a:xfrm>
            <a:off x="9034093" y="1328378"/>
            <a:ext cx="2491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Clinical Quality Review Board (final word, for issues/disputes)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3EB47E6-6BA4-F644-BF06-4E95CCB23130}"/>
              </a:ext>
            </a:extLst>
          </p:cNvPr>
          <p:cNvCxnSpPr>
            <a:cxnSpLocks/>
          </p:cNvCxnSpPr>
          <p:nvPr/>
        </p:nvCxnSpPr>
        <p:spPr>
          <a:xfrm flipV="1">
            <a:off x="9771503" y="2136298"/>
            <a:ext cx="195073" cy="554054"/>
          </a:xfrm>
          <a:prstGeom prst="straightConnector1">
            <a:avLst/>
          </a:prstGeom>
          <a:ln w="38100">
            <a:solidFill>
              <a:srgbClr val="FF000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9BBD9766-98F9-534E-A37F-3290771B2625}"/>
              </a:ext>
            </a:extLst>
          </p:cNvPr>
          <p:cNvCxnSpPr>
            <a:cxnSpLocks/>
          </p:cNvCxnSpPr>
          <p:nvPr/>
        </p:nvCxnSpPr>
        <p:spPr>
          <a:xfrm flipH="1" flipV="1">
            <a:off x="10465222" y="2136298"/>
            <a:ext cx="313369" cy="554054"/>
          </a:xfrm>
          <a:prstGeom prst="straightConnector1">
            <a:avLst/>
          </a:prstGeom>
          <a:ln w="38100">
            <a:solidFill>
              <a:srgbClr val="FF000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70EAC4ED-D73D-7F4C-A051-E0B067D13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MODEL REVIEW PROCESS OVERVIEW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083E4B7-43A7-274D-85B7-0AC48D4FA222}"/>
              </a:ext>
            </a:extLst>
          </p:cNvPr>
          <p:cNvSpPr txBox="1"/>
          <p:nvPr/>
        </p:nvSpPr>
        <p:spPr>
          <a:xfrm>
            <a:off x="10685074" y="214541"/>
            <a:ext cx="93345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How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DB733A-208F-0440-BF07-64C8E2C63F92}"/>
              </a:ext>
            </a:extLst>
          </p:cNvPr>
          <p:cNvSpPr txBox="1"/>
          <p:nvPr/>
        </p:nvSpPr>
        <p:spPr>
          <a:xfrm>
            <a:off x="2773708" y="835966"/>
            <a:ext cx="6163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FF0000"/>
                </a:solidFill>
              </a:rPr>
              <a:t>Be aware:  the purpose of the model may be different for different reviewers and could affect the review – consider how to address this.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FF0000"/>
                </a:solidFill>
              </a:rPr>
              <a:t>Use cases can really help mitigate this…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491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71C7A-E2E6-447F-B6AA-366B57B55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-119861"/>
            <a:ext cx="10515600" cy="1035972"/>
          </a:xfrm>
        </p:spPr>
        <p:txBody>
          <a:bodyPr>
            <a:normAutofit/>
          </a:bodyPr>
          <a:lstStyle/>
          <a:p>
            <a:r>
              <a:rPr lang="en-US" dirty="0"/>
              <a:t>CMO/CMIO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4435D3B-8176-6847-A5D2-8F0465BC5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0B44-F6F7-46F8-98B9-9931AF02435D}" type="slidenum">
              <a:rPr lang="en-US" smtClean="0"/>
              <a:t>15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5D2D91-7720-4511-9CAC-842E73E19DDB}"/>
              </a:ext>
            </a:extLst>
          </p:cNvPr>
          <p:cNvSpPr/>
          <p:nvPr/>
        </p:nvSpPr>
        <p:spPr>
          <a:xfrm>
            <a:off x="8029024" y="304444"/>
            <a:ext cx="3322360" cy="64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Clinical Council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dirty="0">
                <a:solidFill>
                  <a:prstClr val="white"/>
                </a:solidFill>
                <a:latin typeface="Calibri" panose="020F0502020204030204"/>
              </a:rPr>
              <a:t>CMO/CMIO provides staff support</a:t>
            </a:r>
            <a:endParaRPr kumimoji="0" lang="en-US" sz="140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864015-A7B8-4FA4-BAC7-8E9C7A2E98A0}"/>
              </a:ext>
            </a:extLst>
          </p:cNvPr>
          <p:cNvSpPr/>
          <p:nvPr/>
        </p:nvSpPr>
        <p:spPr>
          <a:xfrm>
            <a:off x="4030091" y="161117"/>
            <a:ext cx="3107964" cy="9267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CMO/CMIO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Clinical design in conjunction with projects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09B9102-B996-4B91-A5EE-162124133761}"/>
              </a:ext>
            </a:extLst>
          </p:cNvPr>
          <p:cNvSpPr/>
          <p:nvPr/>
        </p:nvSpPr>
        <p:spPr>
          <a:xfrm>
            <a:off x="261867" y="788213"/>
            <a:ext cx="3245750" cy="590107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Planned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Provider Implementation Council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9C3AC9F-6C16-4CA9-888E-2F72F0E01A5C}"/>
              </a:ext>
            </a:extLst>
          </p:cNvPr>
          <p:cNvSpPr/>
          <p:nvPr/>
        </p:nvSpPr>
        <p:spPr>
          <a:xfrm>
            <a:off x="2724800" y="6233515"/>
            <a:ext cx="2088108" cy="30159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Not Currently Resourced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57057C1-F20D-468B-86FA-6B305968CAD9}"/>
              </a:ext>
            </a:extLst>
          </p:cNvPr>
          <p:cNvSpPr/>
          <p:nvPr/>
        </p:nvSpPr>
        <p:spPr>
          <a:xfrm>
            <a:off x="2724800" y="5943206"/>
            <a:ext cx="2088108" cy="30159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Resourced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7B8AD89-F57E-497F-8A38-FDC07EAEC9AF}"/>
              </a:ext>
            </a:extLst>
          </p:cNvPr>
          <p:cNvGrpSpPr/>
          <p:nvPr/>
        </p:nvGrpSpPr>
        <p:grpSpPr>
          <a:xfrm>
            <a:off x="2901111" y="2574645"/>
            <a:ext cx="3142673" cy="3086280"/>
            <a:chOff x="2757988" y="2079502"/>
            <a:chExt cx="3142673" cy="308628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75FAFED-A9E1-43F5-B2A3-3373743B579C}"/>
                </a:ext>
              </a:extLst>
            </p:cNvPr>
            <p:cNvSpPr/>
            <p:nvPr/>
          </p:nvSpPr>
          <p:spPr>
            <a:xfrm>
              <a:off x="2757988" y="2079502"/>
              <a:ext cx="3123902" cy="5837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Operational Infrastructure to Support Clinical Content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F202335-E1D0-486F-B99B-C4211395363E}"/>
                </a:ext>
              </a:extLst>
            </p:cNvPr>
            <p:cNvSpPr/>
            <p:nvPr/>
          </p:nvSpPr>
          <p:spPr>
            <a:xfrm>
              <a:off x="2776759" y="2666018"/>
              <a:ext cx="3123902" cy="2499764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Contracts to support clinical content delivery (with support from COO)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Clinical support for MOUs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Budgeting for clinical products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Liaison to medical societies, provider groups and vendors on clinical content issues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Support for governance groups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Collaborations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E7016C1-5094-4438-8F79-E91CAB11EB9C}"/>
              </a:ext>
            </a:extLst>
          </p:cNvPr>
          <p:cNvGrpSpPr/>
          <p:nvPr/>
        </p:nvGrpSpPr>
        <p:grpSpPr>
          <a:xfrm>
            <a:off x="228425" y="2512610"/>
            <a:ext cx="2360180" cy="4238704"/>
            <a:chOff x="228425" y="2231111"/>
            <a:chExt cx="2360180" cy="423870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8799D88-8823-4EDA-891E-B2598F5CBD98}"/>
                </a:ext>
              </a:extLst>
            </p:cNvPr>
            <p:cNvSpPr/>
            <p:nvPr/>
          </p:nvSpPr>
          <p:spPr>
            <a:xfrm>
              <a:off x="302605" y="2231111"/>
              <a:ext cx="2286000" cy="5852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Clinical Content Management</a:t>
              </a: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00D7AA04-8E01-44C4-90DB-D101F18247A8}"/>
                </a:ext>
              </a:extLst>
            </p:cNvPr>
            <p:cNvGrpSpPr/>
            <p:nvPr/>
          </p:nvGrpSpPr>
          <p:grpSpPr>
            <a:xfrm>
              <a:off x="228425" y="2812215"/>
              <a:ext cx="2360180" cy="3657600"/>
              <a:chOff x="228425" y="2649842"/>
              <a:chExt cx="2360180" cy="3845898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467E1821-4BE4-4D1E-AA7D-B8A5AF89B414}"/>
                  </a:ext>
                </a:extLst>
              </p:cNvPr>
              <p:cNvSpPr/>
              <p:nvPr/>
            </p:nvSpPr>
            <p:spPr>
              <a:xfrm>
                <a:off x="294658" y="2649842"/>
                <a:ext cx="2286000" cy="3845898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1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4ABD76F4-7245-445D-A843-F0AD248D88ED}"/>
                  </a:ext>
                </a:extLst>
              </p:cNvPr>
              <p:cNvGrpSpPr/>
              <p:nvPr/>
            </p:nvGrpSpPr>
            <p:grpSpPr>
              <a:xfrm>
                <a:off x="228425" y="2790381"/>
                <a:ext cx="2360180" cy="3631239"/>
                <a:chOff x="228425" y="2790381"/>
                <a:chExt cx="2360180" cy="3631239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25164D2E-823E-407F-A33F-D10B210D6EBD}"/>
                    </a:ext>
                  </a:extLst>
                </p:cNvPr>
                <p:cNvGrpSpPr/>
                <p:nvPr/>
              </p:nvGrpSpPr>
              <p:grpSpPr>
                <a:xfrm>
                  <a:off x="381663" y="2790381"/>
                  <a:ext cx="2103120" cy="2555869"/>
                  <a:chOff x="381663" y="2790381"/>
                  <a:chExt cx="2103120" cy="2555869"/>
                </a:xfrm>
              </p:grpSpPr>
              <p:sp>
                <p:nvSpPr>
                  <p:cNvPr id="11" name="Flowchart: Terminator 10">
                    <a:extLst>
                      <a:ext uri="{FF2B5EF4-FFF2-40B4-BE49-F238E27FC236}">
                        <a16:creationId xmlns:a16="http://schemas.microsoft.com/office/drawing/2014/main" id="{2CE4866C-3C88-4D5D-AC35-53F28DD4731A}"/>
                      </a:ext>
                    </a:extLst>
                  </p:cNvPr>
                  <p:cNvSpPr/>
                  <p:nvPr/>
                </p:nvSpPr>
                <p:spPr>
                  <a:xfrm>
                    <a:off x="381663" y="3495354"/>
                    <a:ext cx="2103120" cy="457200"/>
                  </a:xfrm>
                  <a:prstGeom prst="flowChartTerminator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Workflow Modeling Content</a:t>
                    </a:r>
                  </a:p>
                </p:txBody>
              </p:sp>
              <p:sp>
                <p:nvSpPr>
                  <p:cNvPr id="12" name="Flowchart: Terminator 11">
                    <a:extLst>
                      <a:ext uri="{FF2B5EF4-FFF2-40B4-BE49-F238E27FC236}">
                        <a16:creationId xmlns:a16="http://schemas.microsoft.com/office/drawing/2014/main" id="{525BDFA6-F3E7-48D8-8C31-7A748958D094}"/>
                      </a:ext>
                    </a:extLst>
                  </p:cNvPr>
                  <p:cNvSpPr/>
                  <p:nvPr/>
                </p:nvSpPr>
                <p:spPr>
                  <a:xfrm>
                    <a:off x="381663" y="2790381"/>
                    <a:ext cx="2103120" cy="457200"/>
                  </a:xfrm>
                  <a:prstGeom prst="flowChartTerminator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B9BD5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Terminology </a:t>
                    </a:r>
                    <a:r>
                      <a:rPr lang="en-US" sz="1600" b="1" dirty="0">
                        <a:solidFill>
                          <a:srgbClr val="5B9BD5">
                            <a:lumMod val="75000"/>
                          </a:srgbClr>
                        </a:solidFill>
                        <a:latin typeface="Calibri" panose="020F0502020204030204"/>
                      </a:rPr>
                      <a:t>+</a:t>
                    </a:r>
                    <a:r>
                      <a: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B9BD5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 Data Modeling Content</a:t>
                    </a:r>
                  </a:p>
                </p:txBody>
              </p:sp>
              <p:sp>
                <p:nvSpPr>
                  <p:cNvPr id="34" name="Flowchart: Terminator 33">
                    <a:extLst>
                      <a:ext uri="{FF2B5EF4-FFF2-40B4-BE49-F238E27FC236}">
                        <a16:creationId xmlns:a16="http://schemas.microsoft.com/office/drawing/2014/main" id="{5ED1ED24-3C1E-40DE-AD43-0C58B0CB0266}"/>
                      </a:ext>
                    </a:extLst>
                  </p:cNvPr>
                  <p:cNvSpPr/>
                  <p:nvPr/>
                </p:nvSpPr>
                <p:spPr>
                  <a:xfrm>
                    <a:off x="381663" y="4889050"/>
                    <a:ext cx="2103120" cy="457200"/>
                  </a:xfrm>
                  <a:prstGeom prst="flowChartTerminator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Research and Publications</a:t>
                    </a:r>
                  </a:p>
                </p:txBody>
              </p:sp>
              <p:sp>
                <p:nvSpPr>
                  <p:cNvPr id="29" name="Flowchart: Terminator 28">
                    <a:extLst>
                      <a:ext uri="{FF2B5EF4-FFF2-40B4-BE49-F238E27FC236}">
                        <a16:creationId xmlns:a16="http://schemas.microsoft.com/office/drawing/2014/main" id="{B6ACE8AB-11E6-41A2-81B4-0B26AE153BD3}"/>
                      </a:ext>
                    </a:extLst>
                  </p:cNvPr>
                  <p:cNvSpPr/>
                  <p:nvPr/>
                </p:nvSpPr>
                <p:spPr>
                  <a:xfrm>
                    <a:off x="381663" y="4186253"/>
                    <a:ext cx="2103120" cy="457200"/>
                  </a:xfrm>
                  <a:prstGeom prst="flowChartTerminator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Knowledge  Content Authoring</a:t>
                    </a:r>
                  </a:p>
                </p:txBody>
              </p:sp>
            </p:grp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F0BDB50-E5B4-4386-BDBE-FFFCE7BA9FB0}"/>
                    </a:ext>
                  </a:extLst>
                </p:cNvPr>
                <p:cNvSpPr/>
                <p:nvPr/>
              </p:nvSpPr>
              <p:spPr>
                <a:xfrm>
                  <a:off x="228425" y="5467513"/>
                  <a:ext cx="2360180" cy="95410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285750" lvl="0" indent="-285750"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1400" dirty="0">
                      <a:solidFill>
                        <a:srgbClr val="5B9BD5">
                          <a:lumMod val="75000"/>
                        </a:srgbClr>
                      </a:solidFill>
                    </a:rPr>
                    <a:t>Content creation and management</a:t>
                  </a:r>
                </a:p>
                <a:p>
                  <a:pPr marL="285750" lvl="0" indent="-285750"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1400" dirty="0">
                      <a:solidFill>
                        <a:srgbClr val="5B9BD5">
                          <a:lumMod val="75000"/>
                        </a:srgbClr>
                      </a:solidFill>
                    </a:rPr>
                    <a:t>Alignment with standards</a:t>
                  </a:r>
                </a:p>
                <a:p>
                  <a:pPr marL="285750" lvl="0" indent="-285750">
                    <a:buFont typeface="Arial" panose="020B0604020202020204" pitchFamily="34" charset="0"/>
                    <a:buChar char="•"/>
                    <a:defRPr/>
                  </a:pPr>
                  <a:r>
                    <a:rPr lang="en-US" sz="1400" dirty="0">
                      <a:solidFill>
                        <a:srgbClr val="5B9BD5">
                          <a:lumMod val="75000"/>
                        </a:srgbClr>
                      </a:solidFill>
                    </a:rPr>
                    <a:t>SDO participation</a:t>
                  </a:r>
                </a:p>
              </p:txBody>
            </p:sp>
          </p:grp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EBB2680-FDF4-48A8-84C0-C9EA1FC3510A}"/>
              </a:ext>
            </a:extLst>
          </p:cNvPr>
          <p:cNvGrpSpPr/>
          <p:nvPr/>
        </p:nvGrpSpPr>
        <p:grpSpPr>
          <a:xfrm>
            <a:off x="6570967" y="2571676"/>
            <a:ext cx="4222921" cy="1837543"/>
            <a:chOff x="8083093" y="2872541"/>
            <a:chExt cx="2286000" cy="305749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D5CDA0F-78AB-421A-AB95-17CE575750E5}"/>
                </a:ext>
              </a:extLst>
            </p:cNvPr>
            <p:cNvSpPr/>
            <p:nvPr/>
          </p:nvSpPr>
          <p:spPr>
            <a:xfrm>
              <a:off x="8083093" y="3753240"/>
              <a:ext cx="2286000" cy="2176794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285750" lvl="0" indent="-285750">
                <a:buFont typeface="Arial" panose="020B0604020202020204" pitchFamily="34" charset="0"/>
                <a:buChar char="•"/>
                <a:defRPr/>
              </a:pP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Coordinate with project representatives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  <a:defRPr/>
              </a:pP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Project management – either provide or ensure that it exists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  <a:defRPr/>
              </a:pP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Provides staff support to the Project Strategic Coordination Group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09149C0-A9A5-4B7D-B953-8EFD03CE47E2}"/>
                </a:ext>
              </a:extLst>
            </p:cNvPr>
            <p:cNvSpPr/>
            <p:nvPr/>
          </p:nvSpPr>
          <p:spPr>
            <a:xfrm>
              <a:off x="8083093" y="2872541"/>
              <a:ext cx="2286000" cy="8629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Projects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prstClr val="white"/>
                  </a:solidFill>
                  <a:latin typeface="Calibri" panose="020F0502020204030204"/>
                </a:rPr>
                <a:t>(Execution)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Flowchart: Terminator 36">
            <a:extLst>
              <a:ext uri="{FF2B5EF4-FFF2-40B4-BE49-F238E27FC236}">
                <a16:creationId xmlns:a16="http://schemas.microsoft.com/office/drawing/2014/main" id="{D0600414-25AB-45CD-8ECF-25328F20D894}"/>
              </a:ext>
            </a:extLst>
          </p:cNvPr>
          <p:cNvSpPr/>
          <p:nvPr/>
        </p:nvSpPr>
        <p:spPr>
          <a:xfrm>
            <a:off x="7238716" y="1284086"/>
            <a:ext cx="2329197" cy="822960"/>
          </a:xfrm>
          <a:prstGeom prst="flowChartTerminator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Projects Strategic Coordination Group</a:t>
            </a:r>
          </a:p>
        </p:txBody>
      </p:sp>
      <p:sp>
        <p:nvSpPr>
          <p:cNvPr id="39" name="Flowchart: Terminator 38">
            <a:extLst>
              <a:ext uri="{FF2B5EF4-FFF2-40B4-BE49-F238E27FC236}">
                <a16:creationId xmlns:a16="http://schemas.microsoft.com/office/drawing/2014/main" id="{B628F9C8-76FD-4F76-88EA-902155A6E781}"/>
              </a:ext>
            </a:extLst>
          </p:cNvPr>
          <p:cNvSpPr/>
          <p:nvPr/>
        </p:nvSpPr>
        <p:spPr>
          <a:xfrm>
            <a:off x="9608677" y="1278647"/>
            <a:ext cx="2370427" cy="822960"/>
          </a:xfrm>
          <a:prstGeom prst="flowChartTerminator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Strategic Clinical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Quality Assurance </a:t>
            </a:r>
            <a:r>
              <a:rPr kumimoji="0" lang="en-US" sz="1400" b="1" i="0" u="none" strike="sng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1" i="0" u="non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Group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0A58FB2-9AD4-45CC-9A2F-B2DBCB5ABA09}"/>
              </a:ext>
            </a:extLst>
          </p:cNvPr>
          <p:cNvGrpSpPr/>
          <p:nvPr/>
        </p:nvGrpSpPr>
        <p:grpSpPr>
          <a:xfrm>
            <a:off x="6570966" y="4593777"/>
            <a:ext cx="4222921" cy="1615641"/>
            <a:chOff x="8083093" y="4757834"/>
            <a:chExt cx="2286000" cy="1922223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5033187-FEF3-4C06-8686-FC2797039C4D}"/>
                </a:ext>
              </a:extLst>
            </p:cNvPr>
            <p:cNvSpPr/>
            <p:nvPr/>
          </p:nvSpPr>
          <p:spPr>
            <a:xfrm>
              <a:off x="8083093" y="4757834"/>
              <a:ext cx="2286000" cy="61707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Quality Assurance</a:t>
              </a:r>
            </a:p>
            <a:p>
              <a:pPr algn="ctr">
                <a:defRPr/>
              </a:pPr>
              <a:r>
                <a:rPr lang="en-US" sz="1400" dirty="0">
                  <a:solidFill>
                    <a:prstClr val="white"/>
                  </a:solidFill>
                </a:rPr>
                <a:t>(Execution)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03F245C-C7A8-43BF-AF7A-244FCE055A8B}"/>
                </a:ext>
              </a:extLst>
            </p:cNvPr>
            <p:cNvSpPr/>
            <p:nvPr/>
          </p:nvSpPr>
          <p:spPr>
            <a:xfrm>
              <a:off x="8083093" y="5374907"/>
              <a:ext cx="2286000" cy="130515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285750" lvl="0" indent="-285750">
                <a:buFont typeface="Arial" panose="020B0604020202020204" pitchFamily="34" charset="0"/>
                <a:buChar char="•"/>
                <a:defRPr/>
              </a:pP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Executes the model approval process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  <a:defRPr/>
              </a:pP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Identifies overlap of work across projects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  <a:defRPr/>
              </a:pP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Provides staff support to Strategic Clinical Quality Assurance Group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5754B7AA-0051-47B5-AF55-2EE4D72E1D7D}"/>
              </a:ext>
            </a:extLst>
          </p:cNvPr>
          <p:cNvCxnSpPr>
            <a:cxnSpLocks/>
            <a:endCxn id="37" idx="0"/>
          </p:cNvCxnSpPr>
          <p:nvPr/>
        </p:nvCxnSpPr>
        <p:spPr>
          <a:xfrm rot="10800000" flipV="1">
            <a:off x="8403315" y="1103174"/>
            <a:ext cx="1286888" cy="180912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7CB79CAD-2484-4DED-98E7-D6E9FFAC248B}"/>
              </a:ext>
            </a:extLst>
          </p:cNvPr>
          <p:cNvCxnSpPr>
            <a:cxnSpLocks/>
            <a:stCxn id="4" idx="2"/>
            <a:endCxn id="39" idx="0"/>
          </p:cNvCxnSpPr>
          <p:nvPr/>
        </p:nvCxnSpPr>
        <p:spPr>
          <a:xfrm rot="16200000" flipH="1">
            <a:off x="10074986" y="559741"/>
            <a:ext cx="334123" cy="1103687"/>
          </a:xfrm>
          <a:prstGeom prst="bentConnector3">
            <a:avLst>
              <a:gd name="adj1" fmla="val 46818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or: Elbow 89">
            <a:extLst>
              <a:ext uri="{FF2B5EF4-FFF2-40B4-BE49-F238E27FC236}">
                <a16:creationId xmlns:a16="http://schemas.microsoft.com/office/drawing/2014/main" id="{809DC19F-D0E5-4D2B-875A-E46569D6732B}"/>
              </a:ext>
            </a:extLst>
          </p:cNvPr>
          <p:cNvCxnSpPr>
            <a:cxnSpLocks/>
            <a:stCxn id="5" idx="3"/>
            <a:endCxn id="4" idx="1"/>
          </p:cNvCxnSpPr>
          <p:nvPr/>
        </p:nvCxnSpPr>
        <p:spPr>
          <a:xfrm flipV="1">
            <a:off x="7138055" y="624484"/>
            <a:ext cx="890969" cy="1"/>
          </a:xfrm>
          <a:prstGeom prst="bentConnector3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or: Elbow 95">
            <a:extLst>
              <a:ext uri="{FF2B5EF4-FFF2-40B4-BE49-F238E27FC236}">
                <a16:creationId xmlns:a16="http://schemas.microsoft.com/office/drawing/2014/main" id="{8B3AC25A-E0BA-4E78-8E94-A810C0A96CDF}"/>
              </a:ext>
            </a:extLst>
          </p:cNvPr>
          <p:cNvCxnSpPr>
            <a:stCxn id="5" idx="1"/>
            <a:endCxn id="38" idx="3"/>
          </p:cNvCxnSpPr>
          <p:nvPr/>
        </p:nvCxnSpPr>
        <p:spPr>
          <a:xfrm rot="10800000" flipV="1">
            <a:off x="3507617" y="624485"/>
            <a:ext cx="522474" cy="458782"/>
          </a:xfrm>
          <a:prstGeom prst="bentConnector3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or: Elbow 97">
            <a:extLst>
              <a:ext uri="{FF2B5EF4-FFF2-40B4-BE49-F238E27FC236}">
                <a16:creationId xmlns:a16="http://schemas.microsoft.com/office/drawing/2014/main" id="{6D358A78-C06C-4B9A-AD9A-22D17FC7B2AA}"/>
              </a:ext>
            </a:extLst>
          </p:cNvPr>
          <p:cNvCxnSpPr>
            <a:cxnSpLocks/>
            <a:endCxn id="36" idx="0"/>
          </p:cNvCxnSpPr>
          <p:nvPr/>
        </p:nvCxnSpPr>
        <p:spPr>
          <a:xfrm rot="10800000" flipV="1">
            <a:off x="1445605" y="2335570"/>
            <a:ext cx="4841594" cy="177040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or: Elbow 99">
            <a:extLst>
              <a:ext uri="{FF2B5EF4-FFF2-40B4-BE49-F238E27FC236}">
                <a16:creationId xmlns:a16="http://schemas.microsoft.com/office/drawing/2014/main" id="{6ED08723-F243-41E6-8732-3201180DC28B}"/>
              </a:ext>
            </a:extLst>
          </p:cNvPr>
          <p:cNvCxnSpPr>
            <a:cxnSpLocks/>
          </p:cNvCxnSpPr>
          <p:nvPr/>
        </p:nvCxnSpPr>
        <p:spPr>
          <a:xfrm rot="5400000">
            <a:off x="4994088" y="1273555"/>
            <a:ext cx="1486793" cy="1121011"/>
          </a:xfrm>
          <a:prstGeom prst="bentConnector3">
            <a:avLst>
              <a:gd name="adj1" fmla="val 8364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or: Elbow 102">
            <a:extLst>
              <a:ext uri="{FF2B5EF4-FFF2-40B4-BE49-F238E27FC236}">
                <a16:creationId xmlns:a16="http://schemas.microsoft.com/office/drawing/2014/main" id="{793A8DC8-7CC9-4954-BF97-966272A6CDB9}"/>
              </a:ext>
            </a:extLst>
          </p:cNvPr>
          <p:cNvCxnSpPr>
            <a:cxnSpLocks/>
            <a:endCxn id="46" idx="1"/>
          </p:cNvCxnSpPr>
          <p:nvPr/>
        </p:nvCxnSpPr>
        <p:spPr>
          <a:xfrm rot="16200000" flipH="1">
            <a:off x="4153336" y="3243295"/>
            <a:ext cx="4573074" cy="262185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or: Elbow 105">
            <a:extLst>
              <a:ext uri="{FF2B5EF4-FFF2-40B4-BE49-F238E27FC236}">
                <a16:creationId xmlns:a16="http://schemas.microsoft.com/office/drawing/2014/main" id="{6DF71A4C-CC1E-4870-99F1-669FE5E5F965}"/>
              </a:ext>
            </a:extLst>
          </p:cNvPr>
          <p:cNvCxnSpPr>
            <a:cxnSpLocks/>
            <a:endCxn id="27" idx="1"/>
          </p:cNvCxnSpPr>
          <p:nvPr/>
        </p:nvCxnSpPr>
        <p:spPr>
          <a:xfrm rot="16200000" flipH="1">
            <a:off x="5124542" y="2308671"/>
            <a:ext cx="2619872" cy="272977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F15D2E-F005-4F01-8476-8BAED3A53FE0}"/>
              </a:ext>
            </a:extLst>
          </p:cNvPr>
          <p:cNvCxnSpPr>
            <a:cxnSpLocks/>
            <a:stCxn id="37" idx="2"/>
          </p:cNvCxnSpPr>
          <p:nvPr/>
        </p:nvCxnSpPr>
        <p:spPr>
          <a:xfrm>
            <a:off x="8403315" y="2107046"/>
            <a:ext cx="0" cy="63205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5DD9F809-215A-EF4B-8B11-1ECE5BA5ABD7}"/>
              </a:ext>
            </a:extLst>
          </p:cNvPr>
          <p:cNvCxnSpPr>
            <a:cxnSpLocks/>
            <a:endCxn id="46" idx="3"/>
          </p:cNvCxnSpPr>
          <p:nvPr/>
        </p:nvCxnSpPr>
        <p:spPr>
          <a:xfrm rot="5400000">
            <a:off x="9292977" y="3602518"/>
            <a:ext cx="3559318" cy="557497"/>
          </a:xfrm>
          <a:prstGeom prst="bentConnector2">
            <a:avLst/>
          </a:prstGeom>
          <a:ln w="28575" cmpd="sng">
            <a:solidFill>
              <a:schemeClr val="accent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664E46C-266C-D242-86A6-E68842835031}"/>
              </a:ext>
            </a:extLst>
          </p:cNvPr>
          <p:cNvSpPr txBox="1"/>
          <p:nvPr/>
        </p:nvSpPr>
        <p:spPr>
          <a:xfrm>
            <a:off x="11213653" y="0"/>
            <a:ext cx="890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790061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EBA9C-CA99-4326-94B7-2DECDBE1E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230679"/>
            <a:ext cx="10515600" cy="1035972"/>
          </a:xfrm>
        </p:spPr>
        <p:txBody>
          <a:bodyPr>
            <a:normAutofit/>
          </a:bodyPr>
          <a:lstStyle/>
          <a:p>
            <a:r>
              <a:rPr lang="en-US" dirty="0"/>
              <a:t>Clinical Council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4037E8-9AE0-7647-B926-E50DF41CE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0B44-F6F7-46F8-98B9-9931AF02435D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F04B3A4-5A26-4080-9E36-3FB14F0548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047148"/>
              </p:ext>
            </p:extLst>
          </p:nvPr>
        </p:nvGraphicFramePr>
        <p:xfrm>
          <a:off x="522654" y="1113790"/>
          <a:ext cx="11327231" cy="524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0295">
                  <a:extLst>
                    <a:ext uri="{9D8B030D-6E8A-4147-A177-3AD203B41FA5}">
                      <a16:colId xmlns:a16="http://schemas.microsoft.com/office/drawing/2014/main" val="1652274599"/>
                    </a:ext>
                  </a:extLst>
                </a:gridCol>
                <a:gridCol w="9386936">
                  <a:extLst>
                    <a:ext uri="{9D8B030D-6E8A-4147-A177-3AD203B41FA5}">
                      <a16:colId xmlns:a16="http://schemas.microsoft.com/office/drawing/2014/main" val="1750211044"/>
                    </a:ext>
                  </a:extLst>
                </a:gridCol>
              </a:tblGrid>
              <a:tr h="416463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Purpose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strike="noStrike" dirty="0">
                          <a:solidFill>
                            <a:srgbClr val="0070C0"/>
                          </a:solidFill>
                        </a:rPr>
                        <a:t>Ensures </a:t>
                      </a:r>
                      <a:r>
                        <a:rPr lang="en-US" sz="1400" b="0" strike="noStrike" dirty="0">
                          <a:solidFill>
                            <a:schemeClr val="tx1"/>
                          </a:solidFill>
                        </a:rPr>
                        <a:t>that the work of Logica aligns with the priorities of the clinical community and that Logica clinical and knowledge models are clinically valid</a:t>
                      </a:r>
                      <a:endParaRPr lang="en-US" sz="1400" b="0" strike="sngStrik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8926014"/>
                  </a:ext>
                </a:extLst>
              </a:tr>
              <a:tr h="2293650">
                <a:tc>
                  <a:txBody>
                    <a:bodyPr/>
                    <a:lstStyle/>
                    <a:p>
                      <a:r>
                        <a:rPr lang="en-US" sz="1400" b="1" dirty="0"/>
                        <a:t>Scope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</a:rPr>
                        <a:t>Approves and establishes</a:t>
                      </a:r>
                      <a:r>
                        <a:rPr lang="en-US" sz="1400" dirty="0"/>
                        <a:t> clinical data models and knowledge artifacts as having </a:t>
                      </a:r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Logica clinical endorsement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</a:rPr>
                        <a:t>Defines and oversees </a:t>
                      </a:r>
                      <a:r>
                        <a:rPr lang="en-US" sz="1400" dirty="0"/>
                        <a:t>the process for clinical model and knowledge artifact </a:t>
                      </a:r>
                      <a:r>
                        <a:rPr lang="en-US" sz="1400" i="0" dirty="0"/>
                        <a:t>governance with input from the Quality Assurance Group and resolves issues that rise above the Project Coordination </a:t>
                      </a:r>
                      <a:r>
                        <a:rPr lang="en-US" sz="1400" dirty="0"/>
                        <a:t>and Quality Assurance Groups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</a:rPr>
                        <a:t>Establishes</a:t>
                      </a:r>
                      <a:r>
                        <a:rPr lang="en-US" sz="1400" dirty="0"/>
                        <a:t> priorities for the clinical projects and activities of Logica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</a:rPr>
                        <a:t>Approves </a:t>
                      </a:r>
                      <a:r>
                        <a:rPr lang="en-US" sz="1400" dirty="0"/>
                        <a:t>the process for recruiting and engaging clinically driven projects with Logica (Does NOT conduct the process itself)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</a:rPr>
                        <a:t>Oversight and monitoring </a:t>
                      </a:r>
                      <a:r>
                        <a:rPr lang="en-US" sz="1400" dirty="0"/>
                        <a:t>of clinical projects </a:t>
                      </a:r>
                      <a:r>
                        <a:rPr lang="en-US" sz="1400" i="0" dirty="0"/>
                        <a:t>with support of the Projects Group </a:t>
                      </a:r>
                      <a:r>
                        <a:rPr lang="en-US" sz="1400" dirty="0"/>
                        <a:t>(NOT day to day coordination with the projects)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</a:rPr>
                        <a:t>Facilitates collaboration </a:t>
                      </a:r>
                      <a:r>
                        <a:rPr lang="en-US" sz="1400" dirty="0"/>
                        <a:t>across medical societies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</a:rPr>
                        <a:t>Aggregates and consolidate clinical input </a:t>
                      </a:r>
                      <a:r>
                        <a:rPr lang="en-US" sz="1400" dirty="0"/>
                        <a:t>to Technical and Commercial Adoption Councils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</a:rPr>
                        <a:t>Receives operational support from the Executive Offices of Logica </a:t>
                      </a:r>
                      <a:r>
                        <a:rPr lang="en-US" sz="1400" dirty="0"/>
                        <a:t>for project management and other requirements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solidFill>
                            <a:srgbClr val="0070C0"/>
                          </a:solidFill>
                        </a:rPr>
                        <a:t>Recommends</a:t>
                      </a:r>
                      <a:r>
                        <a:rPr lang="en-US" sz="1400" dirty="0"/>
                        <a:t> clinical representatives to the Board Nominating Committee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054541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b="1" dirty="0"/>
                        <a:t>Chair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i="0" dirty="0"/>
                        <a:t>Elected by Council members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534556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en-US" sz="1400" b="1" dirty="0"/>
                        <a:t>Membership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i="0" dirty="0"/>
                        <a:t>Each member organization can appoint a representative as a voting member to the Clinical Council.  Member organizations are encouraged to appoint representatives with a clinical background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i="0" dirty="0"/>
                        <a:t>Board appoints one voting board member to the Council to act as a liaison between the Council and the Board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i="0" dirty="0"/>
                        <a:t>Related C-Suite representatives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7362198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en-US" sz="1400" b="1" dirty="0"/>
                        <a:t>Member Commitment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Participate in Clinical Council calls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Attend Logica meetings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Promote Logica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709764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10C91AC-6BD4-9442-A28B-BE0A942D258F}"/>
              </a:ext>
            </a:extLst>
          </p:cNvPr>
          <p:cNvSpPr txBox="1"/>
          <p:nvPr/>
        </p:nvSpPr>
        <p:spPr>
          <a:xfrm>
            <a:off x="11213653" y="0"/>
            <a:ext cx="890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2738193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71C7A-E2E6-447F-B6AA-366B57B55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-82961"/>
            <a:ext cx="10515600" cy="1035972"/>
          </a:xfrm>
        </p:spPr>
        <p:txBody>
          <a:bodyPr>
            <a:normAutofit/>
          </a:bodyPr>
          <a:lstStyle/>
          <a:p>
            <a:r>
              <a:rPr lang="en-US" dirty="0"/>
              <a:t>Clinical Council – Groups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765E5-1A10-FD4B-95BF-212E70ED0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0B44-F6F7-46F8-98B9-9931AF02435D}" type="slidenum">
              <a:rPr lang="en-US" smtClean="0"/>
              <a:t>17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5D2D91-7720-4511-9CAC-842E73E19DDB}"/>
              </a:ext>
            </a:extLst>
          </p:cNvPr>
          <p:cNvSpPr/>
          <p:nvPr/>
        </p:nvSpPr>
        <p:spPr>
          <a:xfrm>
            <a:off x="4496333" y="673619"/>
            <a:ext cx="3245750" cy="86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Clinical Council</a:t>
            </a: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2CE4866C-3C88-4D5D-AC35-53F28DD4731A}"/>
              </a:ext>
            </a:extLst>
          </p:cNvPr>
          <p:cNvSpPr/>
          <p:nvPr/>
        </p:nvSpPr>
        <p:spPr>
          <a:xfrm>
            <a:off x="7907734" y="2109064"/>
            <a:ext cx="2370427" cy="1300071"/>
          </a:xfrm>
          <a:prstGeom prst="flowChartTerminator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Strategic Clinical Quality Assurance Group</a:t>
            </a:r>
          </a:p>
          <a:p>
            <a:pPr lvl="0" algn="ctr">
              <a:defRPr/>
            </a:pPr>
            <a:r>
              <a:rPr lang="en-US" sz="1400" i="1" dirty="0">
                <a:solidFill>
                  <a:prstClr val="white"/>
                </a:solidFill>
              </a:rPr>
              <a:t>CMO/CMIO provides staff support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lowchart: Terminator 11">
            <a:extLst>
              <a:ext uri="{FF2B5EF4-FFF2-40B4-BE49-F238E27FC236}">
                <a16:creationId xmlns:a16="http://schemas.microsoft.com/office/drawing/2014/main" id="{525BDFA6-F3E7-48D8-8C31-7A748958D094}"/>
              </a:ext>
            </a:extLst>
          </p:cNvPr>
          <p:cNvSpPr/>
          <p:nvPr/>
        </p:nvSpPr>
        <p:spPr>
          <a:xfrm>
            <a:off x="2001483" y="2109064"/>
            <a:ext cx="2329197" cy="1298448"/>
          </a:xfrm>
          <a:prstGeom prst="flowChartTerminator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Projects Strategic Coordination Group</a:t>
            </a:r>
          </a:p>
          <a:p>
            <a:pPr lvl="0" algn="ctr">
              <a:defRPr/>
            </a:pPr>
            <a:r>
              <a:rPr lang="en-US" sz="1400" i="1" dirty="0">
                <a:solidFill>
                  <a:schemeClr val="bg1"/>
                </a:solidFill>
              </a:rPr>
              <a:t>CMO/CMIO provides staff support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330CC73-81A6-7A46-9461-851F2B0F407A}"/>
              </a:ext>
            </a:extLst>
          </p:cNvPr>
          <p:cNvSpPr/>
          <p:nvPr/>
        </p:nvSpPr>
        <p:spPr>
          <a:xfrm>
            <a:off x="1704657" y="3429000"/>
            <a:ext cx="4325602" cy="2840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Define and validate the processes around projects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Solicit project applications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project applications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Oversee the status of projects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Inform and advise the Clinical Council on projects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AC67F0-1E52-D844-9E34-5E376C239AF8}"/>
              </a:ext>
            </a:extLst>
          </p:cNvPr>
          <p:cNvSpPr/>
          <p:nvPr/>
        </p:nvSpPr>
        <p:spPr>
          <a:xfrm>
            <a:off x="7408526" y="3429000"/>
            <a:ext cx="4239615" cy="29170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Define and oversee 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 governance process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Ensures that work across projects is aligned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Ensures that project work complies with Logica adopted standards and specifications</a:t>
            </a:r>
          </a:p>
        </p:txBody>
      </p: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68367291-D9DF-42EC-ADAF-2AAB1D6F1811}"/>
              </a:ext>
            </a:extLst>
          </p:cNvPr>
          <p:cNvCxnSpPr>
            <a:cxnSpLocks/>
          </p:cNvCxnSpPr>
          <p:nvPr/>
        </p:nvCxnSpPr>
        <p:spPr>
          <a:xfrm>
            <a:off x="6119208" y="1819620"/>
            <a:ext cx="2973741" cy="255098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A8182633-B897-47E8-9FEA-F9E522935C79}"/>
              </a:ext>
            </a:extLst>
          </p:cNvPr>
          <p:cNvCxnSpPr>
            <a:cxnSpLocks/>
            <a:stCxn id="4" idx="2"/>
            <a:endCxn id="12" idx="0"/>
          </p:cNvCxnSpPr>
          <p:nvPr/>
        </p:nvCxnSpPr>
        <p:spPr>
          <a:xfrm rot="5400000">
            <a:off x="4359263" y="349118"/>
            <a:ext cx="566765" cy="2953126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6950812-3812-564B-A395-5C6A39A8B069}"/>
              </a:ext>
            </a:extLst>
          </p:cNvPr>
          <p:cNvSpPr txBox="1"/>
          <p:nvPr/>
        </p:nvSpPr>
        <p:spPr>
          <a:xfrm>
            <a:off x="3370338" y="5621105"/>
            <a:ext cx="5582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Chairs of each group are appointed by the Clinical Council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E82A38-7834-D84B-88F2-AAEC8CA274FD}"/>
              </a:ext>
            </a:extLst>
          </p:cNvPr>
          <p:cNvSpPr txBox="1"/>
          <p:nvPr/>
        </p:nvSpPr>
        <p:spPr>
          <a:xfrm>
            <a:off x="11213653" y="0"/>
            <a:ext cx="890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2923190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F661F-4582-433A-81A2-DB0B51435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Projects Strategic Coordination Group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78ECE-F21E-5A4E-AC8A-FAA9A5EDF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0B44-F6F7-46F8-98B9-9931AF02435D}" type="slidenum">
              <a:rPr lang="en-US" smtClean="0"/>
              <a:t>18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9CCAA-8AC0-4353-AE2E-6CC4506C76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2650" y="1524000"/>
            <a:ext cx="10515600" cy="470535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Purpose:  </a:t>
            </a:r>
            <a:r>
              <a:rPr lang="en-US" sz="2500" dirty="0"/>
              <a:t>Oversee Logica projects and Inform and advise the Clinical Council on projects</a:t>
            </a:r>
          </a:p>
          <a:p>
            <a:endParaRPr lang="en-US" b="1" dirty="0"/>
          </a:p>
          <a:p>
            <a:r>
              <a:rPr lang="en-US" b="1" dirty="0"/>
              <a:t>Role</a:t>
            </a:r>
          </a:p>
          <a:p>
            <a:pPr lvl="1"/>
            <a:r>
              <a:rPr lang="en-US" dirty="0"/>
              <a:t>Define and validate the processes around project intake, approval, oversight, and coordination</a:t>
            </a:r>
          </a:p>
          <a:p>
            <a:pPr lvl="1"/>
            <a:r>
              <a:rPr lang="en-US" dirty="0"/>
              <a:t>Solicit project applications</a:t>
            </a:r>
          </a:p>
          <a:p>
            <a:pPr lvl="1"/>
            <a:r>
              <a:rPr lang="en-US" dirty="0"/>
              <a:t>Review project submissions including scope, workflow, use cases, timeline, and resources</a:t>
            </a:r>
          </a:p>
          <a:p>
            <a:pPr lvl="1"/>
            <a:r>
              <a:rPr lang="en-US" dirty="0"/>
              <a:t>Oversee the status of projects</a:t>
            </a:r>
          </a:p>
          <a:p>
            <a:pPr lvl="1"/>
            <a:r>
              <a:rPr lang="en-US" dirty="0"/>
              <a:t>Ensures that Logica resources are available to support project requirements</a:t>
            </a:r>
          </a:p>
          <a:p>
            <a:pPr lvl="1"/>
            <a:r>
              <a:rPr lang="en-US" dirty="0"/>
              <a:t>The role of this group requires the support of clinical, technical, and operational experts</a:t>
            </a:r>
          </a:p>
          <a:p>
            <a:r>
              <a:rPr lang="en-US" b="1" dirty="0"/>
              <a:t>Structure </a:t>
            </a:r>
          </a:p>
          <a:p>
            <a:pPr lvl="1"/>
            <a:r>
              <a:rPr lang="en-US" dirty="0"/>
              <a:t>Reports to Clinical Council</a:t>
            </a:r>
          </a:p>
          <a:p>
            <a:pPr lvl="1"/>
            <a:r>
              <a:rPr lang="en-US" dirty="0"/>
              <a:t>Has Clinical and Technical Council representation</a:t>
            </a:r>
          </a:p>
          <a:p>
            <a:pPr lvl="1"/>
            <a:r>
              <a:rPr lang="en-US" dirty="0"/>
              <a:t>Chair – appointed by the Clinical Council</a:t>
            </a:r>
          </a:p>
          <a:p>
            <a:pPr lvl="1"/>
            <a:r>
              <a:rPr lang="en-US" dirty="0"/>
              <a:t>Technical Council appoints one member to the Group</a:t>
            </a:r>
          </a:p>
          <a:p>
            <a:pPr lvl="1"/>
            <a:r>
              <a:rPr lang="en-US" dirty="0"/>
              <a:t>The COO appoints one representative to the Group</a:t>
            </a:r>
          </a:p>
          <a:p>
            <a:pPr lvl="1"/>
            <a:r>
              <a:rPr lang="en-US" dirty="0"/>
              <a:t>Other members of the Group are appointed by the Clinical Council</a:t>
            </a:r>
          </a:p>
          <a:p>
            <a:pPr lvl="1"/>
            <a:r>
              <a:rPr lang="en-US" dirty="0"/>
              <a:t>Expectation of total membership is up to seven.  This may be changed by the Clinical Council</a:t>
            </a:r>
          </a:p>
          <a:p>
            <a:pPr lvl="1"/>
            <a:r>
              <a:rPr lang="en-US" dirty="0"/>
              <a:t>Must represent an Logica member organization to participate on the Group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85854D-3135-9445-B371-1A35ED3614AD}"/>
              </a:ext>
            </a:extLst>
          </p:cNvPr>
          <p:cNvSpPr txBox="1"/>
          <p:nvPr/>
        </p:nvSpPr>
        <p:spPr>
          <a:xfrm>
            <a:off x="11213653" y="0"/>
            <a:ext cx="890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1286518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D5015-85A5-4FE6-B3D9-1F53F29F7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Clinical Quality Assurance Group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341AC-6F5C-7A46-BFAE-472BB055F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D0B44-F6F7-46F8-98B9-9931AF02435D}" type="slidenum">
              <a:rPr lang="en-US" smtClean="0"/>
              <a:t>19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97606-576D-4662-8EE9-EDE20A46CD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2650" y="1619250"/>
            <a:ext cx="10515600" cy="4285739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Purpose:  </a:t>
            </a:r>
            <a:r>
              <a:rPr lang="en-US" sz="2500" dirty="0"/>
              <a:t>Ensure that the expert content (e.g., terms, models, knowledge, services, workflows) produced is clinically coherent and consistent</a:t>
            </a:r>
          </a:p>
          <a:p>
            <a:endParaRPr lang="en-US" b="1" dirty="0"/>
          </a:p>
          <a:p>
            <a:r>
              <a:rPr lang="en-US" b="1" dirty="0"/>
              <a:t>Role</a:t>
            </a:r>
          </a:p>
          <a:p>
            <a:pPr lvl="1"/>
            <a:r>
              <a:rPr lang="en-US" dirty="0"/>
              <a:t>Ensures that clinical concepts expressed in models, knowledge artifacts, and services are aligned and clinically appropriate</a:t>
            </a:r>
          </a:p>
          <a:p>
            <a:pPr lvl="1"/>
            <a:r>
              <a:rPr lang="en-US" dirty="0"/>
              <a:t>Ensures that project work complies with Logica  adopted standards and specifications</a:t>
            </a:r>
          </a:p>
          <a:p>
            <a:pPr lvl="1"/>
            <a:r>
              <a:rPr lang="en-US" dirty="0"/>
              <a:t>Establishes and oversees the cross-domain/cross-specialty expert content approval processes</a:t>
            </a:r>
          </a:p>
          <a:p>
            <a:r>
              <a:rPr lang="en-US" b="1" dirty="0"/>
              <a:t>Structure</a:t>
            </a:r>
          </a:p>
          <a:p>
            <a:pPr lvl="1"/>
            <a:r>
              <a:rPr lang="en-US" dirty="0"/>
              <a:t>Reports to Clinical Council</a:t>
            </a:r>
          </a:p>
          <a:p>
            <a:pPr lvl="1"/>
            <a:r>
              <a:rPr lang="en-US" dirty="0"/>
              <a:t>Has clinical and technical Council representation</a:t>
            </a:r>
          </a:p>
          <a:p>
            <a:pPr lvl="1"/>
            <a:r>
              <a:rPr lang="en-US" dirty="0"/>
              <a:t>Chair – appointed by the Clinical Council</a:t>
            </a:r>
          </a:p>
          <a:p>
            <a:pPr lvl="1"/>
            <a:r>
              <a:rPr lang="en-US" dirty="0"/>
              <a:t>Technical Council appoints one member to the Group</a:t>
            </a:r>
          </a:p>
          <a:p>
            <a:pPr lvl="1"/>
            <a:r>
              <a:rPr lang="en-US" dirty="0"/>
              <a:t>Other members of the Group are appointed by the Clinical Council</a:t>
            </a:r>
          </a:p>
          <a:p>
            <a:pPr lvl="1"/>
            <a:r>
              <a:rPr lang="en-US" dirty="0"/>
              <a:t>Expectation of total membership is up to seven.  This may be changed by the Clinical Council</a:t>
            </a:r>
          </a:p>
          <a:p>
            <a:pPr lvl="1"/>
            <a:r>
              <a:rPr lang="en-US" dirty="0"/>
              <a:t>Must represent an Logica member organization to participate on the Group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3BA8AD-DF0A-F34A-94B4-C6B76A1A0087}"/>
              </a:ext>
            </a:extLst>
          </p:cNvPr>
          <p:cNvSpPr txBox="1"/>
          <p:nvPr/>
        </p:nvSpPr>
        <p:spPr>
          <a:xfrm>
            <a:off x="11213653" y="0"/>
            <a:ext cx="890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73247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88C0EC-9EB2-4808-A3F7-D63177A13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Force Members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B74BC53-9534-462C-A560-E5CB482F677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87434" y="1898651"/>
            <a:ext cx="4630738" cy="3206750"/>
          </a:xfrm>
        </p:spPr>
        <p:txBody>
          <a:bodyPr/>
          <a:lstStyle/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400" i="0" u="none" strike="noStrike" kern="1200" dirty="0">
                <a:solidFill>
                  <a:srgbClr val="8497B0"/>
                </a:solidFill>
                <a:effectLst/>
                <a:latin typeface="Calibri" panose="020F0502020204030204" pitchFamily="34" charset="0"/>
              </a:rPr>
              <a:t>Joey Coyle</a:t>
            </a:r>
            <a:endParaRPr lang="en-US" sz="240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kern="1200" dirty="0">
                <a:solidFill>
                  <a:srgbClr val="8497B0"/>
                </a:solidFill>
                <a:effectLst/>
                <a:latin typeface="Calibri" panose="020F0502020204030204" pitchFamily="34" charset="0"/>
              </a:rPr>
              <a:t>Laura Heermann Langford</a:t>
            </a:r>
            <a:endParaRPr lang="en-US" sz="24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kern="1200" dirty="0">
                <a:solidFill>
                  <a:srgbClr val="8497B0"/>
                </a:solidFill>
                <a:effectLst/>
                <a:latin typeface="Calibri" panose="020F0502020204030204" pitchFamily="34" charset="0"/>
              </a:rPr>
              <a:t>Stan Huff</a:t>
            </a:r>
            <a:endParaRPr lang="en-US" sz="24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kern="1200" dirty="0">
                <a:solidFill>
                  <a:srgbClr val="8497B0"/>
                </a:solidFill>
                <a:effectLst/>
                <a:latin typeface="Calibri" panose="020F0502020204030204" pitchFamily="34" charset="0"/>
              </a:rPr>
              <a:t>Patrick Langford</a:t>
            </a:r>
            <a:endParaRPr lang="en-US" sz="24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kern="1200" dirty="0">
                <a:solidFill>
                  <a:srgbClr val="8497B0"/>
                </a:solidFill>
                <a:effectLst/>
                <a:latin typeface="Calibri" panose="020F0502020204030204" pitchFamily="34" charset="0"/>
              </a:rPr>
              <a:t>Susan Matney</a:t>
            </a:r>
            <a:endParaRPr lang="en-US" sz="24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kern="1200" dirty="0">
                <a:solidFill>
                  <a:srgbClr val="8497B0"/>
                </a:solidFill>
                <a:effectLst/>
                <a:latin typeface="Calibri" panose="020F0502020204030204" pitchFamily="34" charset="0"/>
              </a:rPr>
              <a:t>Jim McClay</a:t>
            </a:r>
            <a:endParaRPr lang="en-US" sz="24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kern="1200" dirty="0">
                <a:solidFill>
                  <a:srgbClr val="8497B0"/>
                </a:solidFill>
                <a:effectLst/>
                <a:latin typeface="Calibri" panose="020F0502020204030204" pitchFamily="34" charset="0"/>
              </a:rPr>
              <a:t>Viet Nguyen</a:t>
            </a:r>
            <a:endParaRPr lang="en-US" sz="24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kern="1200" dirty="0">
                <a:solidFill>
                  <a:srgbClr val="8497B0"/>
                </a:solidFill>
                <a:effectLst/>
                <a:latin typeface="Calibri" panose="020F0502020204030204" pitchFamily="34" charset="0"/>
              </a:rPr>
              <a:t>Julia Skapik</a:t>
            </a:r>
            <a:endParaRPr lang="en-US" sz="24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kern="1200" dirty="0">
                <a:solidFill>
                  <a:srgbClr val="8497B0"/>
                </a:solidFill>
                <a:effectLst/>
                <a:latin typeface="Calibri" panose="020F0502020204030204" pitchFamily="34" charset="0"/>
              </a:rPr>
              <a:t>Jimmy Tcheng</a:t>
            </a:r>
            <a:endParaRPr lang="en-US" sz="2400" b="0" i="0" u="none" strike="noStrike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144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Freeform 371">
            <a:extLst>
              <a:ext uri="{FF2B5EF4-FFF2-40B4-BE49-F238E27FC236}">
                <a16:creationId xmlns:a16="http://schemas.microsoft.com/office/drawing/2014/main" id="{FA3B698D-6A36-594A-A212-9816FA4E5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2103" y="820611"/>
            <a:ext cx="2516" cy="2516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B4B4B5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456" name="Freeform 372">
            <a:extLst>
              <a:ext uri="{FF2B5EF4-FFF2-40B4-BE49-F238E27FC236}">
                <a16:creationId xmlns:a16="http://schemas.microsoft.com/office/drawing/2014/main" id="{86D093F3-DC35-3D4E-8AFF-88D8F7A6B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2103" y="820611"/>
            <a:ext cx="2516" cy="2516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B4B4B5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457" name="Freeform 373">
            <a:extLst>
              <a:ext uri="{FF2B5EF4-FFF2-40B4-BE49-F238E27FC236}">
                <a16:creationId xmlns:a16="http://schemas.microsoft.com/office/drawing/2014/main" id="{1E379909-C185-A645-8ED0-09AF8F131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9109" y="820611"/>
            <a:ext cx="2516" cy="2516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B4B4B5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458" name="Freeform 374">
            <a:extLst>
              <a:ext uri="{FF2B5EF4-FFF2-40B4-BE49-F238E27FC236}">
                <a16:creationId xmlns:a16="http://schemas.microsoft.com/office/drawing/2014/main" id="{56A24624-C242-4944-96AB-DFCE7FEFF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9109" y="820611"/>
            <a:ext cx="2516" cy="2516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B4B4B5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 sz="9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DBCA330-6C03-D641-8E7F-9F2BD077164C}"/>
              </a:ext>
            </a:extLst>
          </p:cNvPr>
          <p:cNvGrpSpPr/>
          <p:nvPr/>
        </p:nvGrpSpPr>
        <p:grpSpPr>
          <a:xfrm>
            <a:off x="1947030" y="1126141"/>
            <a:ext cx="1191338" cy="1083766"/>
            <a:chOff x="3050817" y="552813"/>
            <a:chExt cx="1191338" cy="1083766"/>
          </a:xfrm>
        </p:grpSpPr>
        <p:sp>
          <p:nvSpPr>
            <p:cNvPr id="441" name="Freeform 357">
              <a:extLst>
                <a:ext uri="{FF2B5EF4-FFF2-40B4-BE49-F238E27FC236}">
                  <a16:creationId xmlns:a16="http://schemas.microsoft.com/office/drawing/2014/main" id="{85E6648B-62E7-EA46-BE88-010B62B161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8666" y="552813"/>
              <a:ext cx="975640" cy="1083766"/>
            </a:xfrm>
            <a:custGeom>
              <a:avLst/>
              <a:gdLst>
                <a:gd name="T0" fmla="*/ 1712 w 1713"/>
                <a:gd name="T1" fmla="*/ 1259 h 1901"/>
                <a:gd name="T2" fmla="*/ 1712 w 1713"/>
                <a:gd name="T3" fmla="*/ 1259 h 1901"/>
                <a:gd name="T4" fmla="*/ 1712 w 1713"/>
                <a:gd name="T5" fmla="*/ 641 h 1901"/>
                <a:gd name="T6" fmla="*/ 1550 w 1713"/>
                <a:gd name="T7" fmla="*/ 365 h 1901"/>
                <a:gd name="T8" fmla="*/ 1014 w 1713"/>
                <a:gd name="T9" fmla="*/ 57 h 1901"/>
                <a:gd name="T10" fmla="*/ 698 w 1713"/>
                <a:gd name="T11" fmla="*/ 57 h 1901"/>
                <a:gd name="T12" fmla="*/ 162 w 1713"/>
                <a:gd name="T13" fmla="*/ 365 h 1901"/>
                <a:gd name="T14" fmla="*/ 0 w 1713"/>
                <a:gd name="T15" fmla="*/ 641 h 1901"/>
                <a:gd name="T16" fmla="*/ 0 w 1713"/>
                <a:gd name="T17" fmla="*/ 1259 h 1901"/>
                <a:gd name="T18" fmla="*/ 162 w 1713"/>
                <a:gd name="T19" fmla="*/ 1535 h 1901"/>
                <a:gd name="T20" fmla="*/ 698 w 1713"/>
                <a:gd name="T21" fmla="*/ 1843 h 1901"/>
                <a:gd name="T22" fmla="*/ 1014 w 1713"/>
                <a:gd name="T23" fmla="*/ 1843 h 1901"/>
                <a:gd name="T24" fmla="*/ 1550 w 1713"/>
                <a:gd name="T25" fmla="*/ 1535 h 1901"/>
                <a:gd name="T26" fmla="*/ 1712 w 1713"/>
                <a:gd name="T27" fmla="*/ 1259 h 1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3" h="1901">
                  <a:moveTo>
                    <a:pt x="1712" y="1259"/>
                  </a:moveTo>
                  <a:lnTo>
                    <a:pt x="1712" y="1259"/>
                  </a:lnTo>
                  <a:cubicBezTo>
                    <a:pt x="1712" y="641"/>
                    <a:pt x="1712" y="641"/>
                    <a:pt x="1712" y="641"/>
                  </a:cubicBezTo>
                  <a:cubicBezTo>
                    <a:pt x="1712" y="528"/>
                    <a:pt x="1647" y="422"/>
                    <a:pt x="1550" y="365"/>
                  </a:cubicBezTo>
                  <a:cubicBezTo>
                    <a:pt x="1014" y="57"/>
                    <a:pt x="1014" y="57"/>
                    <a:pt x="1014" y="57"/>
                  </a:cubicBezTo>
                  <a:cubicBezTo>
                    <a:pt x="916" y="0"/>
                    <a:pt x="795" y="0"/>
                    <a:pt x="698" y="57"/>
                  </a:cubicBezTo>
                  <a:cubicBezTo>
                    <a:pt x="162" y="365"/>
                    <a:pt x="162" y="365"/>
                    <a:pt x="162" y="365"/>
                  </a:cubicBezTo>
                  <a:cubicBezTo>
                    <a:pt x="65" y="422"/>
                    <a:pt x="0" y="528"/>
                    <a:pt x="0" y="641"/>
                  </a:cubicBezTo>
                  <a:cubicBezTo>
                    <a:pt x="0" y="1259"/>
                    <a:pt x="0" y="1259"/>
                    <a:pt x="0" y="1259"/>
                  </a:cubicBezTo>
                  <a:cubicBezTo>
                    <a:pt x="0" y="1372"/>
                    <a:pt x="65" y="1478"/>
                    <a:pt x="162" y="1535"/>
                  </a:cubicBezTo>
                  <a:cubicBezTo>
                    <a:pt x="698" y="1843"/>
                    <a:pt x="698" y="1843"/>
                    <a:pt x="698" y="1843"/>
                  </a:cubicBezTo>
                  <a:cubicBezTo>
                    <a:pt x="795" y="1900"/>
                    <a:pt x="916" y="1900"/>
                    <a:pt x="1014" y="1843"/>
                  </a:cubicBezTo>
                  <a:cubicBezTo>
                    <a:pt x="1550" y="1535"/>
                    <a:pt x="1550" y="1535"/>
                    <a:pt x="1550" y="1535"/>
                  </a:cubicBezTo>
                  <a:cubicBezTo>
                    <a:pt x="1647" y="1478"/>
                    <a:pt x="1712" y="1372"/>
                    <a:pt x="1712" y="1259"/>
                  </a:cubicBezTo>
                </a:path>
              </a:pathLst>
            </a:custGeom>
            <a:solidFill>
              <a:srgbClr val="1BA8E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MX" sz="900">
                <a:solidFill>
                  <a:schemeClr val="bg1"/>
                </a:solidFill>
              </a:endParaRPr>
            </a:p>
          </p:txBody>
        </p:sp>
        <p:sp>
          <p:nvSpPr>
            <p:cNvPr id="472" name="CuadroTexto 395">
              <a:extLst>
                <a:ext uri="{FF2B5EF4-FFF2-40B4-BE49-F238E27FC236}">
                  <a16:creationId xmlns:a16="http://schemas.microsoft.com/office/drawing/2014/main" id="{0D4C6173-6175-544B-B3DD-1C533BA8D50F}"/>
                </a:ext>
              </a:extLst>
            </p:cNvPr>
            <p:cNvSpPr txBox="1"/>
            <p:nvPr/>
          </p:nvSpPr>
          <p:spPr>
            <a:xfrm flipH="1">
              <a:off x="3050817" y="905398"/>
              <a:ext cx="1191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Lato" charset="0"/>
                  <a:ea typeface="Lato" charset="0"/>
                  <a:cs typeface="Lato" charset="0"/>
                </a:rPr>
                <a:t>Who</a:t>
              </a:r>
            </a:p>
          </p:txBody>
        </p:sp>
      </p:grpSp>
      <p:sp>
        <p:nvSpPr>
          <p:cNvPr id="476" name="Rectangle 32">
            <a:extLst>
              <a:ext uri="{FF2B5EF4-FFF2-40B4-BE49-F238E27FC236}">
                <a16:creationId xmlns:a16="http://schemas.microsoft.com/office/drawing/2014/main" id="{71E81DF6-45F5-B74C-BC9A-83561A4A2CFD}"/>
              </a:ext>
            </a:extLst>
          </p:cNvPr>
          <p:cNvSpPr/>
          <p:nvPr/>
        </p:nvSpPr>
        <p:spPr>
          <a:xfrm flipH="1">
            <a:off x="3286954" y="2915239"/>
            <a:ext cx="5142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Is submission complete?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Establish Review Team</a:t>
            </a:r>
          </a:p>
        </p:txBody>
      </p:sp>
      <p:sp>
        <p:nvSpPr>
          <p:cNvPr id="479" name="Rectangle 32">
            <a:extLst>
              <a:ext uri="{FF2B5EF4-FFF2-40B4-BE49-F238E27FC236}">
                <a16:creationId xmlns:a16="http://schemas.microsoft.com/office/drawing/2014/main" id="{CFD013D7-B65D-004A-85D0-C9F72D3694C7}"/>
              </a:ext>
            </a:extLst>
          </p:cNvPr>
          <p:cNvSpPr/>
          <p:nvPr/>
        </p:nvSpPr>
        <p:spPr>
          <a:xfrm flipH="1">
            <a:off x="3286954" y="4166929"/>
            <a:ext cx="829849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US" kern="0" dirty="0">
                <a:solidFill>
                  <a:sysClr val="windowText" lastClr="000000"/>
                </a:solidFill>
              </a:rPr>
              <a:t>Identify gaps in the submission and request missing information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US" kern="0" dirty="0">
                <a:solidFill>
                  <a:sysClr val="windowText" lastClr="000000"/>
                </a:solidFill>
              </a:rPr>
              <a:t>Assign a 3-person (or more)team of reviewers representing specific roles and expertise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US" kern="0" dirty="0">
                <a:solidFill>
                  <a:sysClr val="windowText" lastClr="000000"/>
                </a:solidFill>
              </a:rPr>
              <a:t>One reviewer is designated to coordinate the review process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US" kern="0" dirty="0">
                <a:solidFill>
                  <a:sysClr val="windowText" lastClr="000000"/>
                </a:solidFill>
              </a:rPr>
              <a:t>Consider the appropriate level of expertise for terminology, clinical care, technical correctness</a:t>
            </a:r>
          </a:p>
          <a:p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B8D9F8D-2A60-FB40-AE00-D47DBCD213A2}"/>
              </a:ext>
            </a:extLst>
          </p:cNvPr>
          <p:cNvGrpSpPr/>
          <p:nvPr/>
        </p:nvGrpSpPr>
        <p:grpSpPr>
          <a:xfrm>
            <a:off x="1947030" y="2642405"/>
            <a:ext cx="1191338" cy="1083766"/>
            <a:chOff x="3050817" y="2069077"/>
            <a:chExt cx="1191338" cy="1083766"/>
          </a:xfrm>
        </p:grpSpPr>
        <p:sp>
          <p:nvSpPr>
            <p:cNvPr id="442" name="Freeform 358">
              <a:extLst>
                <a:ext uri="{FF2B5EF4-FFF2-40B4-BE49-F238E27FC236}">
                  <a16:creationId xmlns:a16="http://schemas.microsoft.com/office/drawing/2014/main" id="{A9FF0DEF-ADC3-8849-8930-D0FB79E2ED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4803" y="2069077"/>
              <a:ext cx="975640" cy="1083766"/>
            </a:xfrm>
            <a:custGeom>
              <a:avLst/>
              <a:gdLst>
                <a:gd name="T0" fmla="*/ 1712 w 1713"/>
                <a:gd name="T1" fmla="*/ 1258 h 1900"/>
                <a:gd name="T2" fmla="*/ 1712 w 1713"/>
                <a:gd name="T3" fmla="*/ 1258 h 1900"/>
                <a:gd name="T4" fmla="*/ 1712 w 1713"/>
                <a:gd name="T5" fmla="*/ 633 h 1900"/>
                <a:gd name="T6" fmla="*/ 1550 w 1713"/>
                <a:gd name="T7" fmla="*/ 365 h 1900"/>
                <a:gd name="T8" fmla="*/ 1014 w 1713"/>
                <a:gd name="T9" fmla="*/ 56 h 1900"/>
                <a:gd name="T10" fmla="*/ 698 w 1713"/>
                <a:gd name="T11" fmla="*/ 56 h 1900"/>
                <a:gd name="T12" fmla="*/ 162 w 1713"/>
                <a:gd name="T13" fmla="*/ 365 h 1900"/>
                <a:gd name="T14" fmla="*/ 0 w 1713"/>
                <a:gd name="T15" fmla="*/ 633 h 1900"/>
                <a:gd name="T16" fmla="*/ 0 w 1713"/>
                <a:gd name="T17" fmla="*/ 1258 h 1900"/>
                <a:gd name="T18" fmla="*/ 162 w 1713"/>
                <a:gd name="T19" fmla="*/ 1527 h 1900"/>
                <a:gd name="T20" fmla="*/ 698 w 1713"/>
                <a:gd name="T21" fmla="*/ 1842 h 1900"/>
                <a:gd name="T22" fmla="*/ 1014 w 1713"/>
                <a:gd name="T23" fmla="*/ 1842 h 1900"/>
                <a:gd name="T24" fmla="*/ 1550 w 1713"/>
                <a:gd name="T25" fmla="*/ 1527 h 1900"/>
                <a:gd name="T26" fmla="*/ 1712 w 1713"/>
                <a:gd name="T27" fmla="*/ 1258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3" h="1900">
                  <a:moveTo>
                    <a:pt x="1712" y="1258"/>
                  </a:moveTo>
                  <a:lnTo>
                    <a:pt x="1712" y="1258"/>
                  </a:lnTo>
                  <a:cubicBezTo>
                    <a:pt x="1712" y="633"/>
                    <a:pt x="1712" y="633"/>
                    <a:pt x="1712" y="633"/>
                  </a:cubicBezTo>
                  <a:cubicBezTo>
                    <a:pt x="1712" y="528"/>
                    <a:pt x="1647" y="422"/>
                    <a:pt x="1550" y="365"/>
                  </a:cubicBezTo>
                  <a:cubicBezTo>
                    <a:pt x="1014" y="56"/>
                    <a:pt x="1014" y="56"/>
                    <a:pt x="1014" y="56"/>
                  </a:cubicBezTo>
                  <a:cubicBezTo>
                    <a:pt x="916" y="0"/>
                    <a:pt x="795" y="0"/>
                    <a:pt x="698" y="56"/>
                  </a:cubicBezTo>
                  <a:cubicBezTo>
                    <a:pt x="162" y="365"/>
                    <a:pt x="162" y="365"/>
                    <a:pt x="162" y="365"/>
                  </a:cubicBezTo>
                  <a:cubicBezTo>
                    <a:pt x="65" y="422"/>
                    <a:pt x="0" y="528"/>
                    <a:pt x="0" y="633"/>
                  </a:cubicBezTo>
                  <a:cubicBezTo>
                    <a:pt x="0" y="1258"/>
                    <a:pt x="0" y="1258"/>
                    <a:pt x="0" y="1258"/>
                  </a:cubicBezTo>
                  <a:cubicBezTo>
                    <a:pt x="0" y="1372"/>
                    <a:pt x="65" y="1478"/>
                    <a:pt x="162" y="1527"/>
                  </a:cubicBezTo>
                  <a:cubicBezTo>
                    <a:pt x="698" y="1842"/>
                    <a:pt x="698" y="1842"/>
                    <a:pt x="698" y="1842"/>
                  </a:cubicBezTo>
                  <a:cubicBezTo>
                    <a:pt x="795" y="1899"/>
                    <a:pt x="916" y="1899"/>
                    <a:pt x="1014" y="1842"/>
                  </a:cubicBezTo>
                  <a:cubicBezTo>
                    <a:pt x="1550" y="1527"/>
                    <a:pt x="1550" y="1527"/>
                    <a:pt x="1550" y="1527"/>
                  </a:cubicBezTo>
                  <a:cubicBezTo>
                    <a:pt x="1647" y="1478"/>
                    <a:pt x="1712" y="1372"/>
                    <a:pt x="1712" y="1258"/>
                  </a:cubicBezTo>
                </a:path>
              </a:pathLst>
            </a:custGeom>
            <a:solidFill>
              <a:srgbClr val="0070C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MX" sz="900">
                <a:solidFill>
                  <a:schemeClr val="bg1"/>
                </a:solidFill>
              </a:endParaRPr>
            </a:p>
          </p:txBody>
        </p:sp>
        <p:sp>
          <p:nvSpPr>
            <p:cNvPr id="47" name="CuadroTexto 395">
              <a:extLst>
                <a:ext uri="{FF2B5EF4-FFF2-40B4-BE49-F238E27FC236}">
                  <a16:creationId xmlns:a16="http://schemas.microsoft.com/office/drawing/2014/main" id="{26EB4918-86DC-40F8-871B-A71AD0D04685}"/>
                </a:ext>
              </a:extLst>
            </p:cNvPr>
            <p:cNvSpPr txBox="1"/>
            <p:nvPr/>
          </p:nvSpPr>
          <p:spPr>
            <a:xfrm flipH="1">
              <a:off x="3050817" y="2384403"/>
              <a:ext cx="1191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Lato" charset="0"/>
                  <a:ea typeface="Lato" charset="0"/>
                  <a:cs typeface="Lato" charset="0"/>
                </a:rPr>
                <a:t>Intent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CB9D278-BF14-F94E-B94E-5CEC5336C618}"/>
              </a:ext>
            </a:extLst>
          </p:cNvPr>
          <p:cNvGrpSpPr/>
          <p:nvPr/>
        </p:nvGrpSpPr>
        <p:grpSpPr>
          <a:xfrm>
            <a:off x="1990404" y="3978337"/>
            <a:ext cx="1191338" cy="1083766"/>
            <a:chOff x="3094191" y="3405009"/>
            <a:chExt cx="1191338" cy="1083766"/>
          </a:xfrm>
        </p:grpSpPr>
        <p:sp>
          <p:nvSpPr>
            <p:cNvPr id="443" name="Freeform 359">
              <a:extLst>
                <a:ext uri="{FF2B5EF4-FFF2-40B4-BE49-F238E27FC236}">
                  <a16:creationId xmlns:a16="http://schemas.microsoft.com/office/drawing/2014/main" id="{438D206F-D0D9-3D44-9B9B-F3053595A6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2040" y="3405009"/>
              <a:ext cx="975640" cy="1083766"/>
            </a:xfrm>
            <a:custGeom>
              <a:avLst/>
              <a:gdLst>
                <a:gd name="T0" fmla="*/ 1712 w 1713"/>
                <a:gd name="T1" fmla="*/ 1258 h 1901"/>
                <a:gd name="T2" fmla="*/ 1712 w 1713"/>
                <a:gd name="T3" fmla="*/ 1258 h 1901"/>
                <a:gd name="T4" fmla="*/ 1712 w 1713"/>
                <a:gd name="T5" fmla="*/ 641 h 1901"/>
                <a:gd name="T6" fmla="*/ 1550 w 1713"/>
                <a:gd name="T7" fmla="*/ 365 h 1901"/>
                <a:gd name="T8" fmla="*/ 1014 w 1713"/>
                <a:gd name="T9" fmla="*/ 56 h 1901"/>
                <a:gd name="T10" fmla="*/ 698 w 1713"/>
                <a:gd name="T11" fmla="*/ 56 h 1901"/>
                <a:gd name="T12" fmla="*/ 162 w 1713"/>
                <a:gd name="T13" fmla="*/ 365 h 1901"/>
                <a:gd name="T14" fmla="*/ 0 w 1713"/>
                <a:gd name="T15" fmla="*/ 641 h 1901"/>
                <a:gd name="T16" fmla="*/ 0 w 1713"/>
                <a:gd name="T17" fmla="*/ 1258 h 1901"/>
                <a:gd name="T18" fmla="*/ 162 w 1713"/>
                <a:gd name="T19" fmla="*/ 1535 h 1901"/>
                <a:gd name="T20" fmla="*/ 698 w 1713"/>
                <a:gd name="T21" fmla="*/ 1843 h 1901"/>
                <a:gd name="T22" fmla="*/ 1014 w 1713"/>
                <a:gd name="T23" fmla="*/ 1843 h 1901"/>
                <a:gd name="T24" fmla="*/ 1550 w 1713"/>
                <a:gd name="T25" fmla="*/ 1535 h 1901"/>
                <a:gd name="T26" fmla="*/ 1712 w 1713"/>
                <a:gd name="T27" fmla="*/ 1258 h 1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3" h="1901">
                  <a:moveTo>
                    <a:pt x="1712" y="1258"/>
                  </a:moveTo>
                  <a:lnTo>
                    <a:pt x="1712" y="1258"/>
                  </a:lnTo>
                  <a:cubicBezTo>
                    <a:pt x="1712" y="641"/>
                    <a:pt x="1712" y="641"/>
                    <a:pt x="1712" y="641"/>
                  </a:cubicBezTo>
                  <a:cubicBezTo>
                    <a:pt x="1712" y="528"/>
                    <a:pt x="1647" y="422"/>
                    <a:pt x="1550" y="365"/>
                  </a:cubicBezTo>
                  <a:cubicBezTo>
                    <a:pt x="1014" y="56"/>
                    <a:pt x="1014" y="56"/>
                    <a:pt x="1014" y="56"/>
                  </a:cubicBezTo>
                  <a:cubicBezTo>
                    <a:pt x="916" y="0"/>
                    <a:pt x="795" y="0"/>
                    <a:pt x="698" y="56"/>
                  </a:cubicBezTo>
                  <a:cubicBezTo>
                    <a:pt x="162" y="365"/>
                    <a:pt x="162" y="365"/>
                    <a:pt x="162" y="365"/>
                  </a:cubicBezTo>
                  <a:cubicBezTo>
                    <a:pt x="65" y="422"/>
                    <a:pt x="0" y="528"/>
                    <a:pt x="0" y="641"/>
                  </a:cubicBezTo>
                  <a:cubicBezTo>
                    <a:pt x="0" y="1258"/>
                    <a:pt x="0" y="1258"/>
                    <a:pt x="0" y="1258"/>
                  </a:cubicBezTo>
                  <a:cubicBezTo>
                    <a:pt x="0" y="1372"/>
                    <a:pt x="65" y="1478"/>
                    <a:pt x="162" y="1535"/>
                  </a:cubicBezTo>
                  <a:cubicBezTo>
                    <a:pt x="698" y="1843"/>
                    <a:pt x="698" y="1843"/>
                    <a:pt x="698" y="1843"/>
                  </a:cubicBezTo>
                  <a:cubicBezTo>
                    <a:pt x="795" y="1900"/>
                    <a:pt x="916" y="1900"/>
                    <a:pt x="1014" y="1843"/>
                  </a:cubicBezTo>
                  <a:cubicBezTo>
                    <a:pt x="1550" y="1535"/>
                    <a:pt x="1550" y="1535"/>
                    <a:pt x="1550" y="1535"/>
                  </a:cubicBezTo>
                  <a:cubicBezTo>
                    <a:pt x="1647" y="1478"/>
                    <a:pt x="1712" y="1372"/>
                    <a:pt x="1712" y="1258"/>
                  </a:cubicBezTo>
                </a:path>
              </a:pathLst>
            </a:custGeom>
            <a:solidFill>
              <a:srgbClr val="7030A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MX" sz="900">
                <a:solidFill>
                  <a:schemeClr val="bg1"/>
                </a:solidFill>
              </a:endParaRPr>
            </a:p>
          </p:txBody>
        </p:sp>
        <p:sp>
          <p:nvSpPr>
            <p:cNvPr id="48" name="CuadroTexto 395">
              <a:extLst>
                <a:ext uri="{FF2B5EF4-FFF2-40B4-BE49-F238E27FC236}">
                  <a16:creationId xmlns:a16="http://schemas.microsoft.com/office/drawing/2014/main" id="{5D75F78D-09D6-4C32-ADC9-69CC4D458261}"/>
                </a:ext>
              </a:extLst>
            </p:cNvPr>
            <p:cNvSpPr txBox="1"/>
            <p:nvPr/>
          </p:nvSpPr>
          <p:spPr>
            <a:xfrm flipH="1">
              <a:off x="3094191" y="3762226"/>
              <a:ext cx="1191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Lato" charset="0"/>
                  <a:ea typeface="Lato" charset="0"/>
                  <a:cs typeface="Lato" charset="0"/>
                </a:rPr>
                <a:t>Process</a:t>
              </a:r>
            </a:p>
          </p:txBody>
        </p:sp>
      </p:grpSp>
      <p:sp>
        <p:nvSpPr>
          <p:cNvPr id="17" name="Rectangle 32">
            <a:extLst>
              <a:ext uri="{FF2B5EF4-FFF2-40B4-BE49-F238E27FC236}">
                <a16:creationId xmlns:a16="http://schemas.microsoft.com/office/drawing/2014/main" id="{4C4AF08C-49E2-4266-BBBC-A888DB34B3E2}"/>
              </a:ext>
            </a:extLst>
          </p:cNvPr>
          <p:cNvSpPr/>
          <p:nvPr/>
        </p:nvSpPr>
        <p:spPr>
          <a:xfrm flipH="1">
            <a:off x="3325159" y="1507212"/>
            <a:ext cx="5142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Logica designated resource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97A6A3-F240-C948-9722-D895752CB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TRIAGE</a:t>
            </a:r>
          </a:p>
        </p:txBody>
      </p:sp>
    </p:spTree>
    <p:extLst>
      <p:ext uri="{BB962C8B-B14F-4D97-AF65-F5344CB8AC3E}">
        <p14:creationId xmlns:p14="http://schemas.microsoft.com/office/powerpoint/2010/main" val="20573984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213AC-4707-40EA-8CCA-5B65245C9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Submission Package (1 page or less)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9C35A-8CBB-4F58-8036-84508183C4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1559" y="1076632"/>
            <a:ext cx="10412707" cy="5035389"/>
          </a:xfrm>
        </p:spPr>
        <p:txBody>
          <a:bodyPr/>
          <a:lstStyle/>
          <a:p>
            <a:r>
              <a:rPr lang="en-US" dirty="0"/>
              <a:t>Overview/Context</a:t>
            </a:r>
          </a:p>
          <a:p>
            <a:pPr lvl="1"/>
            <a:r>
              <a:rPr lang="en-US" dirty="0"/>
              <a:t>Scope statement</a:t>
            </a:r>
          </a:p>
          <a:p>
            <a:pPr lvl="1"/>
            <a:r>
              <a:rPr lang="en-US" dirty="0"/>
              <a:t>Use case(s)</a:t>
            </a:r>
          </a:p>
          <a:p>
            <a:pPr lvl="1"/>
            <a:r>
              <a:rPr lang="en-US" dirty="0"/>
              <a:t>Workflows (if relevant)</a:t>
            </a:r>
          </a:p>
          <a:p>
            <a:r>
              <a:rPr lang="en-US" dirty="0"/>
              <a:t>Models</a:t>
            </a:r>
          </a:p>
          <a:p>
            <a:pPr lvl="1"/>
            <a:r>
              <a:rPr lang="en-US" dirty="0"/>
              <a:t>Can be URL, spreadsheet</a:t>
            </a:r>
          </a:p>
          <a:p>
            <a:r>
              <a:rPr lang="en-US" dirty="0"/>
              <a:t>Points of Contact</a:t>
            </a:r>
          </a:p>
          <a:p>
            <a:r>
              <a:rPr lang="en-US" dirty="0"/>
              <a:t>Developers</a:t>
            </a:r>
          </a:p>
          <a:p>
            <a:r>
              <a:rPr lang="en-US" dirty="0"/>
              <a:t>Evidence base/reference materials</a:t>
            </a:r>
          </a:p>
          <a:p>
            <a:pPr lvl="1"/>
            <a:r>
              <a:rPr lang="en-US" dirty="0"/>
              <a:t>Levels of evidence from a pick list such as Cochran</a:t>
            </a:r>
          </a:p>
        </p:txBody>
      </p:sp>
    </p:spTree>
    <p:extLst>
      <p:ext uri="{BB962C8B-B14F-4D97-AF65-F5344CB8AC3E}">
        <p14:creationId xmlns:p14="http://schemas.microsoft.com/office/powerpoint/2010/main" val="3276552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Freeform 371">
            <a:extLst>
              <a:ext uri="{FF2B5EF4-FFF2-40B4-BE49-F238E27FC236}">
                <a16:creationId xmlns:a16="http://schemas.microsoft.com/office/drawing/2014/main" id="{FA3B698D-6A36-594A-A212-9816FA4E5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2103" y="1222947"/>
            <a:ext cx="2516" cy="2516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B4B4B5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456" name="Freeform 372">
            <a:extLst>
              <a:ext uri="{FF2B5EF4-FFF2-40B4-BE49-F238E27FC236}">
                <a16:creationId xmlns:a16="http://schemas.microsoft.com/office/drawing/2014/main" id="{86D093F3-DC35-3D4E-8AFF-88D8F7A6B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2103" y="1222947"/>
            <a:ext cx="2516" cy="2516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B4B4B5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457" name="Freeform 373">
            <a:extLst>
              <a:ext uri="{FF2B5EF4-FFF2-40B4-BE49-F238E27FC236}">
                <a16:creationId xmlns:a16="http://schemas.microsoft.com/office/drawing/2014/main" id="{1E379909-C185-A645-8ED0-09AF8F131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9109" y="1222947"/>
            <a:ext cx="2516" cy="2516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B4B4B5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458" name="Freeform 374">
            <a:extLst>
              <a:ext uri="{FF2B5EF4-FFF2-40B4-BE49-F238E27FC236}">
                <a16:creationId xmlns:a16="http://schemas.microsoft.com/office/drawing/2014/main" id="{56A24624-C242-4944-96AB-DFCE7FEFF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9109" y="1222947"/>
            <a:ext cx="2516" cy="2516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B4B4B5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476" name="Rectangle 32">
            <a:extLst>
              <a:ext uri="{FF2B5EF4-FFF2-40B4-BE49-F238E27FC236}">
                <a16:creationId xmlns:a16="http://schemas.microsoft.com/office/drawing/2014/main" id="{71E81DF6-45F5-B74C-BC9A-83561A4A2CFD}"/>
              </a:ext>
            </a:extLst>
          </p:cNvPr>
          <p:cNvSpPr/>
          <p:nvPr/>
        </p:nvSpPr>
        <p:spPr>
          <a:xfrm flipH="1">
            <a:off x="3600142" y="2770382"/>
            <a:ext cx="6723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dirty="0"/>
              <a:t>Does the content meet the use case?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dirty="0"/>
              <a:t>Is there sufficient clinical context to assess the clinical models?</a:t>
            </a:r>
          </a:p>
        </p:txBody>
      </p:sp>
      <p:sp>
        <p:nvSpPr>
          <p:cNvPr id="479" name="Rectangle 32">
            <a:extLst>
              <a:ext uri="{FF2B5EF4-FFF2-40B4-BE49-F238E27FC236}">
                <a16:creationId xmlns:a16="http://schemas.microsoft.com/office/drawing/2014/main" id="{CFD013D7-B65D-004A-85D0-C9F72D3694C7}"/>
              </a:ext>
            </a:extLst>
          </p:cNvPr>
          <p:cNvSpPr/>
          <p:nvPr/>
        </p:nvSpPr>
        <p:spPr>
          <a:xfrm flipH="1">
            <a:off x="3724334" y="3950535"/>
            <a:ext cx="762946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US" dirty="0"/>
              <a:t>Workflow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Is the workflow described and does the content match the use case?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Is the information captured reasonably in the course of the workflow?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US" dirty="0"/>
              <a:t>Integration: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Are related resources identified and discussed in the context of integration?</a:t>
            </a:r>
          </a:p>
          <a:p>
            <a:r>
              <a: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</p:txBody>
      </p:sp>
      <p:sp>
        <p:nvSpPr>
          <p:cNvPr id="19" name="Rectangle 32">
            <a:extLst>
              <a:ext uri="{FF2B5EF4-FFF2-40B4-BE49-F238E27FC236}">
                <a16:creationId xmlns:a16="http://schemas.microsoft.com/office/drawing/2014/main" id="{45B864EA-08B4-41EB-9BE0-30D39B22D9DF}"/>
              </a:ext>
            </a:extLst>
          </p:cNvPr>
          <p:cNvSpPr/>
          <p:nvPr/>
        </p:nvSpPr>
        <p:spPr>
          <a:xfrm flipH="1">
            <a:off x="3600143" y="1408738"/>
            <a:ext cx="5142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One clinical reviewer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48ED72-D6C9-5F41-8647-CCEB253A9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ASSESSMENT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C261007-591A-DF4B-9AD1-7ECFA25D0A12}"/>
              </a:ext>
            </a:extLst>
          </p:cNvPr>
          <p:cNvGrpSpPr/>
          <p:nvPr/>
        </p:nvGrpSpPr>
        <p:grpSpPr>
          <a:xfrm>
            <a:off x="2218713" y="1037445"/>
            <a:ext cx="1191338" cy="1083766"/>
            <a:chOff x="3050817" y="552813"/>
            <a:chExt cx="1191338" cy="1083766"/>
          </a:xfrm>
        </p:grpSpPr>
        <p:sp>
          <p:nvSpPr>
            <p:cNvPr id="23" name="Freeform 357">
              <a:extLst>
                <a:ext uri="{FF2B5EF4-FFF2-40B4-BE49-F238E27FC236}">
                  <a16:creationId xmlns:a16="http://schemas.microsoft.com/office/drawing/2014/main" id="{C1CFDCA5-BB2A-3342-8E82-784C43113D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8666" y="552813"/>
              <a:ext cx="975640" cy="1083766"/>
            </a:xfrm>
            <a:custGeom>
              <a:avLst/>
              <a:gdLst>
                <a:gd name="T0" fmla="*/ 1712 w 1713"/>
                <a:gd name="T1" fmla="*/ 1259 h 1901"/>
                <a:gd name="T2" fmla="*/ 1712 w 1713"/>
                <a:gd name="T3" fmla="*/ 1259 h 1901"/>
                <a:gd name="T4" fmla="*/ 1712 w 1713"/>
                <a:gd name="T5" fmla="*/ 641 h 1901"/>
                <a:gd name="T6" fmla="*/ 1550 w 1713"/>
                <a:gd name="T7" fmla="*/ 365 h 1901"/>
                <a:gd name="T8" fmla="*/ 1014 w 1713"/>
                <a:gd name="T9" fmla="*/ 57 h 1901"/>
                <a:gd name="T10" fmla="*/ 698 w 1713"/>
                <a:gd name="T11" fmla="*/ 57 h 1901"/>
                <a:gd name="T12" fmla="*/ 162 w 1713"/>
                <a:gd name="T13" fmla="*/ 365 h 1901"/>
                <a:gd name="T14" fmla="*/ 0 w 1713"/>
                <a:gd name="T15" fmla="*/ 641 h 1901"/>
                <a:gd name="T16" fmla="*/ 0 w 1713"/>
                <a:gd name="T17" fmla="*/ 1259 h 1901"/>
                <a:gd name="T18" fmla="*/ 162 w 1713"/>
                <a:gd name="T19" fmla="*/ 1535 h 1901"/>
                <a:gd name="T20" fmla="*/ 698 w 1713"/>
                <a:gd name="T21" fmla="*/ 1843 h 1901"/>
                <a:gd name="T22" fmla="*/ 1014 w 1713"/>
                <a:gd name="T23" fmla="*/ 1843 h 1901"/>
                <a:gd name="T24" fmla="*/ 1550 w 1713"/>
                <a:gd name="T25" fmla="*/ 1535 h 1901"/>
                <a:gd name="T26" fmla="*/ 1712 w 1713"/>
                <a:gd name="T27" fmla="*/ 1259 h 1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3" h="1901">
                  <a:moveTo>
                    <a:pt x="1712" y="1259"/>
                  </a:moveTo>
                  <a:lnTo>
                    <a:pt x="1712" y="1259"/>
                  </a:lnTo>
                  <a:cubicBezTo>
                    <a:pt x="1712" y="641"/>
                    <a:pt x="1712" y="641"/>
                    <a:pt x="1712" y="641"/>
                  </a:cubicBezTo>
                  <a:cubicBezTo>
                    <a:pt x="1712" y="528"/>
                    <a:pt x="1647" y="422"/>
                    <a:pt x="1550" y="365"/>
                  </a:cubicBezTo>
                  <a:cubicBezTo>
                    <a:pt x="1014" y="57"/>
                    <a:pt x="1014" y="57"/>
                    <a:pt x="1014" y="57"/>
                  </a:cubicBezTo>
                  <a:cubicBezTo>
                    <a:pt x="916" y="0"/>
                    <a:pt x="795" y="0"/>
                    <a:pt x="698" y="57"/>
                  </a:cubicBezTo>
                  <a:cubicBezTo>
                    <a:pt x="162" y="365"/>
                    <a:pt x="162" y="365"/>
                    <a:pt x="162" y="365"/>
                  </a:cubicBezTo>
                  <a:cubicBezTo>
                    <a:pt x="65" y="422"/>
                    <a:pt x="0" y="528"/>
                    <a:pt x="0" y="641"/>
                  </a:cubicBezTo>
                  <a:cubicBezTo>
                    <a:pt x="0" y="1259"/>
                    <a:pt x="0" y="1259"/>
                    <a:pt x="0" y="1259"/>
                  </a:cubicBezTo>
                  <a:cubicBezTo>
                    <a:pt x="0" y="1372"/>
                    <a:pt x="65" y="1478"/>
                    <a:pt x="162" y="1535"/>
                  </a:cubicBezTo>
                  <a:cubicBezTo>
                    <a:pt x="698" y="1843"/>
                    <a:pt x="698" y="1843"/>
                    <a:pt x="698" y="1843"/>
                  </a:cubicBezTo>
                  <a:cubicBezTo>
                    <a:pt x="795" y="1900"/>
                    <a:pt x="916" y="1900"/>
                    <a:pt x="1014" y="1843"/>
                  </a:cubicBezTo>
                  <a:cubicBezTo>
                    <a:pt x="1550" y="1535"/>
                    <a:pt x="1550" y="1535"/>
                    <a:pt x="1550" y="1535"/>
                  </a:cubicBezTo>
                  <a:cubicBezTo>
                    <a:pt x="1647" y="1478"/>
                    <a:pt x="1712" y="1372"/>
                    <a:pt x="1712" y="1259"/>
                  </a:cubicBezTo>
                </a:path>
              </a:pathLst>
            </a:custGeom>
            <a:solidFill>
              <a:srgbClr val="1BA8E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MX" sz="900">
                <a:solidFill>
                  <a:schemeClr val="bg1"/>
                </a:solidFill>
              </a:endParaRPr>
            </a:p>
          </p:txBody>
        </p:sp>
        <p:sp>
          <p:nvSpPr>
            <p:cNvPr id="26" name="CuadroTexto 395">
              <a:extLst>
                <a:ext uri="{FF2B5EF4-FFF2-40B4-BE49-F238E27FC236}">
                  <a16:creationId xmlns:a16="http://schemas.microsoft.com/office/drawing/2014/main" id="{087B3C92-9C0A-FD41-A34D-D78FB77F54EA}"/>
                </a:ext>
              </a:extLst>
            </p:cNvPr>
            <p:cNvSpPr txBox="1"/>
            <p:nvPr/>
          </p:nvSpPr>
          <p:spPr>
            <a:xfrm flipH="1">
              <a:off x="3050817" y="905398"/>
              <a:ext cx="1191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Lato" charset="0"/>
                  <a:ea typeface="Lato" charset="0"/>
                  <a:cs typeface="Lato" charset="0"/>
                </a:rPr>
                <a:t>Who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9899F78-2765-B441-AA61-05A186F2A13A}"/>
              </a:ext>
            </a:extLst>
          </p:cNvPr>
          <p:cNvGrpSpPr/>
          <p:nvPr/>
        </p:nvGrpSpPr>
        <p:grpSpPr>
          <a:xfrm>
            <a:off x="2218713" y="2553709"/>
            <a:ext cx="1191338" cy="1083766"/>
            <a:chOff x="3050817" y="2069077"/>
            <a:chExt cx="1191338" cy="1083766"/>
          </a:xfrm>
        </p:grpSpPr>
        <p:sp>
          <p:nvSpPr>
            <p:cNvPr id="24" name="Freeform 358">
              <a:extLst>
                <a:ext uri="{FF2B5EF4-FFF2-40B4-BE49-F238E27FC236}">
                  <a16:creationId xmlns:a16="http://schemas.microsoft.com/office/drawing/2014/main" id="{FAF07FCC-2485-764B-B179-8AFE82D649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4803" y="2069077"/>
              <a:ext cx="975640" cy="1083766"/>
            </a:xfrm>
            <a:custGeom>
              <a:avLst/>
              <a:gdLst>
                <a:gd name="T0" fmla="*/ 1712 w 1713"/>
                <a:gd name="T1" fmla="*/ 1258 h 1900"/>
                <a:gd name="T2" fmla="*/ 1712 w 1713"/>
                <a:gd name="T3" fmla="*/ 1258 h 1900"/>
                <a:gd name="T4" fmla="*/ 1712 w 1713"/>
                <a:gd name="T5" fmla="*/ 633 h 1900"/>
                <a:gd name="T6" fmla="*/ 1550 w 1713"/>
                <a:gd name="T7" fmla="*/ 365 h 1900"/>
                <a:gd name="T8" fmla="*/ 1014 w 1713"/>
                <a:gd name="T9" fmla="*/ 56 h 1900"/>
                <a:gd name="T10" fmla="*/ 698 w 1713"/>
                <a:gd name="T11" fmla="*/ 56 h 1900"/>
                <a:gd name="T12" fmla="*/ 162 w 1713"/>
                <a:gd name="T13" fmla="*/ 365 h 1900"/>
                <a:gd name="T14" fmla="*/ 0 w 1713"/>
                <a:gd name="T15" fmla="*/ 633 h 1900"/>
                <a:gd name="T16" fmla="*/ 0 w 1713"/>
                <a:gd name="T17" fmla="*/ 1258 h 1900"/>
                <a:gd name="T18" fmla="*/ 162 w 1713"/>
                <a:gd name="T19" fmla="*/ 1527 h 1900"/>
                <a:gd name="T20" fmla="*/ 698 w 1713"/>
                <a:gd name="T21" fmla="*/ 1842 h 1900"/>
                <a:gd name="T22" fmla="*/ 1014 w 1713"/>
                <a:gd name="T23" fmla="*/ 1842 h 1900"/>
                <a:gd name="T24" fmla="*/ 1550 w 1713"/>
                <a:gd name="T25" fmla="*/ 1527 h 1900"/>
                <a:gd name="T26" fmla="*/ 1712 w 1713"/>
                <a:gd name="T27" fmla="*/ 1258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3" h="1900">
                  <a:moveTo>
                    <a:pt x="1712" y="1258"/>
                  </a:moveTo>
                  <a:lnTo>
                    <a:pt x="1712" y="1258"/>
                  </a:lnTo>
                  <a:cubicBezTo>
                    <a:pt x="1712" y="633"/>
                    <a:pt x="1712" y="633"/>
                    <a:pt x="1712" y="633"/>
                  </a:cubicBezTo>
                  <a:cubicBezTo>
                    <a:pt x="1712" y="528"/>
                    <a:pt x="1647" y="422"/>
                    <a:pt x="1550" y="365"/>
                  </a:cubicBezTo>
                  <a:cubicBezTo>
                    <a:pt x="1014" y="56"/>
                    <a:pt x="1014" y="56"/>
                    <a:pt x="1014" y="56"/>
                  </a:cubicBezTo>
                  <a:cubicBezTo>
                    <a:pt x="916" y="0"/>
                    <a:pt x="795" y="0"/>
                    <a:pt x="698" y="56"/>
                  </a:cubicBezTo>
                  <a:cubicBezTo>
                    <a:pt x="162" y="365"/>
                    <a:pt x="162" y="365"/>
                    <a:pt x="162" y="365"/>
                  </a:cubicBezTo>
                  <a:cubicBezTo>
                    <a:pt x="65" y="422"/>
                    <a:pt x="0" y="528"/>
                    <a:pt x="0" y="633"/>
                  </a:cubicBezTo>
                  <a:cubicBezTo>
                    <a:pt x="0" y="1258"/>
                    <a:pt x="0" y="1258"/>
                    <a:pt x="0" y="1258"/>
                  </a:cubicBezTo>
                  <a:cubicBezTo>
                    <a:pt x="0" y="1372"/>
                    <a:pt x="65" y="1478"/>
                    <a:pt x="162" y="1527"/>
                  </a:cubicBezTo>
                  <a:cubicBezTo>
                    <a:pt x="698" y="1842"/>
                    <a:pt x="698" y="1842"/>
                    <a:pt x="698" y="1842"/>
                  </a:cubicBezTo>
                  <a:cubicBezTo>
                    <a:pt x="795" y="1899"/>
                    <a:pt x="916" y="1899"/>
                    <a:pt x="1014" y="1842"/>
                  </a:cubicBezTo>
                  <a:cubicBezTo>
                    <a:pt x="1550" y="1527"/>
                    <a:pt x="1550" y="1527"/>
                    <a:pt x="1550" y="1527"/>
                  </a:cubicBezTo>
                  <a:cubicBezTo>
                    <a:pt x="1647" y="1478"/>
                    <a:pt x="1712" y="1372"/>
                    <a:pt x="1712" y="1258"/>
                  </a:cubicBezTo>
                </a:path>
              </a:pathLst>
            </a:custGeom>
            <a:solidFill>
              <a:srgbClr val="0070C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MX" sz="900">
                <a:solidFill>
                  <a:schemeClr val="bg1"/>
                </a:solidFill>
              </a:endParaRPr>
            </a:p>
          </p:txBody>
        </p:sp>
        <p:sp>
          <p:nvSpPr>
            <p:cNvPr id="27" name="CuadroTexto 395">
              <a:extLst>
                <a:ext uri="{FF2B5EF4-FFF2-40B4-BE49-F238E27FC236}">
                  <a16:creationId xmlns:a16="http://schemas.microsoft.com/office/drawing/2014/main" id="{50C98EBE-3495-3146-AB97-852BD7209577}"/>
                </a:ext>
              </a:extLst>
            </p:cNvPr>
            <p:cNvSpPr txBox="1"/>
            <p:nvPr/>
          </p:nvSpPr>
          <p:spPr>
            <a:xfrm flipH="1">
              <a:off x="3050817" y="2384403"/>
              <a:ext cx="1191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Lato" charset="0"/>
                  <a:ea typeface="Lato" charset="0"/>
                  <a:cs typeface="Lato" charset="0"/>
                </a:rPr>
                <a:t>Intent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5F9792F-CDD4-E546-BF02-1F80A49C3A51}"/>
              </a:ext>
            </a:extLst>
          </p:cNvPr>
          <p:cNvGrpSpPr/>
          <p:nvPr/>
        </p:nvGrpSpPr>
        <p:grpSpPr>
          <a:xfrm>
            <a:off x="2262087" y="3889641"/>
            <a:ext cx="1191338" cy="1083766"/>
            <a:chOff x="3094191" y="3405009"/>
            <a:chExt cx="1191338" cy="1083766"/>
          </a:xfrm>
        </p:grpSpPr>
        <p:sp>
          <p:nvSpPr>
            <p:cNvPr id="25" name="Freeform 359">
              <a:extLst>
                <a:ext uri="{FF2B5EF4-FFF2-40B4-BE49-F238E27FC236}">
                  <a16:creationId xmlns:a16="http://schemas.microsoft.com/office/drawing/2014/main" id="{C042E433-C94F-B140-947A-1903760658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2040" y="3405009"/>
              <a:ext cx="975640" cy="1083766"/>
            </a:xfrm>
            <a:custGeom>
              <a:avLst/>
              <a:gdLst>
                <a:gd name="T0" fmla="*/ 1712 w 1713"/>
                <a:gd name="T1" fmla="*/ 1258 h 1901"/>
                <a:gd name="T2" fmla="*/ 1712 w 1713"/>
                <a:gd name="T3" fmla="*/ 1258 h 1901"/>
                <a:gd name="T4" fmla="*/ 1712 w 1713"/>
                <a:gd name="T5" fmla="*/ 641 h 1901"/>
                <a:gd name="T6" fmla="*/ 1550 w 1713"/>
                <a:gd name="T7" fmla="*/ 365 h 1901"/>
                <a:gd name="T8" fmla="*/ 1014 w 1713"/>
                <a:gd name="T9" fmla="*/ 56 h 1901"/>
                <a:gd name="T10" fmla="*/ 698 w 1713"/>
                <a:gd name="T11" fmla="*/ 56 h 1901"/>
                <a:gd name="T12" fmla="*/ 162 w 1713"/>
                <a:gd name="T13" fmla="*/ 365 h 1901"/>
                <a:gd name="T14" fmla="*/ 0 w 1713"/>
                <a:gd name="T15" fmla="*/ 641 h 1901"/>
                <a:gd name="T16" fmla="*/ 0 w 1713"/>
                <a:gd name="T17" fmla="*/ 1258 h 1901"/>
                <a:gd name="T18" fmla="*/ 162 w 1713"/>
                <a:gd name="T19" fmla="*/ 1535 h 1901"/>
                <a:gd name="T20" fmla="*/ 698 w 1713"/>
                <a:gd name="T21" fmla="*/ 1843 h 1901"/>
                <a:gd name="T22" fmla="*/ 1014 w 1713"/>
                <a:gd name="T23" fmla="*/ 1843 h 1901"/>
                <a:gd name="T24" fmla="*/ 1550 w 1713"/>
                <a:gd name="T25" fmla="*/ 1535 h 1901"/>
                <a:gd name="T26" fmla="*/ 1712 w 1713"/>
                <a:gd name="T27" fmla="*/ 1258 h 1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3" h="1901">
                  <a:moveTo>
                    <a:pt x="1712" y="1258"/>
                  </a:moveTo>
                  <a:lnTo>
                    <a:pt x="1712" y="1258"/>
                  </a:lnTo>
                  <a:cubicBezTo>
                    <a:pt x="1712" y="641"/>
                    <a:pt x="1712" y="641"/>
                    <a:pt x="1712" y="641"/>
                  </a:cubicBezTo>
                  <a:cubicBezTo>
                    <a:pt x="1712" y="528"/>
                    <a:pt x="1647" y="422"/>
                    <a:pt x="1550" y="365"/>
                  </a:cubicBezTo>
                  <a:cubicBezTo>
                    <a:pt x="1014" y="56"/>
                    <a:pt x="1014" y="56"/>
                    <a:pt x="1014" y="56"/>
                  </a:cubicBezTo>
                  <a:cubicBezTo>
                    <a:pt x="916" y="0"/>
                    <a:pt x="795" y="0"/>
                    <a:pt x="698" y="56"/>
                  </a:cubicBezTo>
                  <a:cubicBezTo>
                    <a:pt x="162" y="365"/>
                    <a:pt x="162" y="365"/>
                    <a:pt x="162" y="365"/>
                  </a:cubicBezTo>
                  <a:cubicBezTo>
                    <a:pt x="65" y="422"/>
                    <a:pt x="0" y="528"/>
                    <a:pt x="0" y="641"/>
                  </a:cubicBezTo>
                  <a:cubicBezTo>
                    <a:pt x="0" y="1258"/>
                    <a:pt x="0" y="1258"/>
                    <a:pt x="0" y="1258"/>
                  </a:cubicBezTo>
                  <a:cubicBezTo>
                    <a:pt x="0" y="1372"/>
                    <a:pt x="65" y="1478"/>
                    <a:pt x="162" y="1535"/>
                  </a:cubicBezTo>
                  <a:cubicBezTo>
                    <a:pt x="698" y="1843"/>
                    <a:pt x="698" y="1843"/>
                    <a:pt x="698" y="1843"/>
                  </a:cubicBezTo>
                  <a:cubicBezTo>
                    <a:pt x="795" y="1900"/>
                    <a:pt x="916" y="1900"/>
                    <a:pt x="1014" y="1843"/>
                  </a:cubicBezTo>
                  <a:cubicBezTo>
                    <a:pt x="1550" y="1535"/>
                    <a:pt x="1550" y="1535"/>
                    <a:pt x="1550" y="1535"/>
                  </a:cubicBezTo>
                  <a:cubicBezTo>
                    <a:pt x="1647" y="1478"/>
                    <a:pt x="1712" y="1372"/>
                    <a:pt x="1712" y="1258"/>
                  </a:cubicBezTo>
                </a:path>
              </a:pathLst>
            </a:custGeom>
            <a:solidFill>
              <a:srgbClr val="7030A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MX" sz="900">
                <a:solidFill>
                  <a:schemeClr val="bg1"/>
                </a:solidFill>
              </a:endParaRPr>
            </a:p>
          </p:txBody>
        </p:sp>
        <p:sp>
          <p:nvSpPr>
            <p:cNvPr id="28" name="CuadroTexto 395">
              <a:extLst>
                <a:ext uri="{FF2B5EF4-FFF2-40B4-BE49-F238E27FC236}">
                  <a16:creationId xmlns:a16="http://schemas.microsoft.com/office/drawing/2014/main" id="{A37D896F-1769-1249-A393-37D6B483890C}"/>
                </a:ext>
              </a:extLst>
            </p:cNvPr>
            <p:cNvSpPr txBox="1"/>
            <p:nvPr/>
          </p:nvSpPr>
          <p:spPr>
            <a:xfrm flipH="1">
              <a:off x="3094191" y="3762226"/>
              <a:ext cx="1191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Lato" charset="0"/>
                  <a:ea typeface="Lato" charset="0"/>
                  <a:cs typeface="Lato" charset="0"/>
                </a:rPr>
                <a:t>Process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3023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Freeform 371">
            <a:extLst>
              <a:ext uri="{FF2B5EF4-FFF2-40B4-BE49-F238E27FC236}">
                <a16:creationId xmlns:a16="http://schemas.microsoft.com/office/drawing/2014/main" id="{FA3B698D-6A36-594A-A212-9816FA4E5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2103" y="820611"/>
            <a:ext cx="2516" cy="2516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B4B4B5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456" name="Freeform 372">
            <a:extLst>
              <a:ext uri="{FF2B5EF4-FFF2-40B4-BE49-F238E27FC236}">
                <a16:creationId xmlns:a16="http://schemas.microsoft.com/office/drawing/2014/main" id="{86D093F3-DC35-3D4E-8AFF-88D8F7A6B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2103" y="820611"/>
            <a:ext cx="2516" cy="2516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B4B4B5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457" name="Freeform 373">
            <a:extLst>
              <a:ext uri="{FF2B5EF4-FFF2-40B4-BE49-F238E27FC236}">
                <a16:creationId xmlns:a16="http://schemas.microsoft.com/office/drawing/2014/main" id="{1E379909-C185-A645-8ED0-09AF8F131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9109" y="820611"/>
            <a:ext cx="2516" cy="2516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B4B4B5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458" name="Freeform 374">
            <a:extLst>
              <a:ext uri="{FF2B5EF4-FFF2-40B4-BE49-F238E27FC236}">
                <a16:creationId xmlns:a16="http://schemas.microsoft.com/office/drawing/2014/main" id="{56A24624-C242-4944-96AB-DFCE7FEFF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9109" y="820611"/>
            <a:ext cx="2516" cy="2516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B4B4B5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476" name="Rectangle 32">
            <a:extLst>
              <a:ext uri="{FF2B5EF4-FFF2-40B4-BE49-F238E27FC236}">
                <a16:creationId xmlns:a16="http://schemas.microsoft.com/office/drawing/2014/main" id="{71E81DF6-45F5-B74C-BC9A-83561A4A2CFD}"/>
              </a:ext>
            </a:extLst>
          </p:cNvPr>
          <p:cNvSpPr/>
          <p:nvPr/>
        </p:nvSpPr>
        <p:spPr>
          <a:xfrm flipH="1">
            <a:off x="3370879" y="2997681"/>
            <a:ext cx="5142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dirty="0"/>
              <a:t>Assess models against the criteria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479" name="Rectangle 32">
            <a:extLst>
              <a:ext uri="{FF2B5EF4-FFF2-40B4-BE49-F238E27FC236}">
                <a16:creationId xmlns:a16="http://schemas.microsoft.com/office/drawing/2014/main" id="{CFD013D7-B65D-004A-85D0-C9F72D3694C7}"/>
              </a:ext>
            </a:extLst>
          </p:cNvPr>
          <p:cNvSpPr/>
          <p:nvPr/>
        </p:nvSpPr>
        <p:spPr>
          <a:xfrm flipH="1">
            <a:off x="3370878" y="4070655"/>
            <a:ext cx="826028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US" dirty="0"/>
              <a:t>Three or more reviewers individually assess the models against the criteria and document comments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Reviewers will use a comment sheet with an area for each category of criteria.  Reviewers will provide narrative comments for each category of criteria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This could be done in a common computer tool using templates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US" dirty="0"/>
              <a:t>Reviewers gather to compare comments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US" dirty="0"/>
              <a:t>Document consolidated feedback on models</a:t>
            </a:r>
          </a:p>
        </p:txBody>
      </p:sp>
      <p:sp>
        <p:nvSpPr>
          <p:cNvPr id="19" name="Rectangle 32">
            <a:extLst>
              <a:ext uri="{FF2B5EF4-FFF2-40B4-BE49-F238E27FC236}">
                <a16:creationId xmlns:a16="http://schemas.microsoft.com/office/drawing/2014/main" id="{45B864EA-08B4-41EB-9BE0-30D39B22D9DF}"/>
              </a:ext>
            </a:extLst>
          </p:cNvPr>
          <p:cNvSpPr/>
          <p:nvPr/>
        </p:nvSpPr>
        <p:spPr>
          <a:xfrm flipH="1">
            <a:off x="3370879" y="1507212"/>
            <a:ext cx="5142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Reviewers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87BB6D-30F6-1240-BDD9-6D44C2AF2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REVIEW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434DDE0-2BBF-C345-89AE-FEA8133D4CAF}"/>
              </a:ext>
            </a:extLst>
          </p:cNvPr>
          <p:cNvGrpSpPr/>
          <p:nvPr/>
        </p:nvGrpSpPr>
        <p:grpSpPr>
          <a:xfrm>
            <a:off x="1947030" y="1126141"/>
            <a:ext cx="1191338" cy="1083766"/>
            <a:chOff x="3050817" y="552813"/>
            <a:chExt cx="1191338" cy="1083766"/>
          </a:xfrm>
        </p:grpSpPr>
        <p:sp>
          <p:nvSpPr>
            <p:cNvPr id="21" name="Freeform 357">
              <a:extLst>
                <a:ext uri="{FF2B5EF4-FFF2-40B4-BE49-F238E27FC236}">
                  <a16:creationId xmlns:a16="http://schemas.microsoft.com/office/drawing/2014/main" id="{448F26D6-F40E-A646-B2D8-487E0A1758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8666" y="552813"/>
              <a:ext cx="975640" cy="1083766"/>
            </a:xfrm>
            <a:custGeom>
              <a:avLst/>
              <a:gdLst>
                <a:gd name="T0" fmla="*/ 1712 w 1713"/>
                <a:gd name="T1" fmla="*/ 1259 h 1901"/>
                <a:gd name="T2" fmla="*/ 1712 w 1713"/>
                <a:gd name="T3" fmla="*/ 1259 h 1901"/>
                <a:gd name="T4" fmla="*/ 1712 w 1713"/>
                <a:gd name="T5" fmla="*/ 641 h 1901"/>
                <a:gd name="T6" fmla="*/ 1550 w 1713"/>
                <a:gd name="T7" fmla="*/ 365 h 1901"/>
                <a:gd name="T8" fmla="*/ 1014 w 1713"/>
                <a:gd name="T9" fmla="*/ 57 h 1901"/>
                <a:gd name="T10" fmla="*/ 698 w 1713"/>
                <a:gd name="T11" fmla="*/ 57 h 1901"/>
                <a:gd name="T12" fmla="*/ 162 w 1713"/>
                <a:gd name="T13" fmla="*/ 365 h 1901"/>
                <a:gd name="T14" fmla="*/ 0 w 1713"/>
                <a:gd name="T15" fmla="*/ 641 h 1901"/>
                <a:gd name="T16" fmla="*/ 0 w 1713"/>
                <a:gd name="T17" fmla="*/ 1259 h 1901"/>
                <a:gd name="T18" fmla="*/ 162 w 1713"/>
                <a:gd name="T19" fmla="*/ 1535 h 1901"/>
                <a:gd name="T20" fmla="*/ 698 w 1713"/>
                <a:gd name="T21" fmla="*/ 1843 h 1901"/>
                <a:gd name="T22" fmla="*/ 1014 w 1713"/>
                <a:gd name="T23" fmla="*/ 1843 h 1901"/>
                <a:gd name="T24" fmla="*/ 1550 w 1713"/>
                <a:gd name="T25" fmla="*/ 1535 h 1901"/>
                <a:gd name="T26" fmla="*/ 1712 w 1713"/>
                <a:gd name="T27" fmla="*/ 1259 h 1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3" h="1901">
                  <a:moveTo>
                    <a:pt x="1712" y="1259"/>
                  </a:moveTo>
                  <a:lnTo>
                    <a:pt x="1712" y="1259"/>
                  </a:lnTo>
                  <a:cubicBezTo>
                    <a:pt x="1712" y="641"/>
                    <a:pt x="1712" y="641"/>
                    <a:pt x="1712" y="641"/>
                  </a:cubicBezTo>
                  <a:cubicBezTo>
                    <a:pt x="1712" y="528"/>
                    <a:pt x="1647" y="422"/>
                    <a:pt x="1550" y="365"/>
                  </a:cubicBezTo>
                  <a:cubicBezTo>
                    <a:pt x="1014" y="57"/>
                    <a:pt x="1014" y="57"/>
                    <a:pt x="1014" y="57"/>
                  </a:cubicBezTo>
                  <a:cubicBezTo>
                    <a:pt x="916" y="0"/>
                    <a:pt x="795" y="0"/>
                    <a:pt x="698" y="57"/>
                  </a:cubicBezTo>
                  <a:cubicBezTo>
                    <a:pt x="162" y="365"/>
                    <a:pt x="162" y="365"/>
                    <a:pt x="162" y="365"/>
                  </a:cubicBezTo>
                  <a:cubicBezTo>
                    <a:pt x="65" y="422"/>
                    <a:pt x="0" y="528"/>
                    <a:pt x="0" y="641"/>
                  </a:cubicBezTo>
                  <a:cubicBezTo>
                    <a:pt x="0" y="1259"/>
                    <a:pt x="0" y="1259"/>
                    <a:pt x="0" y="1259"/>
                  </a:cubicBezTo>
                  <a:cubicBezTo>
                    <a:pt x="0" y="1372"/>
                    <a:pt x="65" y="1478"/>
                    <a:pt x="162" y="1535"/>
                  </a:cubicBezTo>
                  <a:cubicBezTo>
                    <a:pt x="698" y="1843"/>
                    <a:pt x="698" y="1843"/>
                    <a:pt x="698" y="1843"/>
                  </a:cubicBezTo>
                  <a:cubicBezTo>
                    <a:pt x="795" y="1900"/>
                    <a:pt x="916" y="1900"/>
                    <a:pt x="1014" y="1843"/>
                  </a:cubicBezTo>
                  <a:cubicBezTo>
                    <a:pt x="1550" y="1535"/>
                    <a:pt x="1550" y="1535"/>
                    <a:pt x="1550" y="1535"/>
                  </a:cubicBezTo>
                  <a:cubicBezTo>
                    <a:pt x="1647" y="1478"/>
                    <a:pt x="1712" y="1372"/>
                    <a:pt x="1712" y="1259"/>
                  </a:cubicBezTo>
                </a:path>
              </a:pathLst>
            </a:custGeom>
            <a:solidFill>
              <a:srgbClr val="1BA8E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MX" sz="900">
                <a:solidFill>
                  <a:schemeClr val="bg1"/>
                </a:solidFill>
              </a:endParaRPr>
            </a:p>
          </p:txBody>
        </p:sp>
        <p:sp>
          <p:nvSpPr>
            <p:cNvPr id="22" name="CuadroTexto 395">
              <a:extLst>
                <a:ext uri="{FF2B5EF4-FFF2-40B4-BE49-F238E27FC236}">
                  <a16:creationId xmlns:a16="http://schemas.microsoft.com/office/drawing/2014/main" id="{BD632F39-EA93-7849-8C55-960EA0974428}"/>
                </a:ext>
              </a:extLst>
            </p:cNvPr>
            <p:cNvSpPr txBox="1"/>
            <p:nvPr/>
          </p:nvSpPr>
          <p:spPr>
            <a:xfrm flipH="1">
              <a:off x="3050817" y="905398"/>
              <a:ext cx="1191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Lato" charset="0"/>
                  <a:ea typeface="Lato" charset="0"/>
                  <a:cs typeface="Lato" charset="0"/>
                </a:rPr>
                <a:t>Who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7B6F01B-3FDE-A148-AE82-0E2D0C87F362}"/>
              </a:ext>
            </a:extLst>
          </p:cNvPr>
          <p:cNvGrpSpPr/>
          <p:nvPr/>
        </p:nvGrpSpPr>
        <p:grpSpPr>
          <a:xfrm>
            <a:off x="1947030" y="2642405"/>
            <a:ext cx="1191338" cy="1083766"/>
            <a:chOff x="3050817" y="2069077"/>
            <a:chExt cx="1191338" cy="1083766"/>
          </a:xfrm>
        </p:grpSpPr>
        <p:sp>
          <p:nvSpPr>
            <p:cNvPr id="24" name="Freeform 358">
              <a:extLst>
                <a:ext uri="{FF2B5EF4-FFF2-40B4-BE49-F238E27FC236}">
                  <a16:creationId xmlns:a16="http://schemas.microsoft.com/office/drawing/2014/main" id="{F0EE1056-125E-1349-894D-41F154E701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4803" y="2069077"/>
              <a:ext cx="975640" cy="1083766"/>
            </a:xfrm>
            <a:custGeom>
              <a:avLst/>
              <a:gdLst>
                <a:gd name="T0" fmla="*/ 1712 w 1713"/>
                <a:gd name="T1" fmla="*/ 1258 h 1900"/>
                <a:gd name="T2" fmla="*/ 1712 w 1713"/>
                <a:gd name="T3" fmla="*/ 1258 h 1900"/>
                <a:gd name="T4" fmla="*/ 1712 w 1713"/>
                <a:gd name="T5" fmla="*/ 633 h 1900"/>
                <a:gd name="T6" fmla="*/ 1550 w 1713"/>
                <a:gd name="T7" fmla="*/ 365 h 1900"/>
                <a:gd name="T8" fmla="*/ 1014 w 1713"/>
                <a:gd name="T9" fmla="*/ 56 h 1900"/>
                <a:gd name="T10" fmla="*/ 698 w 1713"/>
                <a:gd name="T11" fmla="*/ 56 h 1900"/>
                <a:gd name="T12" fmla="*/ 162 w 1713"/>
                <a:gd name="T13" fmla="*/ 365 h 1900"/>
                <a:gd name="T14" fmla="*/ 0 w 1713"/>
                <a:gd name="T15" fmla="*/ 633 h 1900"/>
                <a:gd name="T16" fmla="*/ 0 w 1713"/>
                <a:gd name="T17" fmla="*/ 1258 h 1900"/>
                <a:gd name="T18" fmla="*/ 162 w 1713"/>
                <a:gd name="T19" fmla="*/ 1527 h 1900"/>
                <a:gd name="T20" fmla="*/ 698 w 1713"/>
                <a:gd name="T21" fmla="*/ 1842 h 1900"/>
                <a:gd name="T22" fmla="*/ 1014 w 1713"/>
                <a:gd name="T23" fmla="*/ 1842 h 1900"/>
                <a:gd name="T24" fmla="*/ 1550 w 1713"/>
                <a:gd name="T25" fmla="*/ 1527 h 1900"/>
                <a:gd name="T26" fmla="*/ 1712 w 1713"/>
                <a:gd name="T27" fmla="*/ 1258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3" h="1900">
                  <a:moveTo>
                    <a:pt x="1712" y="1258"/>
                  </a:moveTo>
                  <a:lnTo>
                    <a:pt x="1712" y="1258"/>
                  </a:lnTo>
                  <a:cubicBezTo>
                    <a:pt x="1712" y="633"/>
                    <a:pt x="1712" y="633"/>
                    <a:pt x="1712" y="633"/>
                  </a:cubicBezTo>
                  <a:cubicBezTo>
                    <a:pt x="1712" y="528"/>
                    <a:pt x="1647" y="422"/>
                    <a:pt x="1550" y="365"/>
                  </a:cubicBezTo>
                  <a:cubicBezTo>
                    <a:pt x="1014" y="56"/>
                    <a:pt x="1014" y="56"/>
                    <a:pt x="1014" y="56"/>
                  </a:cubicBezTo>
                  <a:cubicBezTo>
                    <a:pt x="916" y="0"/>
                    <a:pt x="795" y="0"/>
                    <a:pt x="698" y="56"/>
                  </a:cubicBezTo>
                  <a:cubicBezTo>
                    <a:pt x="162" y="365"/>
                    <a:pt x="162" y="365"/>
                    <a:pt x="162" y="365"/>
                  </a:cubicBezTo>
                  <a:cubicBezTo>
                    <a:pt x="65" y="422"/>
                    <a:pt x="0" y="528"/>
                    <a:pt x="0" y="633"/>
                  </a:cubicBezTo>
                  <a:cubicBezTo>
                    <a:pt x="0" y="1258"/>
                    <a:pt x="0" y="1258"/>
                    <a:pt x="0" y="1258"/>
                  </a:cubicBezTo>
                  <a:cubicBezTo>
                    <a:pt x="0" y="1372"/>
                    <a:pt x="65" y="1478"/>
                    <a:pt x="162" y="1527"/>
                  </a:cubicBezTo>
                  <a:cubicBezTo>
                    <a:pt x="698" y="1842"/>
                    <a:pt x="698" y="1842"/>
                    <a:pt x="698" y="1842"/>
                  </a:cubicBezTo>
                  <a:cubicBezTo>
                    <a:pt x="795" y="1899"/>
                    <a:pt x="916" y="1899"/>
                    <a:pt x="1014" y="1842"/>
                  </a:cubicBezTo>
                  <a:cubicBezTo>
                    <a:pt x="1550" y="1527"/>
                    <a:pt x="1550" y="1527"/>
                    <a:pt x="1550" y="1527"/>
                  </a:cubicBezTo>
                  <a:cubicBezTo>
                    <a:pt x="1647" y="1478"/>
                    <a:pt x="1712" y="1372"/>
                    <a:pt x="1712" y="1258"/>
                  </a:cubicBezTo>
                </a:path>
              </a:pathLst>
            </a:custGeom>
            <a:solidFill>
              <a:srgbClr val="0070C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MX" sz="900">
                <a:solidFill>
                  <a:schemeClr val="bg1"/>
                </a:solidFill>
              </a:endParaRPr>
            </a:p>
          </p:txBody>
        </p:sp>
        <p:sp>
          <p:nvSpPr>
            <p:cNvPr id="25" name="CuadroTexto 395">
              <a:extLst>
                <a:ext uri="{FF2B5EF4-FFF2-40B4-BE49-F238E27FC236}">
                  <a16:creationId xmlns:a16="http://schemas.microsoft.com/office/drawing/2014/main" id="{93A00494-2061-9748-A9F8-115FA6C70FE7}"/>
                </a:ext>
              </a:extLst>
            </p:cNvPr>
            <p:cNvSpPr txBox="1"/>
            <p:nvPr/>
          </p:nvSpPr>
          <p:spPr>
            <a:xfrm flipH="1">
              <a:off x="3050817" y="2384403"/>
              <a:ext cx="1191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Lato" charset="0"/>
                  <a:ea typeface="Lato" charset="0"/>
                  <a:cs typeface="Lato" charset="0"/>
                </a:rPr>
                <a:t>Intent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C1FB1A7-8D3B-7542-8A03-2DBCA59BC74D}"/>
              </a:ext>
            </a:extLst>
          </p:cNvPr>
          <p:cNvGrpSpPr/>
          <p:nvPr/>
        </p:nvGrpSpPr>
        <p:grpSpPr>
          <a:xfrm>
            <a:off x="1990404" y="3978337"/>
            <a:ext cx="1191338" cy="1083766"/>
            <a:chOff x="3094191" y="3405009"/>
            <a:chExt cx="1191338" cy="1083766"/>
          </a:xfrm>
        </p:grpSpPr>
        <p:sp>
          <p:nvSpPr>
            <p:cNvPr id="27" name="Freeform 359">
              <a:extLst>
                <a:ext uri="{FF2B5EF4-FFF2-40B4-BE49-F238E27FC236}">
                  <a16:creationId xmlns:a16="http://schemas.microsoft.com/office/drawing/2014/main" id="{50708AFA-8BAE-024B-84AA-A552CF3A02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2040" y="3405009"/>
              <a:ext cx="975640" cy="1083766"/>
            </a:xfrm>
            <a:custGeom>
              <a:avLst/>
              <a:gdLst>
                <a:gd name="T0" fmla="*/ 1712 w 1713"/>
                <a:gd name="T1" fmla="*/ 1258 h 1901"/>
                <a:gd name="T2" fmla="*/ 1712 w 1713"/>
                <a:gd name="T3" fmla="*/ 1258 h 1901"/>
                <a:gd name="T4" fmla="*/ 1712 w 1713"/>
                <a:gd name="T5" fmla="*/ 641 h 1901"/>
                <a:gd name="T6" fmla="*/ 1550 w 1713"/>
                <a:gd name="T7" fmla="*/ 365 h 1901"/>
                <a:gd name="T8" fmla="*/ 1014 w 1713"/>
                <a:gd name="T9" fmla="*/ 56 h 1901"/>
                <a:gd name="T10" fmla="*/ 698 w 1713"/>
                <a:gd name="T11" fmla="*/ 56 h 1901"/>
                <a:gd name="T12" fmla="*/ 162 w 1713"/>
                <a:gd name="T13" fmla="*/ 365 h 1901"/>
                <a:gd name="T14" fmla="*/ 0 w 1713"/>
                <a:gd name="T15" fmla="*/ 641 h 1901"/>
                <a:gd name="T16" fmla="*/ 0 w 1713"/>
                <a:gd name="T17" fmla="*/ 1258 h 1901"/>
                <a:gd name="T18" fmla="*/ 162 w 1713"/>
                <a:gd name="T19" fmla="*/ 1535 h 1901"/>
                <a:gd name="T20" fmla="*/ 698 w 1713"/>
                <a:gd name="T21" fmla="*/ 1843 h 1901"/>
                <a:gd name="T22" fmla="*/ 1014 w 1713"/>
                <a:gd name="T23" fmla="*/ 1843 h 1901"/>
                <a:gd name="T24" fmla="*/ 1550 w 1713"/>
                <a:gd name="T25" fmla="*/ 1535 h 1901"/>
                <a:gd name="T26" fmla="*/ 1712 w 1713"/>
                <a:gd name="T27" fmla="*/ 1258 h 1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3" h="1901">
                  <a:moveTo>
                    <a:pt x="1712" y="1258"/>
                  </a:moveTo>
                  <a:lnTo>
                    <a:pt x="1712" y="1258"/>
                  </a:lnTo>
                  <a:cubicBezTo>
                    <a:pt x="1712" y="641"/>
                    <a:pt x="1712" y="641"/>
                    <a:pt x="1712" y="641"/>
                  </a:cubicBezTo>
                  <a:cubicBezTo>
                    <a:pt x="1712" y="528"/>
                    <a:pt x="1647" y="422"/>
                    <a:pt x="1550" y="365"/>
                  </a:cubicBezTo>
                  <a:cubicBezTo>
                    <a:pt x="1014" y="56"/>
                    <a:pt x="1014" y="56"/>
                    <a:pt x="1014" y="56"/>
                  </a:cubicBezTo>
                  <a:cubicBezTo>
                    <a:pt x="916" y="0"/>
                    <a:pt x="795" y="0"/>
                    <a:pt x="698" y="56"/>
                  </a:cubicBezTo>
                  <a:cubicBezTo>
                    <a:pt x="162" y="365"/>
                    <a:pt x="162" y="365"/>
                    <a:pt x="162" y="365"/>
                  </a:cubicBezTo>
                  <a:cubicBezTo>
                    <a:pt x="65" y="422"/>
                    <a:pt x="0" y="528"/>
                    <a:pt x="0" y="641"/>
                  </a:cubicBezTo>
                  <a:cubicBezTo>
                    <a:pt x="0" y="1258"/>
                    <a:pt x="0" y="1258"/>
                    <a:pt x="0" y="1258"/>
                  </a:cubicBezTo>
                  <a:cubicBezTo>
                    <a:pt x="0" y="1372"/>
                    <a:pt x="65" y="1478"/>
                    <a:pt x="162" y="1535"/>
                  </a:cubicBezTo>
                  <a:cubicBezTo>
                    <a:pt x="698" y="1843"/>
                    <a:pt x="698" y="1843"/>
                    <a:pt x="698" y="1843"/>
                  </a:cubicBezTo>
                  <a:cubicBezTo>
                    <a:pt x="795" y="1900"/>
                    <a:pt x="916" y="1900"/>
                    <a:pt x="1014" y="1843"/>
                  </a:cubicBezTo>
                  <a:cubicBezTo>
                    <a:pt x="1550" y="1535"/>
                    <a:pt x="1550" y="1535"/>
                    <a:pt x="1550" y="1535"/>
                  </a:cubicBezTo>
                  <a:cubicBezTo>
                    <a:pt x="1647" y="1478"/>
                    <a:pt x="1712" y="1372"/>
                    <a:pt x="1712" y="1258"/>
                  </a:cubicBezTo>
                </a:path>
              </a:pathLst>
            </a:custGeom>
            <a:solidFill>
              <a:srgbClr val="7030A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MX" sz="900">
                <a:solidFill>
                  <a:schemeClr val="bg1"/>
                </a:solidFill>
              </a:endParaRPr>
            </a:p>
          </p:txBody>
        </p:sp>
        <p:sp>
          <p:nvSpPr>
            <p:cNvPr id="28" name="CuadroTexto 395">
              <a:extLst>
                <a:ext uri="{FF2B5EF4-FFF2-40B4-BE49-F238E27FC236}">
                  <a16:creationId xmlns:a16="http://schemas.microsoft.com/office/drawing/2014/main" id="{06D063DF-2B90-E645-A70F-A9625C67D86E}"/>
                </a:ext>
              </a:extLst>
            </p:cNvPr>
            <p:cNvSpPr txBox="1"/>
            <p:nvPr/>
          </p:nvSpPr>
          <p:spPr>
            <a:xfrm flipH="1">
              <a:off x="3094191" y="3762226"/>
              <a:ext cx="1191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Lato" charset="0"/>
                  <a:ea typeface="Lato" charset="0"/>
                  <a:cs typeface="Lato" charset="0"/>
                </a:rPr>
                <a:t>Process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86326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Freeform 408">
            <a:extLst>
              <a:ext uri="{FF2B5EF4-FFF2-40B4-BE49-F238E27FC236}">
                <a16:creationId xmlns:a16="http://schemas.microsoft.com/office/drawing/2014/main" id="{BE03DA3B-7DB4-524C-824A-78321C01C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1960" y="2473455"/>
            <a:ext cx="1869860" cy="732423"/>
          </a:xfrm>
          <a:custGeom>
            <a:avLst/>
            <a:gdLst>
              <a:gd name="T0" fmla="*/ 0 w 3400"/>
              <a:gd name="T1" fmla="*/ 1332 h 1333"/>
              <a:gd name="T2" fmla="*/ 1160 w 3400"/>
              <a:gd name="T3" fmla="*/ 0 h 1333"/>
              <a:gd name="T4" fmla="*/ 3399 w 3400"/>
              <a:gd name="T5" fmla="*/ 0 h 1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00" h="1333">
                <a:moveTo>
                  <a:pt x="0" y="1332"/>
                </a:moveTo>
                <a:lnTo>
                  <a:pt x="1160" y="0"/>
                </a:lnTo>
                <a:lnTo>
                  <a:pt x="3399" y="0"/>
                </a:lnTo>
              </a:path>
            </a:pathLst>
          </a:custGeom>
          <a:noFill/>
          <a:ln w="76200" cap="flat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914217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460" name="Freeform 409">
            <a:extLst>
              <a:ext uri="{FF2B5EF4-FFF2-40B4-BE49-F238E27FC236}">
                <a16:creationId xmlns:a16="http://schemas.microsoft.com/office/drawing/2014/main" id="{09B43AFB-33E2-7A45-8845-61AE343FB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1788" y="2398273"/>
            <a:ext cx="147939" cy="147939"/>
          </a:xfrm>
          <a:custGeom>
            <a:avLst/>
            <a:gdLst>
              <a:gd name="T0" fmla="*/ 135 w 271"/>
              <a:gd name="T1" fmla="*/ 269 h 270"/>
              <a:gd name="T2" fmla="*/ 135 w 271"/>
              <a:gd name="T3" fmla="*/ 269 h 270"/>
              <a:gd name="T4" fmla="*/ 270 w 271"/>
              <a:gd name="T5" fmla="*/ 134 h 270"/>
              <a:gd name="T6" fmla="*/ 135 w 271"/>
              <a:gd name="T7" fmla="*/ 0 h 270"/>
              <a:gd name="T8" fmla="*/ 0 w 271"/>
              <a:gd name="T9" fmla="*/ 134 h 270"/>
              <a:gd name="T10" fmla="*/ 135 w 271"/>
              <a:gd name="T11" fmla="*/ 269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71" h="270">
                <a:moveTo>
                  <a:pt x="135" y="269"/>
                </a:moveTo>
                <a:lnTo>
                  <a:pt x="135" y="269"/>
                </a:lnTo>
                <a:cubicBezTo>
                  <a:pt x="207" y="269"/>
                  <a:pt x="270" y="206"/>
                  <a:pt x="270" y="134"/>
                </a:cubicBezTo>
                <a:cubicBezTo>
                  <a:pt x="270" y="62"/>
                  <a:pt x="207" y="0"/>
                  <a:pt x="135" y="0"/>
                </a:cubicBezTo>
                <a:cubicBezTo>
                  <a:pt x="63" y="0"/>
                  <a:pt x="0" y="62"/>
                  <a:pt x="0" y="134"/>
                </a:cubicBezTo>
                <a:cubicBezTo>
                  <a:pt x="0" y="206"/>
                  <a:pt x="63" y="269"/>
                  <a:pt x="135" y="269"/>
                </a:cubicBezTo>
              </a:path>
            </a:pathLst>
          </a:custGeom>
          <a:solidFill>
            <a:schemeClr val="bg2"/>
          </a:solidFill>
          <a:ln w="76200">
            <a:solidFill>
              <a:schemeClr val="accent5"/>
            </a:solidFill>
          </a:ln>
          <a:effectLst/>
        </p:spPr>
        <p:txBody>
          <a:bodyPr wrap="none" anchor="ctr"/>
          <a:lstStyle/>
          <a:p>
            <a:pPr defTabSz="914217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461" name="Freeform 410">
            <a:extLst>
              <a:ext uri="{FF2B5EF4-FFF2-40B4-BE49-F238E27FC236}">
                <a16:creationId xmlns:a16="http://schemas.microsoft.com/office/drawing/2014/main" id="{08D23183-468D-DF4F-9D5D-1A4A342BB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1960" y="5277033"/>
            <a:ext cx="1869860" cy="732423"/>
          </a:xfrm>
          <a:custGeom>
            <a:avLst/>
            <a:gdLst>
              <a:gd name="T0" fmla="*/ 0 w 3400"/>
              <a:gd name="T1" fmla="*/ 0 h 1332"/>
              <a:gd name="T2" fmla="*/ 1160 w 3400"/>
              <a:gd name="T3" fmla="*/ 1331 h 1332"/>
              <a:gd name="T4" fmla="*/ 3399 w 3400"/>
              <a:gd name="T5" fmla="*/ 1331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00" h="1332">
                <a:moveTo>
                  <a:pt x="0" y="0"/>
                </a:moveTo>
                <a:lnTo>
                  <a:pt x="1160" y="1331"/>
                </a:lnTo>
                <a:lnTo>
                  <a:pt x="3399" y="1331"/>
                </a:lnTo>
              </a:path>
            </a:pathLst>
          </a:custGeom>
          <a:noFill/>
          <a:ln w="76200" cap="flat">
            <a:solidFill>
              <a:schemeClr val="accent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914217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462" name="Freeform 411">
            <a:extLst>
              <a:ext uri="{FF2B5EF4-FFF2-40B4-BE49-F238E27FC236}">
                <a16:creationId xmlns:a16="http://schemas.microsoft.com/office/drawing/2014/main" id="{D4E82F58-3B12-C442-BB8C-811CD9003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1788" y="5934274"/>
            <a:ext cx="147939" cy="147939"/>
          </a:xfrm>
          <a:custGeom>
            <a:avLst/>
            <a:gdLst>
              <a:gd name="T0" fmla="*/ 135 w 271"/>
              <a:gd name="T1" fmla="*/ 270 h 271"/>
              <a:gd name="T2" fmla="*/ 135 w 271"/>
              <a:gd name="T3" fmla="*/ 270 h 271"/>
              <a:gd name="T4" fmla="*/ 270 w 271"/>
              <a:gd name="T5" fmla="*/ 135 h 271"/>
              <a:gd name="T6" fmla="*/ 135 w 271"/>
              <a:gd name="T7" fmla="*/ 0 h 271"/>
              <a:gd name="T8" fmla="*/ 0 w 271"/>
              <a:gd name="T9" fmla="*/ 135 h 271"/>
              <a:gd name="T10" fmla="*/ 135 w 271"/>
              <a:gd name="T11" fmla="*/ 270 h 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71" h="271">
                <a:moveTo>
                  <a:pt x="135" y="270"/>
                </a:moveTo>
                <a:lnTo>
                  <a:pt x="135" y="270"/>
                </a:lnTo>
                <a:cubicBezTo>
                  <a:pt x="207" y="270"/>
                  <a:pt x="270" y="207"/>
                  <a:pt x="270" y="135"/>
                </a:cubicBezTo>
                <a:cubicBezTo>
                  <a:pt x="270" y="63"/>
                  <a:pt x="207" y="0"/>
                  <a:pt x="135" y="0"/>
                </a:cubicBezTo>
                <a:cubicBezTo>
                  <a:pt x="63" y="0"/>
                  <a:pt x="0" y="63"/>
                  <a:pt x="0" y="135"/>
                </a:cubicBezTo>
                <a:cubicBezTo>
                  <a:pt x="0" y="207"/>
                  <a:pt x="63" y="270"/>
                  <a:pt x="135" y="270"/>
                </a:cubicBezTo>
              </a:path>
            </a:pathLst>
          </a:custGeom>
          <a:solidFill>
            <a:schemeClr val="bg2"/>
          </a:solidFill>
          <a:ln w="76200">
            <a:solidFill>
              <a:schemeClr val="accent3"/>
            </a:solidFill>
          </a:ln>
          <a:effectLst/>
        </p:spPr>
        <p:txBody>
          <a:bodyPr wrap="none" anchor="ctr"/>
          <a:lstStyle/>
          <a:p>
            <a:pPr defTabSz="914217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463" name="Freeform 412">
            <a:extLst>
              <a:ext uri="{FF2B5EF4-FFF2-40B4-BE49-F238E27FC236}">
                <a16:creationId xmlns:a16="http://schemas.microsoft.com/office/drawing/2014/main" id="{30B3A925-76DC-9C4A-A3A7-0BB8B663C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6391" y="2473455"/>
            <a:ext cx="1865011" cy="732423"/>
          </a:xfrm>
          <a:custGeom>
            <a:avLst/>
            <a:gdLst>
              <a:gd name="T0" fmla="*/ 3391 w 3392"/>
              <a:gd name="T1" fmla="*/ 1332 h 1333"/>
              <a:gd name="T2" fmla="*/ 2231 w 3392"/>
              <a:gd name="T3" fmla="*/ 0 h 1333"/>
              <a:gd name="T4" fmla="*/ 0 w 3392"/>
              <a:gd name="T5" fmla="*/ 0 h 1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92" h="1333">
                <a:moveTo>
                  <a:pt x="3391" y="1332"/>
                </a:moveTo>
                <a:lnTo>
                  <a:pt x="2231" y="0"/>
                </a:lnTo>
                <a:lnTo>
                  <a:pt x="0" y="0"/>
                </a:lnTo>
              </a:path>
            </a:pathLst>
          </a:custGeom>
          <a:noFill/>
          <a:ln w="76200" cap="flat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914217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464" name="Freeform 413">
            <a:extLst>
              <a:ext uri="{FF2B5EF4-FFF2-40B4-BE49-F238E27FC236}">
                <a16:creationId xmlns:a16="http://schemas.microsoft.com/office/drawing/2014/main" id="{6B5CEA55-B791-1D4F-8DE8-CBC16644F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1210" y="2398273"/>
            <a:ext cx="147939" cy="147939"/>
          </a:xfrm>
          <a:custGeom>
            <a:avLst/>
            <a:gdLst>
              <a:gd name="T0" fmla="*/ 135 w 271"/>
              <a:gd name="T1" fmla="*/ 0 h 270"/>
              <a:gd name="T2" fmla="*/ 135 w 271"/>
              <a:gd name="T3" fmla="*/ 0 h 270"/>
              <a:gd name="T4" fmla="*/ 0 w 271"/>
              <a:gd name="T5" fmla="*/ 134 h 270"/>
              <a:gd name="T6" fmla="*/ 135 w 271"/>
              <a:gd name="T7" fmla="*/ 269 h 270"/>
              <a:gd name="T8" fmla="*/ 270 w 271"/>
              <a:gd name="T9" fmla="*/ 134 h 270"/>
              <a:gd name="T10" fmla="*/ 135 w 271"/>
              <a:gd name="T11" fmla="*/ 0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71" h="270">
                <a:moveTo>
                  <a:pt x="135" y="0"/>
                </a:moveTo>
                <a:lnTo>
                  <a:pt x="135" y="0"/>
                </a:lnTo>
                <a:cubicBezTo>
                  <a:pt x="63" y="0"/>
                  <a:pt x="0" y="62"/>
                  <a:pt x="0" y="134"/>
                </a:cubicBezTo>
                <a:cubicBezTo>
                  <a:pt x="0" y="206"/>
                  <a:pt x="63" y="269"/>
                  <a:pt x="135" y="269"/>
                </a:cubicBezTo>
                <a:cubicBezTo>
                  <a:pt x="216" y="269"/>
                  <a:pt x="270" y="206"/>
                  <a:pt x="270" y="134"/>
                </a:cubicBezTo>
                <a:cubicBezTo>
                  <a:pt x="270" y="62"/>
                  <a:pt x="216" y="0"/>
                  <a:pt x="135" y="0"/>
                </a:cubicBezTo>
              </a:path>
            </a:pathLst>
          </a:custGeom>
          <a:solidFill>
            <a:schemeClr val="bg2"/>
          </a:solidFill>
          <a:ln w="76200">
            <a:solidFill>
              <a:schemeClr val="accent1"/>
            </a:solidFill>
          </a:ln>
          <a:effectLst/>
        </p:spPr>
        <p:txBody>
          <a:bodyPr wrap="none" anchor="ctr"/>
          <a:lstStyle/>
          <a:p>
            <a:pPr defTabSz="914217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465" name="Freeform 414">
            <a:extLst>
              <a:ext uri="{FF2B5EF4-FFF2-40B4-BE49-F238E27FC236}">
                <a16:creationId xmlns:a16="http://schemas.microsoft.com/office/drawing/2014/main" id="{EAF06ED3-86C1-164C-9EC4-8BA51DB17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6391" y="5277033"/>
            <a:ext cx="1865011" cy="732423"/>
          </a:xfrm>
          <a:custGeom>
            <a:avLst/>
            <a:gdLst>
              <a:gd name="T0" fmla="*/ 3391 w 3392"/>
              <a:gd name="T1" fmla="*/ 0 h 1332"/>
              <a:gd name="T2" fmla="*/ 2231 w 3392"/>
              <a:gd name="T3" fmla="*/ 1331 h 1332"/>
              <a:gd name="T4" fmla="*/ 0 w 3392"/>
              <a:gd name="T5" fmla="*/ 1331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92" h="1332">
                <a:moveTo>
                  <a:pt x="3391" y="0"/>
                </a:moveTo>
                <a:lnTo>
                  <a:pt x="2231" y="1331"/>
                </a:lnTo>
                <a:lnTo>
                  <a:pt x="0" y="1331"/>
                </a:lnTo>
              </a:path>
            </a:pathLst>
          </a:custGeom>
          <a:noFill/>
          <a:ln w="76200" cap="flat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914217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466" name="Freeform 415">
            <a:extLst>
              <a:ext uri="{FF2B5EF4-FFF2-40B4-BE49-F238E27FC236}">
                <a16:creationId xmlns:a16="http://schemas.microsoft.com/office/drawing/2014/main" id="{995C7963-3523-0347-90A5-F57D73526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1210" y="5934274"/>
            <a:ext cx="147939" cy="147939"/>
          </a:xfrm>
          <a:custGeom>
            <a:avLst/>
            <a:gdLst>
              <a:gd name="T0" fmla="*/ 135 w 271"/>
              <a:gd name="T1" fmla="*/ 0 h 271"/>
              <a:gd name="T2" fmla="*/ 135 w 271"/>
              <a:gd name="T3" fmla="*/ 0 h 271"/>
              <a:gd name="T4" fmla="*/ 0 w 271"/>
              <a:gd name="T5" fmla="*/ 135 h 271"/>
              <a:gd name="T6" fmla="*/ 135 w 271"/>
              <a:gd name="T7" fmla="*/ 270 h 271"/>
              <a:gd name="T8" fmla="*/ 270 w 271"/>
              <a:gd name="T9" fmla="*/ 135 h 271"/>
              <a:gd name="T10" fmla="*/ 135 w 271"/>
              <a:gd name="T11" fmla="*/ 0 h 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71" h="271">
                <a:moveTo>
                  <a:pt x="135" y="0"/>
                </a:moveTo>
                <a:lnTo>
                  <a:pt x="135" y="0"/>
                </a:lnTo>
                <a:cubicBezTo>
                  <a:pt x="63" y="0"/>
                  <a:pt x="0" y="63"/>
                  <a:pt x="0" y="135"/>
                </a:cubicBezTo>
                <a:cubicBezTo>
                  <a:pt x="0" y="207"/>
                  <a:pt x="63" y="270"/>
                  <a:pt x="135" y="270"/>
                </a:cubicBezTo>
                <a:cubicBezTo>
                  <a:pt x="216" y="270"/>
                  <a:pt x="270" y="207"/>
                  <a:pt x="270" y="135"/>
                </a:cubicBezTo>
                <a:cubicBezTo>
                  <a:pt x="270" y="63"/>
                  <a:pt x="216" y="0"/>
                  <a:pt x="135" y="0"/>
                </a:cubicBezTo>
              </a:path>
            </a:pathLst>
          </a:custGeom>
          <a:solidFill>
            <a:schemeClr val="bg2"/>
          </a:solidFill>
          <a:ln w="76200">
            <a:solidFill>
              <a:srgbClr val="7030A0"/>
            </a:solidFill>
          </a:ln>
          <a:effectLst/>
        </p:spPr>
        <p:txBody>
          <a:bodyPr wrap="none" anchor="ctr"/>
          <a:lstStyle/>
          <a:p>
            <a:pPr defTabSz="914217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467" name="Freeform 416">
            <a:extLst>
              <a:ext uri="{FF2B5EF4-FFF2-40B4-BE49-F238E27FC236}">
                <a16:creationId xmlns:a16="http://schemas.microsoft.com/office/drawing/2014/main" id="{DFFDA60B-0D0D-754E-80DD-6CEBAAD5D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8513" y="2810564"/>
            <a:ext cx="2859358" cy="2859358"/>
          </a:xfrm>
          <a:custGeom>
            <a:avLst/>
            <a:gdLst>
              <a:gd name="T0" fmla="*/ 2599 w 5199"/>
              <a:gd name="T1" fmla="*/ 63 h 5199"/>
              <a:gd name="T2" fmla="*/ 2599 w 5199"/>
              <a:gd name="T3" fmla="*/ 63 h 5199"/>
              <a:gd name="T4" fmla="*/ 4397 w 5199"/>
              <a:gd name="T5" fmla="*/ 801 h 5199"/>
              <a:gd name="T6" fmla="*/ 5135 w 5199"/>
              <a:gd name="T7" fmla="*/ 2472 h 5199"/>
              <a:gd name="T8" fmla="*/ 5126 w 5199"/>
              <a:gd name="T9" fmla="*/ 2472 h 5199"/>
              <a:gd name="T10" fmla="*/ 5135 w 5199"/>
              <a:gd name="T11" fmla="*/ 2481 h 5199"/>
              <a:gd name="T12" fmla="*/ 5135 w 5199"/>
              <a:gd name="T13" fmla="*/ 2598 h 5199"/>
              <a:gd name="T14" fmla="*/ 4397 w 5199"/>
              <a:gd name="T15" fmla="*/ 4388 h 5199"/>
              <a:gd name="T16" fmla="*/ 2725 w 5199"/>
              <a:gd name="T17" fmla="*/ 5134 h 5199"/>
              <a:gd name="T18" fmla="*/ 2725 w 5199"/>
              <a:gd name="T19" fmla="*/ 5126 h 5199"/>
              <a:gd name="T20" fmla="*/ 2725 w 5199"/>
              <a:gd name="T21" fmla="*/ 5134 h 5199"/>
              <a:gd name="T22" fmla="*/ 2599 w 5199"/>
              <a:gd name="T23" fmla="*/ 5134 h 5199"/>
              <a:gd name="T24" fmla="*/ 810 w 5199"/>
              <a:gd name="T25" fmla="*/ 4388 h 5199"/>
              <a:gd name="T26" fmla="*/ 63 w 5199"/>
              <a:gd name="T27" fmla="*/ 2724 h 5199"/>
              <a:gd name="T28" fmla="*/ 72 w 5199"/>
              <a:gd name="T29" fmla="*/ 2724 h 5199"/>
              <a:gd name="T30" fmla="*/ 63 w 5199"/>
              <a:gd name="T31" fmla="*/ 2715 h 5199"/>
              <a:gd name="T32" fmla="*/ 63 w 5199"/>
              <a:gd name="T33" fmla="*/ 2598 h 5199"/>
              <a:gd name="T34" fmla="*/ 810 w 5199"/>
              <a:gd name="T35" fmla="*/ 801 h 5199"/>
              <a:gd name="T36" fmla="*/ 2473 w 5199"/>
              <a:gd name="T37" fmla="*/ 63 h 5199"/>
              <a:gd name="T38" fmla="*/ 2473 w 5199"/>
              <a:gd name="T39" fmla="*/ 72 h 5199"/>
              <a:gd name="T40" fmla="*/ 2482 w 5199"/>
              <a:gd name="T41" fmla="*/ 63 h 5199"/>
              <a:gd name="T42" fmla="*/ 2599 w 5199"/>
              <a:gd name="T43" fmla="*/ 63 h 5199"/>
              <a:gd name="T44" fmla="*/ 2599 w 5199"/>
              <a:gd name="T45" fmla="*/ 0 h 5199"/>
              <a:gd name="T46" fmla="*/ 2599 w 5199"/>
              <a:gd name="T47" fmla="*/ 0 h 5199"/>
              <a:gd name="T48" fmla="*/ 2527 w 5199"/>
              <a:gd name="T49" fmla="*/ 0 h 5199"/>
              <a:gd name="T50" fmla="*/ 2527 w 5199"/>
              <a:gd name="T51" fmla="*/ 0 h 5199"/>
              <a:gd name="T52" fmla="*/ 2464 w 5199"/>
              <a:gd name="T53" fmla="*/ 9 h 5199"/>
              <a:gd name="T54" fmla="*/ 2464 w 5199"/>
              <a:gd name="T55" fmla="*/ 9 h 5199"/>
              <a:gd name="T56" fmla="*/ 2464 w 5199"/>
              <a:gd name="T57" fmla="*/ 9 h 5199"/>
              <a:gd name="T58" fmla="*/ 2464 w 5199"/>
              <a:gd name="T59" fmla="*/ 9 h 5199"/>
              <a:gd name="T60" fmla="*/ 1547 w 5199"/>
              <a:gd name="T61" fmla="*/ 225 h 5199"/>
              <a:gd name="T62" fmla="*/ 765 w 5199"/>
              <a:gd name="T63" fmla="*/ 765 h 5199"/>
              <a:gd name="T64" fmla="*/ 0 w 5199"/>
              <a:gd name="T65" fmla="*/ 2598 h 5199"/>
              <a:gd name="T66" fmla="*/ 0 w 5199"/>
              <a:gd name="T67" fmla="*/ 2670 h 5199"/>
              <a:gd name="T68" fmla="*/ 0 w 5199"/>
              <a:gd name="T69" fmla="*/ 2670 h 5199"/>
              <a:gd name="T70" fmla="*/ 9 w 5199"/>
              <a:gd name="T71" fmla="*/ 2733 h 5199"/>
              <a:gd name="T72" fmla="*/ 9 w 5199"/>
              <a:gd name="T73" fmla="*/ 2733 h 5199"/>
              <a:gd name="T74" fmla="*/ 9 w 5199"/>
              <a:gd name="T75" fmla="*/ 2733 h 5199"/>
              <a:gd name="T76" fmla="*/ 9 w 5199"/>
              <a:gd name="T77" fmla="*/ 2733 h 5199"/>
              <a:gd name="T78" fmla="*/ 225 w 5199"/>
              <a:gd name="T79" fmla="*/ 3651 h 5199"/>
              <a:gd name="T80" fmla="*/ 765 w 5199"/>
              <a:gd name="T81" fmla="*/ 4433 h 5199"/>
              <a:gd name="T82" fmla="*/ 2599 w 5199"/>
              <a:gd name="T83" fmla="*/ 5198 h 5199"/>
              <a:gd name="T84" fmla="*/ 2670 w 5199"/>
              <a:gd name="T85" fmla="*/ 5198 h 5199"/>
              <a:gd name="T86" fmla="*/ 2670 w 5199"/>
              <a:gd name="T87" fmla="*/ 5198 h 5199"/>
              <a:gd name="T88" fmla="*/ 2734 w 5199"/>
              <a:gd name="T89" fmla="*/ 5189 h 5199"/>
              <a:gd name="T90" fmla="*/ 2734 w 5199"/>
              <a:gd name="T91" fmla="*/ 5189 h 5199"/>
              <a:gd name="T92" fmla="*/ 2742 w 5199"/>
              <a:gd name="T93" fmla="*/ 5189 h 5199"/>
              <a:gd name="T94" fmla="*/ 2742 w 5199"/>
              <a:gd name="T95" fmla="*/ 5189 h 5199"/>
              <a:gd name="T96" fmla="*/ 3651 w 5199"/>
              <a:gd name="T97" fmla="*/ 4973 h 5199"/>
              <a:gd name="T98" fmla="*/ 4433 w 5199"/>
              <a:gd name="T99" fmla="*/ 4433 h 5199"/>
              <a:gd name="T100" fmla="*/ 5198 w 5199"/>
              <a:gd name="T101" fmla="*/ 2598 h 5199"/>
              <a:gd name="T102" fmla="*/ 5198 w 5199"/>
              <a:gd name="T103" fmla="*/ 2526 h 5199"/>
              <a:gd name="T104" fmla="*/ 5198 w 5199"/>
              <a:gd name="T105" fmla="*/ 2526 h 5199"/>
              <a:gd name="T106" fmla="*/ 5198 w 5199"/>
              <a:gd name="T107" fmla="*/ 2463 h 5199"/>
              <a:gd name="T108" fmla="*/ 5198 w 5199"/>
              <a:gd name="T109" fmla="*/ 2463 h 5199"/>
              <a:gd name="T110" fmla="*/ 5198 w 5199"/>
              <a:gd name="T111" fmla="*/ 2463 h 5199"/>
              <a:gd name="T112" fmla="*/ 5198 w 5199"/>
              <a:gd name="T113" fmla="*/ 2463 h 5199"/>
              <a:gd name="T114" fmla="*/ 4973 w 5199"/>
              <a:gd name="T115" fmla="*/ 1546 h 5199"/>
              <a:gd name="T116" fmla="*/ 4433 w 5199"/>
              <a:gd name="T117" fmla="*/ 765 h 5199"/>
              <a:gd name="T118" fmla="*/ 2599 w 5199"/>
              <a:gd name="T119" fmla="*/ 0 h 5199"/>
              <a:gd name="T120" fmla="*/ 2599 w 5199"/>
              <a:gd name="T121" fmla="*/ 63 h 5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199" h="5199">
                <a:moveTo>
                  <a:pt x="2599" y="63"/>
                </a:moveTo>
                <a:lnTo>
                  <a:pt x="2599" y="63"/>
                </a:lnTo>
                <a:cubicBezTo>
                  <a:pt x="3273" y="63"/>
                  <a:pt x="3912" y="324"/>
                  <a:pt x="4397" y="801"/>
                </a:cubicBezTo>
                <a:cubicBezTo>
                  <a:pt x="4847" y="1249"/>
                  <a:pt x="5099" y="1843"/>
                  <a:pt x="5135" y="2472"/>
                </a:cubicBezTo>
                <a:cubicBezTo>
                  <a:pt x="5126" y="2472"/>
                  <a:pt x="5126" y="2472"/>
                  <a:pt x="5126" y="2472"/>
                </a:cubicBezTo>
                <a:cubicBezTo>
                  <a:pt x="5135" y="2481"/>
                  <a:pt x="5135" y="2481"/>
                  <a:pt x="5135" y="2481"/>
                </a:cubicBezTo>
                <a:cubicBezTo>
                  <a:pt x="5135" y="2517"/>
                  <a:pt x="5135" y="2553"/>
                  <a:pt x="5135" y="2598"/>
                </a:cubicBezTo>
                <a:cubicBezTo>
                  <a:pt x="5135" y="3273"/>
                  <a:pt x="4874" y="3911"/>
                  <a:pt x="4397" y="4388"/>
                </a:cubicBezTo>
                <a:cubicBezTo>
                  <a:pt x="3948" y="4838"/>
                  <a:pt x="3354" y="5099"/>
                  <a:pt x="2725" y="5134"/>
                </a:cubicBezTo>
                <a:cubicBezTo>
                  <a:pt x="2725" y="5126"/>
                  <a:pt x="2725" y="5126"/>
                  <a:pt x="2725" y="5126"/>
                </a:cubicBezTo>
                <a:cubicBezTo>
                  <a:pt x="2725" y="5134"/>
                  <a:pt x="2725" y="5134"/>
                  <a:pt x="2725" y="5134"/>
                </a:cubicBezTo>
                <a:cubicBezTo>
                  <a:pt x="2680" y="5134"/>
                  <a:pt x="2644" y="5134"/>
                  <a:pt x="2599" y="5134"/>
                </a:cubicBezTo>
                <a:cubicBezTo>
                  <a:pt x="1925" y="5134"/>
                  <a:pt x="1287" y="4874"/>
                  <a:pt x="810" y="4388"/>
                </a:cubicBezTo>
                <a:cubicBezTo>
                  <a:pt x="360" y="3947"/>
                  <a:pt x="99" y="3354"/>
                  <a:pt x="63" y="2724"/>
                </a:cubicBezTo>
                <a:cubicBezTo>
                  <a:pt x="72" y="2724"/>
                  <a:pt x="72" y="2724"/>
                  <a:pt x="72" y="2724"/>
                </a:cubicBezTo>
                <a:cubicBezTo>
                  <a:pt x="63" y="2715"/>
                  <a:pt x="63" y="2715"/>
                  <a:pt x="63" y="2715"/>
                </a:cubicBezTo>
                <a:cubicBezTo>
                  <a:pt x="63" y="2679"/>
                  <a:pt x="63" y="2634"/>
                  <a:pt x="63" y="2598"/>
                </a:cubicBezTo>
                <a:cubicBezTo>
                  <a:pt x="63" y="1924"/>
                  <a:pt x="324" y="1285"/>
                  <a:pt x="810" y="801"/>
                </a:cubicBezTo>
                <a:cubicBezTo>
                  <a:pt x="1259" y="360"/>
                  <a:pt x="1844" y="99"/>
                  <a:pt x="2473" y="63"/>
                </a:cubicBezTo>
                <a:cubicBezTo>
                  <a:pt x="2473" y="72"/>
                  <a:pt x="2473" y="72"/>
                  <a:pt x="2473" y="72"/>
                </a:cubicBezTo>
                <a:cubicBezTo>
                  <a:pt x="2482" y="63"/>
                  <a:pt x="2482" y="63"/>
                  <a:pt x="2482" y="63"/>
                </a:cubicBezTo>
                <a:cubicBezTo>
                  <a:pt x="2518" y="63"/>
                  <a:pt x="2563" y="63"/>
                  <a:pt x="2599" y="63"/>
                </a:cubicBezTo>
                <a:lnTo>
                  <a:pt x="2599" y="0"/>
                </a:lnTo>
                <a:lnTo>
                  <a:pt x="2599" y="0"/>
                </a:lnTo>
                <a:cubicBezTo>
                  <a:pt x="2581" y="0"/>
                  <a:pt x="2554" y="0"/>
                  <a:pt x="2527" y="0"/>
                </a:cubicBezTo>
                <a:lnTo>
                  <a:pt x="2527" y="0"/>
                </a:lnTo>
                <a:cubicBezTo>
                  <a:pt x="2464" y="9"/>
                  <a:pt x="2464" y="9"/>
                  <a:pt x="2464" y="9"/>
                </a:cubicBezTo>
                <a:lnTo>
                  <a:pt x="2464" y="9"/>
                </a:lnTo>
                <a:lnTo>
                  <a:pt x="2464" y="9"/>
                </a:lnTo>
                <a:lnTo>
                  <a:pt x="2464" y="9"/>
                </a:lnTo>
                <a:cubicBezTo>
                  <a:pt x="2141" y="18"/>
                  <a:pt x="1835" y="99"/>
                  <a:pt x="1547" y="225"/>
                </a:cubicBezTo>
                <a:cubicBezTo>
                  <a:pt x="1259" y="351"/>
                  <a:pt x="990" y="531"/>
                  <a:pt x="765" y="765"/>
                </a:cubicBezTo>
                <a:cubicBezTo>
                  <a:pt x="270" y="1249"/>
                  <a:pt x="0" y="1906"/>
                  <a:pt x="0" y="2598"/>
                </a:cubicBezTo>
                <a:cubicBezTo>
                  <a:pt x="0" y="2616"/>
                  <a:pt x="0" y="2643"/>
                  <a:pt x="0" y="2670"/>
                </a:cubicBezTo>
                <a:lnTo>
                  <a:pt x="0" y="2670"/>
                </a:lnTo>
                <a:cubicBezTo>
                  <a:pt x="9" y="2733"/>
                  <a:pt x="9" y="2733"/>
                  <a:pt x="9" y="2733"/>
                </a:cubicBezTo>
                <a:lnTo>
                  <a:pt x="9" y="2733"/>
                </a:lnTo>
                <a:lnTo>
                  <a:pt x="9" y="2733"/>
                </a:lnTo>
                <a:lnTo>
                  <a:pt x="9" y="2733"/>
                </a:lnTo>
                <a:cubicBezTo>
                  <a:pt x="27" y="3057"/>
                  <a:pt x="99" y="3363"/>
                  <a:pt x="225" y="3651"/>
                </a:cubicBezTo>
                <a:cubicBezTo>
                  <a:pt x="351" y="3938"/>
                  <a:pt x="540" y="4208"/>
                  <a:pt x="765" y="4433"/>
                </a:cubicBezTo>
                <a:cubicBezTo>
                  <a:pt x="1251" y="4928"/>
                  <a:pt x="1907" y="5198"/>
                  <a:pt x="2599" y="5198"/>
                </a:cubicBezTo>
                <a:cubicBezTo>
                  <a:pt x="2626" y="5198"/>
                  <a:pt x="2644" y="5198"/>
                  <a:pt x="2670" y="5198"/>
                </a:cubicBezTo>
                <a:lnTo>
                  <a:pt x="2670" y="5198"/>
                </a:lnTo>
                <a:cubicBezTo>
                  <a:pt x="2734" y="5189"/>
                  <a:pt x="2734" y="5189"/>
                  <a:pt x="2734" y="5189"/>
                </a:cubicBezTo>
                <a:lnTo>
                  <a:pt x="2734" y="5189"/>
                </a:lnTo>
                <a:cubicBezTo>
                  <a:pt x="2742" y="5189"/>
                  <a:pt x="2742" y="5189"/>
                  <a:pt x="2742" y="5189"/>
                </a:cubicBezTo>
                <a:lnTo>
                  <a:pt x="2742" y="5189"/>
                </a:lnTo>
                <a:cubicBezTo>
                  <a:pt x="3057" y="5179"/>
                  <a:pt x="3363" y="5099"/>
                  <a:pt x="3651" y="4973"/>
                </a:cubicBezTo>
                <a:cubicBezTo>
                  <a:pt x="3948" y="4847"/>
                  <a:pt x="4209" y="4667"/>
                  <a:pt x="4433" y="4433"/>
                </a:cubicBezTo>
                <a:cubicBezTo>
                  <a:pt x="4928" y="3947"/>
                  <a:pt x="5198" y="3291"/>
                  <a:pt x="5198" y="2598"/>
                </a:cubicBezTo>
                <a:cubicBezTo>
                  <a:pt x="5198" y="2571"/>
                  <a:pt x="5198" y="2553"/>
                  <a:pt x="5198" y="2526"/>
                </a:cubicBezTo>
                <a:lnTo>
                  <a:pt x="5198" y="2526"/>
                </a:lnTo>
                <a:cubicBezTo>
                  <a:pt x="5198" y="2463"/>
                  <a:pt x="5198" y="2463"/>
                  <a:pt x="5198" y="2463"/>
                </a:cubicBezTo>
                <a:lnTo>
                  <a:pt x="5198" y="2463"/>
                </a:lnTo>
                <a:lnTo>
                  <a:pt x="5198" y="2463"/>
                </a:lnTo>
                <a:lnTo>
                  <a:pt x="5198" y="2463"/>
                </a:lnTo>
                <a:cubicBezTo>
                  <a:pt x="5180" y="2140"/>
                  <a:pt x="5108" y="1834"/>
                  <a:pt x="4973" y="1546"/>
                </a:cubicBezTo>
                <a:cubicBezTo>
                  <a:pt x="4847" y="1249"/>
                  <a:pt x="4667" y="989"/>
                  <a:pt x="4433" y="765"/>
                </a:cubicBezTo>
                <a:cubicBezTo>
                  <a:pt x="3948" y="270"/>
                  <a:pt x="3291" y="0"/>
                  <a:pt x="2599" y="0"/>
                </a:cubicBezTo>
                <a:lnTo>
                  <a:pt x="2599" y="63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D4D4D4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468" name="Freeform 417">
            <a:extLst>
              <a:ext uri="{FF2B5EF4-FFF2-40B4-BE49-F238E27FC236}">
                <a16:creationId xmlns:a16="http://schemas.microsoft.com/office/drawing/2014/main" id="{227F5F37-AB36-8F4A-AB45-039CF2145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9671" y="2650498"/>
            <a:ext cx="80034" cy="50930"/>
          </a:xfrm>
          <a:custGeom>
            <a:avLst/>
            <a:gdLst>
              <a:gd name="T0" fmla="*/ 0 w 145"/>
              <a:gd name="T1" fmla="*/ 0 h 91"/>
              <a:gd name="T2" fmla="*/ 144 w 145"/>
              <a:gd name="T3" fmla="*/ 81 h 91"/>
              <a:gd name="T4" fmla="*/ 36 w 145"/>
              <a:gd name="T5" fmla="*/ 81 h 91"/>
              <a:gd name="T6" fmla="*/ 0 w 145"/>
              <a:gd name="T7" fmla="*/ 90 h 91"/>
              <a:gd name="T8" fmla="*/ 0 w 145"/>
              <a:gd name="T9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5" h="91">
                <a:moveTo>
                  <a:pt x="0" y="0"/>
                </a:moveTo>
                <a:lnTo>
                  <a:pt x="144" y="81"/>
                </a:lnTo>
                <a:lnTo>
                  <a:pt x="36" y="81"/>
                </a:lnTo>
                <a:lnTo>
                  <a:pt x="0" y="90"/>
                </a:lnTo>
                <a:lnTo>
                  <a:pt x="0" y="0"/>
                </a:lnTo>
              </a:path>
            </a:pathLst>
          </a:custGeom>
          <a:solidFill>
            <a:srgbClr val="A928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D4D4D4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469" name="Freeform 418">
            <a:extLst>
              <a:ext uri="{FF2B5EF4-FFF2-40B4-BE49-F238E27FC236}">
                <a16:creationId xmlns:a16="http://schemas.microsoft.com/office/drawing/2014/main" id="{F521DB65-030C-134E-BDD8-F644AB330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5119" y="2621395"/>
            <a:ext cx="147941" cy="94584"/>
          </a:xfrm>
          <a:custGeom>
            <a:avLst/>
            <a:gdLst>
              <a:gd name="T0" fmla="*/ 63 w 271"/>
              <a:gd name="T1" fmla="*/ 108 h 172"/>
              <a:gd name="T2" fmla="*/ 63 w 271"/>
              <a:gd name="T3" fmla="*/ 108 h 172"/>
              <a:gd name="T4" fmla="*/ 63 w 271"/>
              <a:gd name="T5" fmla="*/ 108 h 172"/>
              <a:gd name="T6" fmla="*/ 63 w 271"/>
              <a:gd name="T7" fmla="*/ 108 h 172"/>
              <a:gd name="T8" fmla="*/ 63 w 271"/>
              <a:gd name="T9" fmla="*/ 108 h 172"/>
              <a:gd name="T10" fmla="*/ 0 w 271"/>
              <a:gd name="T11" fmla="*/ 0 h 172"/>
              <a:gd name="T12" fmla="*/ 0 w 271"/>
              <a:gd name="T13" fmla="*/ 0 h 172"/>
              <a:gd name="T14" fmla="*/ 0 w 271"/>
              <a:gd name="T15" fmla="*/ 108 h 172"/>
              <a:gd name="T16" fmla="*/ 0 w 271"/>
              <a:gd name="T17" fmla="*/ 108 h 172"/>
              <a:gd name="T18" fmla="*/ 0 w 271"/>
              <a:gd name="T19" fmla="*/ 171 h 172"/>
              <a:gd name="T20" fmla="*/ 63 w 271"/>
              <a:gd name="T21" fmla="*/ 171 h 172"/>
              <a:gd name="T22" fmla="*/ 63 w 271"/>
              <a:gd name="T23" fmla="*/ 171 h 172"/>
              <a:gd name="T24" fmla="*/ 72 w 271"/>
              <a:gd name="T25" fmla="*/ 171 h 172"/>
              <a:gd name="T26" fmla="*/ 270 w 271"/>
              <a:gd name="T27" fmla="*/ 162 h 172"/>
              <a:gd name="T28" fmla="*/ 99 w 271"/>
              <a:gd name="T29" fmla="*/ 54 h 172"/>
              <a:gd name="T30" fmla="*/ 90 w 271"/>
              <a:gd name="T31" fmla="*/ 54 h 172"/>
              <a:gd name="T32" fmla="*/ 0 w 271"/>
              <a:gd name="T33" fmla="*/ 0 h 172"/>
              <a:gd name="T34" fmla="*/ 63 w 271"/>
              <a:gd name="T35" fmla="*/ 108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71" h="172">
                <a:moveTo>
                  <a:pt x="63" y="108"/>
                </a:moveTo>
                <a:lnTo>
                  <a:pt x="63" y="108"/>
                </a:lnTo>
                <a:lnTo>
                  <a:pt x="63" y="108"/>
                </a:lnTo>
                <a:lnTo>
                  <a:pt x="63" y="108"/>
                </a:lnTo>
                <a:lnTo>
                  <a:pt x="63" y="108"/>
                </a:lnTo>
                <a:lnTo>
                  <a:pt x="0" y="0"/>
                </a:lnTo>
                <a:lnTo>
                  <a:pt x="0" y="0"/>
                </a:lnTo>
                <a:cubicBezTo>
                  <a:pt x="0" y="108"/>
                  <a:pt x="0" y="108"/>
                  <a:pt x="0" y="108"/>
                </a:cubicBezTo>
                <a:lnTo>
                  <a:pt x="0" y="108"/>
                </a:lnTo>
                <a:cubicBezTo>
                  <a:pt x="0" y="171"/>
                  <a:pt x="0" y="171"/>
                  <a:pt x="0" y="171"/>
                </a:cubicBezTo>
                <a:cubicBezTo>
                  <a:pt x="63" y="171"/>
                  <a:pt x="63" y="171"/>
                  <a:pt x="63" y="171"/>
                </a:cubicBezTo>
                <a:lnTo>
                  <a:pt x="63" y="171"/>
                </a:lnTo>
                <a:cubicBezTo>
                  <a:pt x="72" y="171"/>
                  <a:pt x="72" y="171"/>
                  <a:pt x="72" y="171"/>
                </a:cubicBezTo>
                <a:cubicBezTo>
                  <a:pt x="270" y="162"/>
                  <a:pt x="270" y="162"/>
                  <a:pt x="270" y="162"/>
                </a:cubicBezTo>
                <a:cubicBezTo>
                  <a:pt x="99" y="54"/>
                  <a:pt x="99" y="54"/>
                  <a:pt x="99" y="54"/>
                </a:cubicBezTo>
                <a:cubicBezTo>
                  <a:pt x="90" y="54"/>
                  <a:pt x="90" y="54"/>
                  <a:pt x="90" y="54"/>
                </a:cubicBezTo>
                <a:cubicBezTo>
                  <a:pt x="0" y="0"/>
                  <a:pt x="0" y="0"/>
                  <a:pt x="0" y="0"/>
                </a:cubicBezTo>
                <a:lnTo>
                  <a:pt x="63" y="10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D4D4D4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470" name="Freeform 419">
            <a:extLst>
              <a:ext uri="{FF2B5EF4-FFF2-40B4-BE49-F238E27FC236}">
                <a16:creationId xmlns:a16="http://schemas.microsoft.com/office/drawing/2014/main" id="{345C14EE-0330-9641-85AE-40604F4AD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9671" y="2825115"/>
            <a:ext cx="89735" cy="55780"/>
          </a:xfrm>
          <a:custGeom>
            <a:avLst/>
            <a:gdLst>
              <a:gd name="T0" fmla="*/ 0 w 163"/>
              <a:gd name="T1" fmla="*/ 9 h 100"/>
              <a:gd name="T2" fmla="*/ 45 w 163"/>
              <a:gd name="T3" fmla="*/ 9 h 100"/>
              <a:gd name="T4" fmla="*/ 162 w 163"/>
              <a:gd name="T5" fmla="*/ 0 h 100"/>
              <a:gd name="T6" fmla="*/ 0 w 163"/>
              <a:gd name="T7" fmla="*/ 99 h 100"/>
              <a:gd name="T8" fmla="*/ 0 w 163"/>
              <a:gd name="T9" fmla="*/ 9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3" h="100">
                <a:moveTo>
                  <a:pt x="0" y="9"/>
                </a:moveTo>
                <a:lnTo>
                  <a:pt x="45" y="9"/>
                </a:lnTo>
                <a:lnTo>
                  <a:pt x="162" y="0"/>
                </a:lnTo>
                <a:lnTo>
                  <a:pt x="0" y="99"/>
                </a:lnTo>
                <a:lnTo>
                  <a:pt x="0" y="9"/>
                </a:lnTo>
              </a:path>
            </a:pathLst>
          </a:custGeom>
          <a:solidFill>
            <a:srgbClr val="A928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D4D4D4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471" name="Freeform 420">
            <a:extLst>
              <a:ext uri="{FF2B5EF4-FFF2-40B4-BE49-F238E27FC236}">
                <a16:creationId xmlns:a16="http://schemas.microsoft.com/office/drawing/2014/main" id="{193A9DBE-B9A6-244F-B2C3-F5D058392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5119" y="2805713"/>
            <a:ext cx="169767" cy="99434"/>
          </a:xfrm>
          <a:custGeom>
            <a:avLst/>
            <a:gdLst>
              <a:gd name="T0" fmla="*/ 72 w 307"/>
              <a:gd name="T1" fmla="*/ 72 h 181"/>
              <a:gd name="T2" fmla="*/ 72 w 307"/>
              <a:gd name="T3" fmla="*/ 72 h 181"/>
              <a:gd name="T4" fmla="*/ 63 w 307"/>
              <a:gd name="T5" fmla="*/ 81 h 181"/>
              <a:gd name="T6" fmla="*/ 63 w 307"/>
              <a:gd name="T7" fmla="*/ 72 h 181"/>
              <a:gd name="T8" fmla="*/ 72 w 307"/>
              <a:gd name="T9" fmla="*/ 72 h 181"/>
              <a:gd name="T10" fmla="*/ 306 w 307"/>
              <a:gd name="T11" fmla="*/ 0 h 181"/>
              <a:gd name="T12" fmla="*/ 306 w 307"/>
              <a:gd name="T13" fmla="*/ 0 h 181"/>
              <a:gd name="T14" fmla="*/ 63 w 307"/>
              <a:gd name="T15" fmla="*/ 18 h 181"/>
              <a:gd name="T16" fmla="*/ 63 w 307"/>
              <a:gd name="T17" fmla="*/ 18 h 181"/>
              <a:gd name="T18" fmla="*/ 54 w 307"/>
              <a:gd name="T19" fmla="*/ 18 h 181"/>
              <a:gd name="T20" fmla="*/ 0 w 307"/>
              <a:gd name="T21" fmla="*/ 18 h 181"/>
              <a:gd name="T22" fmla="*/ 0 w 307"/>
              <a:gd name="T23" fmla="*/ 72 h 181"/>
              <a:gd name="T24" fmla="*/ 0 w 307"/>
              <a:gd name="T25" fmla="*/ 81 h 181"/>
              <a:gd name="T26" fmla="*/ 0 w 307"/>
              <a:gd name="T27" fmla="*/ 180 h 181"/>
              <a:gd name="T28" fmla="*/ 90 w 307"/>
              <a:gd name="T29" fmla="*/ 126 h 181"/>
              <a:gd name="T30" fmla="*/ 99 w 307"/>
              <a:gd name="T31" fmla="*/ 126 h 181"/>
              <a:gd name="T32" fmla="*/ 306 w 307"/>
              <a:gd name="T33" fmla="*/ 0 h 181"/>
              <a:gd name="T34" fmla="*/ 72 w 307"/>
              <a:gd name="T35" fmla="*/ 72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07" h="181">
                <a:moveTo>
                  <a:pt x="72" y="72"/>
                </a:moveTo>
                <a:lnTo>
                  <a:pt x="72" y="72"/>
                </a:lnTo>
                <a:cubicBezTo>
                  <a:pt x="63" y="81"/>
                  <a:pt x="63" y="81"/>
                  <a:pt x="63" y="81"/>
                </a:cubicBezTo>
                <a:cubicBezTo>
                  <a:pt x="63" y="72"/>
                  <a:pt x="63" y="72"/>
                  <a:pt x="63" y="72"/>
                </a:cubicBezTo>
                <a:cubicBezTo>
                  <a:pt x="63" y="72"/>
                  <a:pt x="63" y="72"/>
                  <a:pt x="72" y="72"/>
                </a:cubicBezTo>
                <a:lnTo>
                  <a:pt x="306" y="0"/>
                </a:lnTo>
                <a:lnTo>
                  <a:pt x="306" y="0"/>
                </a:lnTo>
                <a:cubicBezTo>
                  <a:pt x="63" y="18"/>
                  <a:pt x="63" y="18"/>
                  <a:pt x="63" y="18"/>
                </a:cubicBezTo>
                <a:lnTo>
                  <a:pt x="63" y="18"/>
                </a:lnTo>
                <a:cubicBezTo>
                  <a:pt x="54" y="18"/>
                  <a:pt x="54" y="18"/>
                  <a:pt x="54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180"/>
                  <a:pt x="0" y="180"/>
                  <a:pt x="0" y="180"/>
                </a:cubicBezTo>
                <a:cubicBezTo>
                  <a:pt x="90" y="126"/>
                  <a:pt x="90" y="126"/>
                  <a:pt x="90" y="126"/>
                </a:cubicBezTo>
                <a:cubicBezTo>
                  <a:pt x="99" y="126"/>
                  <a:pt x="99" y="126"/>
                  <a:pt x="99" y="126"/>
                </a:cubicBezTo>
                <a:cubicBezTo>
                  <a:pt x="306" y="0"/>
                  <a:pt x="306" y="0"/>
                  <a:pt x="306" y="0"/>
                </a:cubicBezTo>
                <a:lnTo>
                  <a:pt x="72" y="72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D4D4D4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472" name="Freeform 421">
            <a:extLst>
              <a:ext uri="{FF2B5EF4-FFF2-40B4-BE49-F238E27FC236}">
                <a16:creationId xmlns:a16="http://schemas.microsoft.com/office/drawing/2014/main" id="{759DFCA5-7677-F641-9D24-64DD4A341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405" y="5599591"/>
            <a:ext cx="89733" cy="55780"/>
          </a:xfrm>
          <a:custGeom>
            <a:avLst/>
            <a:gdLst>
              <a:gd name="T0" fmla="*/ 162 w 163"/>
              <a:gd name="T1" fmla="*/ 0 h 100"/>
              <a:gd name="T2" fmla="*/ 162 w 163"/>
              <a:gd name="T3" fmla="*/ 91 h 100"/>
              <a:gd name="T4" fmla="*/ 126 w 163"/>
              <a:gd name="T5" fmla="*/ 91 h 100"/>
              <a:gd name="T6" fmla="*/ 0 w 163"/>
              <a:gd name="T7" fmla="*/ 99 h 100"/>
              <a:gd name="T8" fmla="*/ 162 w 163"/>
              <a:gd name="T9" fmla="*/ 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3" h="100">
                <a:moveTo>
                  <a:pt x="162" y="0"/>
                </a:moveTo>
                <a:lnTo>
                  <a:pt x="162" y="91"/>
                </a:lnTo>
                <a:lnTo>
                  <a:pt x="126" y="91"/>
                </a:lnTo>
                <a:lnTo>
                  <a:pt x="0" y="99"/>
                </a:lnTo>
                <a:lnTo>
                  <a:pt x="162" y="0"/>
                </a:lnTo>
              </a:path>
            </a:pathLst>
          </a:custGeom>
          <a:solidFill>
            <a:srgbClr val="A928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D4D4D4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473" name="Freeform 422">
            <a:extLst>
              <a:ext uri="{FF2B5EF4-FFF2-40B4-BE49-F238E27FC236}">
                <a16:creationId xmlns:a16="http://schemas.microsoft.com/office/drawing/2014/main" id="{8575FE22-2E19-804C-9AD7-629455FA0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3923" y="5575338"/>
            <a:ext cx="169767" cy="99434"/>
          </a:xfrm>
          <a:custGeom>
            <a:avLst/>
            <a:gdLst>
              <a:gd name="T0" fmla="*/ 243 w 307"/>
              <a:gd name="T1" fmla="*/ 99 h 180"/>
              <a:gd name="T2" fmla="*/ 243 w 307"/>
              <a:gd name="T3" fmla="*/ 99 h 180"/>
              <a:gd name="T4" fmla="*/ 243 w 307"/>
              <a:gd name="T5" fmla="*/ 107 h 180"/>
              <a:gd name="T6" fmla="*/ 243 w 307"/>
              <a:gd name="T7" fmla="*/ 107 h 180"/>
              <a:gd name="T8" fmla="*/ 243 w 307"/>
              <a:gd name="T9" fmla="*/ 99 h 180"/>
              <a:gd name="T10" fmla="*/ 306 w 307"/>
              <a:gd name="T11" fmla="*/ 0 h 180"/>
              <a:gd name="T12" fmla="*/ 306 w 307"/>
              <a:gd name="T13" fmla="*/ 0 h 180"/>
              <a:gd name="T14" fmla="*/ 216 w 307"/>
              <a:gd name="T15" fmla="*/ 54 h 180"/>
              <a:gd name="T16" fmla="*/ 207 w 307"/>
              <a:gd name="T17" fmla="*/ 54 h 180"/>
              <a:gd name="T18" fmla="*/ 0 w 307"/>
              <a:gd name="T19" fmla="*/ 179 h 180"/>
              <a:gd name="T20" fmla="*/ 243 w 307"/>
              <a:gd name="T21" fmla="*/ 162 h 180"/>
              <a:gd name="T22" fmla="*/ 243 w 307"/>
              <a:gd name="T23" fmla="*/ 162 h 180"/>
              <a:gd name="T24" fmla="*/ 252 w 307"/>
              <a:gd name="T25" fmla="*/ 162 h 180"/>
              <a:gd name="T26" fmla="*/ 306 w 307"/>
              <a:gd name="T27" fmla="*/ 162 h 180"/>
              <a:gd name="T28" fmla="*/ 306 w 307"/>
              <a:gd name="T29" fmla="*/ 107 h 180"/>
              <a:gd name="T30" fmla="*/ 306 w 307"/>
              <a:gd name="T31" fmla="*/ 99 h 180"/>
              <a:gd name="T32" fmla="*/ 306 w 307"/>
              <a:gd name="T33" fmla="*/ 0 h 180"/>
              <a:gd name="T34" fmla="*/ 243 w 307"/>
              <a:gd name="T35" fmla="*/ 99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07" h="180">
                <a:moveTo>
                  <a:pt x="243" y="99"/>
                </a:moveTo>
                <a:lnTo>
                  <a:pt x="243" y="99"/>
                </a:lnTo>
                <a:cubicBezTo>
                  <a:pt x="243" y="107"/>
                  <a:pt x="243" y="107"/>
                  <a:pt x="243" y="107"/>
                </a:cubicBezTo>
                <a:lnTo>
                  <a:pt x="243" y="107"/>
                </a:lnTo>
                <a:cubicBezTo>
                  <a:pt x="243" y="99"/>
                  <a:pt x="243" y="99"/>
                  <a:pt x="243" y="99"/>
                </a:cubicBezTo>
                <a:lnTo>
                  <a:pt x="306" y="0"/>
                </a:lnTo>
                <a:lnTo>
                  <a:pt x="306" y="0"/>
                </a:lnTo>
                <a:cubicBezTo>
                  <a:pt x="216" y="54"/>
                  <a:pt x="216" y="54"/>
                  <a:pt x="216" y="54"/>
                </a:cubicBezTo>
                <a:cubicBezTo>
                  <a:pt x="207" y="54"/>
                  <a:pt x="207" y="54"/>
                  <a:pt x="207" y="54"/>
                </a:cubicBezTo>
                <a:cubicBezTo>
                  <a:pt x="0" y="179"/>
                  <a:pt x="0" y="179"/>
                  <a:pt x="0" y="179"/>
                </a:cubicBezTo>
                <a:cubicBezTo>
                  <a:pt x="243" y="162"/>
                  <a:pt x="243" y="162"/>
                  <a:pt x="243" y="162"/>
                </a:cubicBezTo>
                <a:lnTo>
                  <a:pt x="243" y="162"/>
                </a:lnTo>
                <a:cubicBezTo>
                  <a:pt x="252" y="162"/>
                  <a:pt x="252" y="162"/>
                  <a:pt x="252" y="162"/>
                </a:cubicBezTo>
                <a:cubicBezTo>
                  <a:pt x="306" y="162"/>
                  <a:pt x="306" y="162"/>
                  <a:pt x="306" y="162"/>
                </a:cubicBezTo>
                <a:cubicBezTo>
                  <a:pt x="306" y="107"/>
                  <a:pt x="306" y="107"/>
                  <a:pt x="306" y="107"/>
                </a:cubicBezTo>
                <a:cubicBezTo>
                  <a:pt x="306" y="99"/>
                  <a:pt x="306" y="99"/>
                  <a:pt x="306" y="99"/>
                </a:cubicBezTo>
                <a:cubicBezTo>
                  <a:pt x="306" y="0"/>
                  <a:pt x="306" y="0"/>
                  <a:pt x="306" y="0"/>
                </a:cubicBezTo>
                <a:lnTo>
                  <a:pt x="243" y="99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D4D4D4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474" name="Freeform 423">
            <a:extLst>
              <a:ext uri="{FF2B5EF4-FFF2-40B4-BE49-F238E27FC236}">
                <a16:creationId xmlns:a16="http://schemas.microsoft.com/office/drawing/2014/main" id="{7FBB76EF-ECA8-9E44-8C89-1A500F91E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9106" y="5776633"/>
            <a:ext cx="80032" cy="50931"/>
          </a:xfrm>
          <a:custGeom>
            <a:avLst/>
            <a:gdLst>
              <a:gd name="T0" fmla="*/ 0 w 145"/>
              <a:gd name="T1" fmla="*/ 9 h 91"/>
              <a:gd name="T2" fmla="*/ 108 w 145"/>
              <a:gd name="T3" fmla="*/ 9 h 91"/>
              <a:gd name="T4" fmla="*/ 144 w 145"/>
              <a:gd name="T5" fmla="*/ 0 h 91"/>
              <a:gd name="T6" fmla="*/ 144 w 145"/>
              <a:gd name="T7" fmla="*/ 90 h 91"/>
              <a:gd name="T8" fmla="*/ 0 w 145"/>
              <a:gd name="T9" fmla="*/ 9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5" h="91">
                <a:moveTo>
                  <a:pt x="0" y="9"/>
                </a:moveTo>
                <a:lnTo>
                  <a:pt x="108" y="9"/>
                </a:lnTo>
                <a:lnTo>
                  <a:pt x="144" y="0"/>
                </a:lnTo>
                <a:lnTo>
                  <a:pt x="144" y="90"/>
                </a:lnTo>
                <a:lnTo>
                  <a:pt x="0" y="9"/>
                </a:lnTo>
              </a:path>
            </a:pathLst>
          </a:custGeom>
          <a:solidFill>
            <a:srgbClr val="A928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D4D4D4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03" name="Freeform 424">
            <a:extLst>
              <a:ext uri="{FF2B5EF4-FFF2-40B4-BE49-F238E27FC236}">
                <a16:creationId xmlns:a16="http://schemas.microsoft.com/office/drawing/2014/main" id="{BD581F6A-5DF0-BB4B-BE19-1B810B2D5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3325" y="5762081"/>
            <a:ext cx="147941" cy="94585"/>
          </a:xfrm>
          <a:custGeom>
            <a:avLst/>
            <a:gdLst>
              <a:gd name="T0" fmla="*/ 207 w 271"/>
              <a:gd name="T1" fmla="*/ 63 h 172"/>
              <a:gd name="T2" fmla="*/ 207 w 271"/>
              <a:gd name="T3" fmla="*/ 63 h 172"/>
              <a:gd name="T4" fmla="*/ 207 w 271"/>
              <a:gd name="T5" fmla="*/ 63 h 172"/>
              <a:gd name="T6" fmla="*/ 207 w 271"/>
              <a:gd name="T7" fmla="*/ 63 h 172"/>
              <a:gd name="T8" fmla="*/ 207 w 271"/>
              <a:gd name="T9" fmla="*/ 63 h 172"/>
              <a:gd name="T10" fmla="*/ 270 w 271"/>
              <a:gd name="T11" fmla="*/ 0 h 172"/>
              <a:gd name="T12" fmla="*/ 270 w 271"/>
              <a:gd name="T13" fmla="*/ 0 h 172"/>
              <a:gd name="T14" fmla="*/ 207 w 271"/>
              <a:gd name="T15" fmla="*/ 0 h 172"/>
              <a:gd name="T16" fmla="*/ 207 w 271"/>
              <a:gd name="T17" fmla="*/ 0 h 172"/>
              <a:gd name="T18" fmla="*/ 207 w 271"/>
              <a:gd name="T19" fmla="*/ 0 h 172"/>
              <a:gd name="T20" fmla="*/ 0 w 271"/>
              <a:gd name="T21" fmla="*/ 9 h 172"/>
              <a:gd name="T22" fmla="*/ 180 w 271"/>
              <a:gd name="T23" fmla="*/ 117 h 172"/>
              <a:gd name="T24" fmla="*/ 180 w 271"/>
              <a:gd name="T25" fmla="*/ 117 h 172"/>
              <a:gd name="T26" fmla="*/ 270 w 271"/>
              <a:gd name="T27" fmla="*/ 171 h 172"/>
              <a:gd name="T28" fmla="*/ 270 w 271"/>
              <a:gd name="T29" fmla="*/ 63 h 172"/>
              <a:gd name="T30" fmla="*/ 270 w 271"/>
              <a:gd name="T31" fmla="*/ 63 h 172"/>
              <a:gd name="T32" fmla="*/ 270 w 271"/>
              <a:gd name="T33" fmla="*/ 0 h 172"/>
              <a:gd name="T34" fmla="*/ 207 w 271"/>
              <a:gd name="T35" fmla="*/ 63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71" h="172">
                <a:moveTo>
                  <a:pt x="207" y="63"/>
                </a:moveTo>
                <a:lnTo>
                  <a:pt x="207" y="63"/>
                </a:lnTo>
                <a:lnTo>
                  <a:pt x="207" y="63"/>
                </a:lnTo>
                <a:lnTo>
                  <a:pt x="207" y="63"/>
                </a:lnTo>
                <a:lnTo>
                  <a:pt x="207" y="63"/>
                </a:lnTo>
                <a:lnTo>
                  <a:pt x="270" y="0"/>
                </a:lnTo>
                <a:lnTo>
                  <a:pt x="270" y="0"/>
                </a:lnTo>
                <a:cubicBezTo>
                  <a:pt x="207" y="0"/>
                  <a:pt x="207" y="0"/>
                  <a:pt x="207" y="0"/>
                </a:cubicBezTo>
                <a:lnTo>
                  <a:pt x="207" y="0"/>
                </a:lnTo>
                <a:lnTo>
                  <a:pt x="207" y="0"/>
                </a:lnTo>
                <a:cubicBezTo>
                  <a:pt x="0" y="9"/>
                  <a:pt x="0" y="9"/>
                  <a:pt x="0" y="9"/>
                </a:cubicBezTo>
                <a:cubicBezTo>
                  <a:pt x="180" y="117"/>
                  <a:pt x="180" y="117"/>
                  <a:pt x="180" y="117"/>
                </a:cubicBezTo>
                <a:lnTo>
                  <a:pt x="180" y="117"/>
                </a:lnTo>
                <a:cubicBezTo>
                  <a:pt x="270" y="171"/>
                  <a:pt x="270" y="171"/>
                  <a:pt x="270" y="171"/>
                </a:cubicBezTo>
                <a:cubicBezTo>
                  <a:pt x="270" y="63"/>
                  <a:pt x="270" y="63"/>
                  <a:pt x="270" y="63"/>
                </a:cubicBezTo>
                <a:lnTo>
                  <a:pt x="270" y="63"/>
                </a:lnTo>
                <a:cubicBezTo>
                  <a:pt x="270" y="0"/>
                  <a:pt x="270" y="0"/>
                  <a:pt x="270" y="0"/>
                </a:cubicBezTo>
                <a:lnTo>
                  <a:pt x="207" y="63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D4D4D4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04" name="Freeform 425">
            <a:extLst>
              <a:ext uri="{FF2B5EF4-FFF2-40B4-BE49-F238E27FC236}">
                <a16:creationId xmlns:a16="http://schemas.microsoft.com/office/drawing/2014/main" id="{40469273-84F2-4C42-811C-F393F220B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5119" y="4105642"/>
            <a:ext cx="1683117" cy="1707370"/>
          </a:xfrm>
          <a:custGeom>
            <a:avLst/>
            <a:gdLst>
              <a:gd name="T0" fmla="*/ 0 w 3059"/>
              <a:gd name="T1" fmla="*/ 2922 h 3103"/>
              <a:gd name="T2" fmla="*/ 0 w 3059"/>
              <a:gd name="T3" fmla="*/ 2922 h 3103"/>
              <a:gd name="T4" fmla="*/ 306 w 3059"/>
              <a:gd name="T5" fmla="*/ 2743 h 3103"/>
              <a:gd name="T6" fmla="*/ 315 w 3059"/>
              <a:gd name="T7" fmla="*/ 2743 h 3103"/>
              <a:gd name="T8" fmla="*/ 1961 w 3059"/>
              <a:gd name="T9" fmla="*/ 2014 h 3103"/>
              <a:gd name="T10" fmla="*/ 2698 w 3059"/>
              <a:gd name="T11" fmla="*/ 242 h 3103"/>
              <a:gd name="T12" fmla="*/ 2698 w 3059"/>
              <a:gd name="T13" fmla="*/ 125 h 3103"/>
              <a:gd name="T14" fmla="*/ 2689 w 3059"/>
              <a:gd name="T15" fmla="*/ 0 h 3103"/>
              <a:gd name="T16" fmla="*/ 2869 w 3059"/>
              <a:gd name="T17" fmla="*/ 314 h 3103"/>
              <a:gd name="T18" fmla="*/ 3049 w 3059"/>
              <a:gd name="T19" fmla="*/ 17 h 3103"/>
              <a:gd name="T20" fmla="*/ 3049 w 3059"/>
              <a:gd name="T21" fmla="*/ 116 h 3103"/>
              <a:gd name="T22" fmla="*/ 3058 w 3059"/>
              <a:gd name="T23" fmla="*/ 242 h 3103"/>
              <a:gd name="T24" fmla="*/ 2212 w 3059"/>
              <a:gd name="T25" fmla="*/ 2266 h 3103"/>
              <a:gd name="T26" fmla="*/ 324 w 3059"/>
              <a:gd name="T27" fmla="*/ 3102 h 3103"/>
              <a:gd name="T28" fmla="*/ 306 w 3059"/>
              <a:gd name="T29" fmla="*/ 3102 h 3103"/>
              <a:gd name="T30" fmla="*/ 0 w 3059"/>
              <a:gd name="T31" fmla="*/ 2922 h 3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059" h="3103">
                <a:moveTo>
                  <a:pt x="0" y="2922"/>
                </a:moveTo>
                <a:lnTo>
                  <a:pt x="0" y="2922"/>
                </a:lnTo>
                <a:cubicBezTo>
                  <a:pt x="306" y="2743"/>
                  <a:pt x="306" y="2743"/>
                  <a:pt x="306" y="2743"/>
                </a:cubicBezTo>
                <a:cubicBezTo>
                  <a:pt x="315" y="2743"/>
                  <a:pt x="315" y="2743"/>
                  <a:pt x="315" y="2743"/>
                </a:cubicBezTo>
                <a:cubicBezTo>
                  <a:pt x="935" y="2715"/>
                  <a:pt x="1520" y="2455"/>
                  <a:pt x="1961" y="2014"/>
                </a:cubicBezTo>
                <a:cubicBezTo>
                  <a:pt x="2437" y="1537"/>
                  <a:pt x="2698" y="908"/>
                  <a:pt x="2698" y="242"/>
                </a:cubicBezTo>
                <a:cubicBezTo>
                  <a:pt x="2698" y="206"/>
                  <a:pt x="2698" y="161"/>
                  <a:pt x="2698" y="125"/>
                </a:cubicBezTo>
                <a:cubicBezTo>
                  <a:pt x="2689" y="0"/>
                  <a:pt x="2689" y="0"/>
                  <a:pt x="2689" y="0"/>
                </a:cubicBezTo>
                <a:cubicBezTo>
                  <a:pt x="2869" y="314"/>
                  <a:pt x="2869" y="314"/>
                  <a:pt x="2869" y="314"/>
                </a:cubicBezTo>
                <a:cubicBezTo>
                  <a:pt x="3049" y="17"/>
                  <a:pt x="3049" y="17"/>
                  <a:pt x="3049" y="17"/>
                </a:cubicBezTo>
                <a:cubicBezTo>
                  <a:pt x="3049" y="116"/>
                  <a:pt x="3049" y="116"/>
                  <a:pt x="3049" y="116"/>
                </a:cubicBezTo>
                <a:cubicBezTo>
                  <a:pt x="3058" y="161"/>
                  <a:pt x="3058" y="206"/>
                  <a:pt x="3058" y="242"/>
                </a:cubicBezTo>
                <a:cubicBezTo>
                  <a:pt x="3058" y="1007"/>
                  <a:pt x="2761" y="1726"/>
                  <a:pt x="2212" y="2266"/>
                </a:cubicBezTo>
                <a:cubicBezTo>
                  <a:pt x="1709" y="2778"/>
                  <a:pt x="1034" y="3075"/>
                  <a:pt x="324" y="3102"/>
                </a:cubicBezTo>
                <a:cubicBezTo>
                  <a:pt x="306" y="3102"/>
                  <a:pt x="306" y="3102"/>
                  <a:pt x="306" y="3102"/>
                </a:cubicBezTo>
                <a:lnTo>
                  <a:pt x="0" y="2922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05" name="Freeform 426">
            <a:extLst>
              <a:ext uri="{FF2B5EF4-FFF2-40B4-BE49-F238E27FC236}">
                <a16:creationId xmlns:a16="http://schemas.microsoft.com/office/drawing/2014/main" id="{8F9D9EF5-1A1E-3842-8BCA-728EDB767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6016" y="4040160"/>
            <a:ext cx="1726772" cy="1789828"/>
          </a:xfrm>
          <a:custGeom>
            <a:avLst/>
            <a:gdLst>
              <a:gd name="T0" fmla="*/ 3076 w 3140"/>
              <a:gd name="T1" fmla="*/ 233 h 3256"/>
              <a:gd name="T2" fmla="*/ 3076 w 3140"/>
              <a:gd name="T3" fmla="*/ 233 h 3256"/>
              <a:gd name="T4" fmla="*/ 3076 w 3140"/>
              <a:gd name="T5" fmla="*/ 359 h 3256"/>
              <a:gd name="T6" fmla="*/ 2248 w 3140"/>
              <a:gd name="T7" fmla="*/ 2365 h 3256"/>
              <a:gd name="T8" fmla="*/ 369 w 3140"/>
              <a:gd name="T9" fmla="*/ 3192 h 3256"/>
              <a:gd name="T10" fmla="*/ 369 w 3140"/>
              <a:gd name="T11" fmla="*/ 3192 h 3256"/>
              <a:gd name="T12" fmla="*/ 117 w 3140"/>
              <a:gd name="T13" fmla="*/ 3039 h 3256"/>
              <a:gd name="T14" fmla="*/ 369 w 3140"/>
              <a:gd name="T15" fmla="*/ 2895 h 3256"/>
              <a:gd name="T16" fmla="*/ 369 w 3140"/>
              <a:gd name="T17" fmla="*/ 2895 h 3256"/>
              <a:gd name="T18" fmla="*/ 2041 w 3140"/>
              <a:gd name="T19" fmla="*/ 2149 h 3256"/>
              <a:gd name="T20" fmla="*/ 2779 w 3140"/>
              <a:gd name="T21" fmla="*/ 359 h 3256"/>
              <a:gd name="T22" fmla="*/ 2779 w 3140"/>
              <a:gd name="T23" fmla="*/ 242 h 3256"/>
              <a:gd name="T24" fmla="*/ 2923 w 3140"/>
              <a:gd name="T25" fmla="*/ 485 h 3256"/>
              <a:gd name="T26" fmla="*/ 3076 w 3140"/>
              <a:gd name="T27" fmla="*/ 233 h 3256"/>
              <a:gd name="T28" fmla="*/ 2707 w 3140"/>
              <a:gd name="T29" fmla="*/ 0 h 3256"/>
              <a:gd name="T30" fmla="*/ 2707 w 3140"/>
              <a:gd name="T31" fmla="*/ 0 h 3256"/>
              <a:gd name="T32" fmla="*/ 2716 w 3140"/>
              <a:gd name="T33" fmla="*/ 242 h 3256"/>
              <a:gd name="T34" fmla="*/ 2725 w 3140"/>
              <a:gd name="T35" fmla="*/ 359 h 3256"/>
              <a:gd name="T36" fmla="*/ 1996 w 3140"/>
              <a:gd name="T37" fmla="*/ 2113 h 3256"/>
              <a:gd name="T38" fmla="*/ 1250 w 3140"/>
              <a:gd name="T39" fmla="*/ 2626 h 3256"/>
              <a:gd name="T40" fmla="*/ 369 w 3140"/>
              <a:gd name="T41" fmla="*/ 2832 h 3256"/>
              <a:gd name="T42" fmla="*/ 369 w 3140"/>
              <a:gd name="T43" fmla="*/ 2832 h 3256"/>
              <a:gd name="T44" fmla="*/ 360 w 3140"/>
              <a:gd name="T45" fmla="*/ 2832 h 3256"/>
              <a:gd name="T46" fmla="*/ 350 w 3140"/>
              <a:gd name="T47" fmla="*/ 2832 h 3256"/>
              <a:gd name="T48" fmla="*/ 333 w 3140"/>
              <a:gd name="T49" fmla="*/ 2842 h 3256"/>
              <a:gd name="T50" fmla="*/ 81 w 3140"/>
              <a:gd name="T51" fmla="*/ 2986 h 3256"/>
              <a:gd name="T52" fmla="*/ 0 w 3140"/>
              <a:gd name="T53" fmla="*/ 3039 h 3256"/>
              <a:gd name="T54" fmla="*/ 81 w 3140"/>
              <a:gd name="T55" fmla="*/ 3093 h 3256"/>
              <a:gd name="T56" fmla="*/ 342 w 3140"/>
              <a:gd name="T57" fmla="*/ 3246 h 3256"/>
              <a:gd name="T58" fmla="*/ 350 w 3140"/>
              <a:gd name="T59" fmla="*/ 3255 h 3256"/>
              <a:gd name="T60" fmla="*/ 369 w 3140"/>
              <a:gd name="T61" fmla="*/ 3255 h 3256"/>
              <a:gd name="T62" fmla="*/ 369 w 3140"/>
              <a:gd name="T63" fmla="*/ 3255 h 3256"/>
              <a:gd name="T64" fmla="*/ 378 w 3140"/>
              <a:gd name="T65" fmla="*/ 3255 h 3256"/>
              <a:gd name="T66" fmla="*/ 1412 w 3140"/>
              <a:gd name="T67" fmla="*/ 3012 h 3256"/>
              <a:gd name="T68" fmla="*/ 2293 w 3140"/>
              <a:gd name="T69" fmla="*/ 2410 h 3256"/>
              <a:gd name="T70" fmla="*/ 3139 w 3140"/>
              <a:gd name="T71" fmla="*/ 359 h 3256"/>
              <a:gd name="T72" fmla="*/ 3139 w 3140"/>
              <a:gd name="T73" fmla="*/ 233 h 3256"/>
              <a:gd name="T74" fmla="*/ 3130 w 3140"/>
              <a:gd name="T75" fmla="*/ 26 h 3256"/>
              <a:gd name="T76" fmla="*/ 3022 w 3140"/>
              <a:gd name="T77" fmla="*/ 206 h 3256"/>
              <a:gd name="T78" fmla="*/ 2923 w 3140"/>
              <a:gd name="T79" fmla="*/ 368 h 3256"/>
              <a:gd name="T80" fmla="*/ 2833 w 3140"/>
              <a:gd name="T81" fmla="*/ 206 h 3256"/>
              <a:gd name="T82" fmla="*/ 2707 w 3140"/>
              <a:gd name="T83" fmla="*/ 0 h 3256"/>
              <a:gd name="T84" fmla="*/ 3076 w 3140"/>
              <a:gd name="T85" fmla="*/ 233 h 3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140" h="3256">
                <a:moveTo>
                  <a:pt x="3076" y="233"/>
                </a:moveTo>
                <a:lnTo>
                  <a:pt x="3076" y="233"/>
                </a:lnTo>
                <a:cubicBezTo>
                  <a:pt x="3076" y="278"/>
                  <a:pt x="3076" y="314"/>
                  <a:pt x="3076" y="359"/>
                </a:cubicBezTo>
                <a:cubicBezTo>
                  <a:pt x="3076" y="1115"/>
                  <a:pt x="2788" y="1825"/>
                  <a:pt x="2248" y="2365"/>
                </a:cubicBezTo>
                <a:cubicBezTo>
                  <a:pt x="1745" y="2868"/>
                  <a:pt x="1079" y="3156"/>
                  <a:pt x="369" y="3192"/>
                </a:cubicBezTo>
                <a:lnTo>
                  <a:pt x="369" y="3192"/>
                </a:lnTo>
                <a:cubicBezTo>
                  <a:pt x="117" y="3039"/>
                  <a:pt x="117" y="3039"/>
                  <a:pt x="117" y="3039"/>
                </a:cubicBezTo>
                <a:cubicBezTo>
                  <a:pt x="369" y="2895"/>
                  <a:pt x="369" y="2895"/>
                  <a:pt x="369" y="2895"/>
                </a:cubicBezTo>
                <a:lnTo>
                  <a:pt x="369" y="2895"/>
                </a:lnTo>
                <a:cubicBezTo>
                  <a:pt x="998" y="2860"/>
                  <a:pt x="1592" y="2599"/>
                  <a:pt x="2041" y="2149"/>
                </a:cubicBezTo>
                <a:cubicBezTo>
                  <a:pt x="2518" y="1672"/>
                  <a:pt x="2779" y="1034"/>
                  <a:pt x="2779" y="359"/>
                </a:cubicBezTo>
                <a:cubicBezTo>
                  <a:pt x="2779" y="314"/>
                  <a:pt x="2779" y="278"/>
                  <a:pt x="2779" y="242"/>
                </a:cubicBezTo>
                <a:cubicBezTo>
                  <a:pt x="2923" y="485"/>
                  <a:pt x="2923" y="485"/>
                  <a:pt x="2923" y="485"/>
                </a:cubicBezTo>
                <a:cubicBezTo>
                  <a:pt x="3076" y="233"/>
                  <a:pt x="3076" y="233"/>
                  <a:pt x="3076" y="233"/>
                </a:cubicBezTo>
                <a:lnTo>
                  <a:pt x="2707" y="0"/>
                </a:lnTo>
                <a:lnTo>
                  <a:pt x="2707" y="0"/>
                </a:lnTo>
                <a:cubicBezTo>
                  <a:pt x="2716" y="242"/>
                  <a:pt x="2716" y="242"/>
                  <a:pt x="2716" y="242"/>
                </a:cubicBezTo>
                <a:cubicBezTo>
                  <a:pt x="2716" y="278"/>
                  <a:pt x="2725" y="323"/>
                  <a:pt x="2725" y="359"/>
                </a:cubicBezTo>
                <a:cubicBezTo>
                  <a:pt x="2725" y="1025"/>
                  <a:pt x="2464" y="1645"/>
                  <a:pt x="1996" y="2113"/>
                </a:cubicBezTo>
                <a:cubicBezTo>
                  <a:pt x="1781" y="2329"/>
                  <a:pt x="1529" y="2500"/>
                  <a:pt x="1250" y="2626"/>
                </a:cubicBezTo>
                <a:cubicBezTo>
                  <a:pt x="971" y="2752"/>
                  <a:pt x="674" y="2815"/>
                  <a:pt x="369" y="2832"/>
                </a:cubicBezTo>
                <a:lnTo>
                  <a:pt x="369" y="2832"/>
                </a:lnTo>
                <a:cubicBezTo>
                  <a:pt x="360" y="2832"/>
                  <a:pt x="360" y="2832"/>
                  <a:pt x="360" y="2832"/>
                </a:cubicBezTo>
                <a:cubicBezTo>
                  <a:pt x="350" y="2832"/>
                  <a:pt x="350" y="2832"/>
                  <a:pt x="350" y="2832"/>
                </a:cubicBezTo>
                <a:cubicBezTo>
                  <a:pt x="333" y="2842"/>
                  <a:pt x="333" y="2842"/>
                  <a:pt x="333" y="2842"/>
                </a:cubicBezTo>
                <a:cubicBezTo>
                  <a:pt x="81" y="2986"/>
                  <a:pt x="81" y="2986"/>
                  <a:pt x="81" y="2986"/>
                </a:cubicBezTo>
                <a:cubicBezTo>
                  <a:pt x="0" y="3039"/>
                  <a:pt x="0" y="3039"/>
                  <a:pt x="0" y="3039"/>
                </a:cubicBezTo>
                <a:cubicBezTo>
                  <a:pt x="81" y="3093"/>
                  <a:pt x="81" y="3093"/>
                  <a:pt x="81" y="3093"/>
                </a:cubicBezTo>
                <a:cubicBezTo>
                  <a:pt x="342" y="3246"/>
                  <a:pt x="342" y="3246"/>
                  <a:pt x="342" y="3246"/>
                </a:cubicBezTo>
                <a:cubicBezTo>
                  <a:pt x="350" y="3255"/>
                  <a:pt x="350" y="3255"/>
                  <a:pt x="350" y="3255"/>
                </a:cubicBezTo>
                <a:cubicBezTo>
                  <a:pt x="369" y="3255"/>
                  <a:pt x="369" y="3255"/>
                  <a:pt x="369" y="3255"/>
                </a:cubicBezTo>
                <a:lnTo>
                  <a:pt x="369" y="3255"/>
                </a:lnTo>
                <a:cubicBezTo>
                  <a:pt x="378" y="3255"/>
                  <a:pt x="378" y="3255"/>
                  <a:pt x="378" y="3255"/>
                </a:cubicBezTo>
                <a:cubicBezTo>
                  <a:pt x="737" y="3237"/>
                  <a:pt x="1088" y="3156"/>
                  <a:pt x="1412" y="3012"/>
                </a:cubicBezTo>
                <a:cubicBezTo>
                  <a:pt x="1736" y="2868"/>
                  <a:pt x="2032" y="2662"/>
                  <a:pt x="2293" y="2410"/>
                </a:cubicBezTo>
                <a:cubicBezTo>
                  <a:pt x="2842" y="1861"/>
                  <a:pt x="3139" y="1133"/>
                  <a:pt x="3139" y="359"/>
                </a:cubicBezTo>
                <a:cubicBezTo>
                  <a:pt x="3139" y="323"/>
                  <a:pt x="3139" y="278"/>
                  <a:pt x="3139" y="233"/>
                </a:cubicBezTo>
                <a:cubicBezTo>
                  <a:pt x="3130" y="26"/>
                  <a:pt x="3130" y="26"/>
                  <a:pt x="3130" y="26"/>
                </a:cubicBezTo>
                <a:cubicBezTo>
                  <a:pt x="3022" y="206"/>
                  <a:pt x="3022" y="206"/>
                  <a:pt x="3022" y="206"/>
                </a:cubicBezTo>
                <a:cubicBezTo>
                  <a:pt x="2923" y="368"/>
                  <a:pt x="2923" y="368"/>
                  <a:pt x="2923" y="368"/>
                </a:cubicBezTo>
                <a:cubicBezTo>
                  <a:pt x="2833" y="206"/>
                  <a:pt x="2833" y="206"/>
                  <a:pt x="2833" y="206"/>
                </a:cubicBezTo>
                <a:cubicBezTo>
                  <a:pt x="2707" y="0"/>
                  <a:pt x="2707" y="0"/>
                  <a:pt x="2707" y="0"/>
                </a:cubicBezTo>
                <a:lnTo>
                  <a:pt x="3076" y="233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D4D4D4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06" name="Freeform 427">
            <a:extLst>
              <a:ext uri="{FF2B5EF4-FFF2-40B4-BE49-F238E27FC236}">
                <a16:creationId xmlns:a16="http://schemas.microsoft.com/office/drawing/2014/main" id="{D1E539F2-A1A5-5C46-B7C9-E9D1536D7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3065" y="4239030"/>
            <a:ext cx="55780" cy="89735"/>
          </a:xfrm>
          <a:custGeom>
            <a:avLst/>
            <a:gdLst>
              <a:gd name="T0" fmla="*/ 9 w 100"/>
              <a:gd name="T1" fmla="*/ 162 h 163"/>
              <a:gd name="T2" fmla="*/ 9 w 100"/>
              <a:gd name="T3" fmla="*/ 126 h 163"/>
              <a:gd name="T4" fmla="*/ 0 w 100"/>
              <a:gd name="T5" fmla="*/ 0 h 163"/>
              <a:gd name="T6" fmla="*/ 99 w 100"/>
              <a:gd name="T7" fmla="*/ 162 h 163"/>
              <a:gd name="T8" fmla="*/ 9 w 100"/>
              <a:gd name="T9" fmla="*/ 162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0" h="163">
                <a:moveTo>
                  <a:pt x="9" y="162"/>
                </a:moveTo>
                <a:lnTo>
                  <a:pt x="9" y="126"/>
                </a:lnTo>
                <a:lnTo>
                  <a:pt x="0" y="0"/>
                </a:lnTo>
                <a:lnTo>
                  <a:pt x="99" y="162"/>
                </a:lnTo>
                <a:lnTo>
                  <a:pt x="9" y="162"/>
                </a:lnTo>
              </a:path>
            </a:pathLst>
          </a:custGeom>
          <a:solidFill>
            <a:srgbClr val="A928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D4D4D4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07" name="Freeform 428">
            <a:extLst>
              <a:ext uri="{FF2B5EF4-FFF2-40B4-BE49-F238E27FC236}">
                <a16:creationId xmlns:a16="http://schemas.microsoft.com/office/drawing/2014/main" id="{C15BCEFA-8C7D-0042-8A4A-7DEF21745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3663" y="4173549"/>
            <a:ext cx="104285" cy="169767"/>
          </a:xfrm>
          <a:custGeom>
            <a:avLst/>
            <a:gdLst>
              <a:gd name="T0" fmla="*/ 72 w 190"/>
              <a:gd name="T1" fmla="*/ 234 h 307"/>
              <a:gd name="T2" fmla="*/ 72 w 190"/>
              <a:gd name="T3" fmla="*/ 234 h 307"/>
              <a:gd name="T4" fmla="*/ 81 w 190"/>
              <a:gd name="T5" fmla="*/ 243 h 307"/>
              <a:gd name="T6" fmla="*/ 72 w 190"/>
              <a:gd name="T7" fmla="*/ 243 h 307"/>
              <a:gd name="T8" fmla="*/ 72 w 190"/>
              <a:gd name="T9" fmla="*/ 234 h 307"/>
              <a:gd name="T10" fmla="*/ 0 w 190"/>
              <a:gd name="T11" fmla="*/ 0 h 307"/>
              <a:gd name="T12" fmla="*/ 0 w 190"/>
              <a:gd name="T13" fmla="*/ 0 h 307"/>
              <a:gd name="T14" fmla="*/ 18 w 190"/>
              <a:gd name="T15" fmla="*/ 243 h 307"/>
              <a:gd name="T16" fmla="*/ 18 w 190"/>
              <a:gd name="T17" fmla="*/ 243 h 307"/>
              <a:gd name="T18" fmla="*/ 18 w 190"/>
              <a:gd name="T19" fmla="*/ 252 h 307"/>
              <a:gd name="T20" fmla="*/ 18 w 190"/>
              <a:gd name="T21" fmla="*/ 306 h 307"/>
              <a:gd name="T22" fmla="*/ 72 w 190"/>
              <a:gd name="T23" fmla="*/ 306 h 307"/>
              <a:gd name="T24" fmla="*/ 81 w 190"/>
              <a:gd name="T25" fmla="*/ 306 h 307"/>
              <a:gd name="T26" fmla="*/ 189 w 190"/>
              <a:gd name="T27" fmla="*/ 306 h 307"/>
              <a:gd name="T28" fmla="*/ 135 w 190"/>
              <a:gd name="T29" fmla="*/ 216 h 307"/>
              <a:gd name="T30" fmla="*/ 126 w 190"/>
              <a:gd name="T31" fmla="*/ 207 h 307"/>
              <a:gd name="T32" fmla="*/ 0 w 190"/>
              <a:gd name="T33" fmla="*/ 0 h 307"/>
              <a:gd name="T34" fmla="*/ 72 w 190"/>
              <a:gd name="T35" fmla="*/ 234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90" h="307">
                <a:moveTo>
                  <a:pt x="72" y="234"/>
                </a:moveTo>
                <a:lnTo>
                  <a:pt x="72" y="234"/>
                </a:lnTo>
                <a:cubicBezTo>
                  <a:pt x="81" y="243"/>
                  <a:pt x="81" y="243"/>
                  <a:pt x="81" y="243"/>
                </a:cubicBezTo>
                <a:cubicBezTo>
                  <a:pt x="72" y="243"/>
                  <a:pt x="72" y="243"/>
                  <a:pt x="72" y="243"/>
                </a:cubicBezTo>
                <a:cubicBezTo>
                  <a:pt x="72" y="243"/>
                  <a:pt x="72" y="243"/>
                  <a:pt x="72" y="234"/>
                </a:cubicBezTo>
                <a:lnTo>
                  <a:pt x="0" y="0"/>
                </a:lnTo>
                <a:lnTo>
                  <a:pt x="0" y="0"/>
                </a:lnTo>
                <a:cubicBezTo>
                  <a:pt x="18" y="243"/>
                  <a:pt x="18" y="243"/>
                  <a:pt x="18" y="243"/>
                </a:cubicBezTo>
                <a:lnTo>
                  <a:pt x="18" y="243"/>
                </a:lnTo>
                <a:cubicBezTo>
                  <a:pt x="18" y="252"/>
                  <a:pt x="18" y="252"/>
                  <a:pt x="18" y="252"/>
                </a:cubicBezTo>
                <a:cubicBezTo>
                  <a:pt x="18" y="306"/>
                  <a:pt x="18" y="306"/>
                  <a:pt x="18" y="306"/>
                </a:cubicBezTo>
                <a:cubicBezTo>
                  <a:pt x="72" y="306"/>
                  <a:pt x="72" y="306"/>
                  <a:pt x="72" y="306"/>
                </a:cubicBezTo>
                <a:cubicBezTo>
                  <a:pt x="81" y="306"/>
                  <a:pt x="81" y="306"/>
                  <a:pt x="81" y="306"/>
                </a:cubicBezTo>
                <a:cubicBezTo>
                  <a:pt x="189" y="306"/>
                  <a:pt x="189" y="306"/>
                  <a:pt x="189" y="306"/>
                </a:cubicBezTo>
                <a:cubicBezTo>
                  <a:pt x="135" y="216"/>
                  <a:pt x="135" y="216"/>
                  <a:pt x="135" y="216"/>
                </a:cubicBezTo>
                <a:cubicBezTo>
                  <a:pt x="126" y="207"/>
                  <a:pt x="126" y="207"/>
                  <a:pt x="126" y="207"/>
                </a:cubicBezTo>
                <a:cubicBezTo>
                  <a:pt x="0" y="0"/>
                  <a:pt x="0" y="0"/>
                  <a:pt x="0" y="0"/>
                </a:cubicBezTo>
                <a:lnTo>
                  <a:pt x="72" y="23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D4D4D4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08" name="Freeform 429">
            <a:extLst>
              <a:ext uri="{FF2B5EF4-FFF2-40B4-BE49-F238E27FC236}">
                <a16:creationId xmlns:a16="http://schemas.microsoft.com/office/drawing/2014/main" id="{7D109492-DFAF-054A-AE2D-1881A14F4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0872" y="4248731"/>
            <a:ext cx="50931" cy="80034"/>
          </a:xfrm>
          <a:custGeom>
            <a:avLst/>
            <a:gdLst>
              <a:gd name="T0" fmla="*/ 0 w 92"/>
              <a:gd name="T1" fmla="*/ 144 h 145"/>
              <a:gd name="T2" fmla="*/ 81 w 92"/>
              <a:gd name="T3" fmla="*/ 0 h 145"/>
              <a:gd name="T4" fmla="*/ 91 w 92"/>
              <a:gd name="T5" fmla="*/ 108 h 145"/>
              <a:gd name="T6" fmla="*/ 91 w 92"/>
              <a:gd name="T7" fmla="*/ 144 h 145"/>
              <a:gd name="T8" fmla="*/ 0 w 92"/>
              <a:gd name="T9" fmla="*/ 144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2" h="145">
                <a:moveTo>
                  <a:pt x="0" y="144"/>
                </a:moveTo>
                <a:lnTo>
                  <a:pt x="81" y="0"/>
                </a:lnTo>
                <a:lnTo>
                  <a:pt x="91" y="108"/>
                </a:lnTo>
                <a:lnTo>
                  <a:pt x="91" y="144"/>
                </a:lnTo>
                <a:lnTo>
                  <a:pt x="0" y="144"/>
                </a:lnTo>
              </a:path>
            </a:pathLst>
          </a:custGeom>
          <a:solidFill>
            <a:srgbClr val="A928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D4D4D4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09" name="Freeform 430">
            <a:extLst>
              <a:ext uri="{FF2B5EF4-FFF2-40B4-BE49-F238E27FC236}">
                <a16:creationId xmlns:a16="http://schemas.microsoft.com/office/drawing/2014/main" id="{3C632CE6-0DA5-AA4B-AD12-6312E06D7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769" y="4192951"/>
            <a:ext cx="94585" cy="147939"/>
          </a:xfrm>
          <a:custGeom>
            <a:avLst/>
            <a:gdLst>
              <a:gd name="T0" fmla="*/ 108 w 171"/>
              <a:gd name="T1" fmla="*/ 207 h 271"/>
              <a:gd name="T2" fmla="*/ 108 w 171"/>
              <a:gd name="T3" fmla="*/ 207 h 271"/>
              <a:gd name="T4" fmla="*/ 108 w 171"/>
              <a:gd name="T5" fmla="*/ 207 h 271"/>
              <a:gd name="T6" fmla="*/ 108 w 171"/>
              <a:gd name="T7" fmla="*/ 207 h 271"/>
              <a:gd name="T8" fmla="*/ 108 w 171"/>
              <a:gd name="T9" fmla="*/ 207 h 271"/>
              <a:gd name="T10" fmla="*/ 161 w 171"/>
              <a:gd name="T11" fmla="*/ 0 h 271"/>
              <a:gd name="T12" fmla="*/ 161 w 171"/>
              <a:gd name="T13" fmla="*/ 0 h 271"/>
              <a:gd name="T14" fmla="*/ 62 w 171"/>
              <a:gd name="T15" fmla="*/ 171 h 271"/>
              <a:gd name="T16" fmla="*/ 53 w 171"/>
              <a:gd name="T17" fmla="*/ 180 h 271"/>
              <a:gd name="T18" fmla="*/ 0 w 171"/>
              <a:gd name="T19" fmla="*/ 270 h 271"/>
              <a:gd name="T20" fmla="*/ 108 w 171"/>
              <a:gd name="T21" fmla="*/ 270 h 271"/>
              <a:gd name="T22" fmla="*/ 108 w 171"/>
              <a:gd name="T23" fmla="*/ 270 h 271"/>
              <a:gd name="T24" fmla="*/ 170 w 171"/>
              <a:gd name="T25" fmla="*/ 270 h 271"/>
              <a:gd name="T26" fmla="*/ 170 w 171"/>
              <a:gd name="T27" fmla="*/ 207 h 271"/>
              <a:gd name="T28" fmla="*/ 170 w 171"/>
              <a:gd name="T29" fmla="*/ 207 h 271"/>
              <a:gd name="T30" fmla="*/ 170 w 171"/>
              <a:gd name="T31" fmla="*/ 198 h 271"/>
              <a:gd name="T32" fmla="*/ 161 w 171"/>
              <a:gd name="T33" fmla="*/ 0 h 271"/>
              <a:gd name="T34" fmla="*/ 108 w 171"/>
              <a:gd name="T35" fmla="*/ 207 h 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1" h="271">
                <a:moveTo>
                  <a:pt x="108" y="207"/>
                </a:moveTo>
                <a:lnTo>
                  <a:pt x="108" y="207"/>
                </a:lnTo>
                <a:lnTo>
                  <a:pt x="108" y="207"/>
                </a:lnTo>
                <a:lnTo>
                  <a:pt x="108" y="207"/>
                </a:lnTo>
                <a:lnTo>
                  <a:pt x="108" y="207"/>
                </a:lnTo>
                <a:lnTo>
                  <a:pt x="161" y="0"/>
                </a:lnTo>
                <a:lnTo>
                  <a:pt x="161" y="0"/>
                </a:lnTo>
                <a:cubicBezTo>
                  <a:pt x="62" y="171"/>
                  <a:pt x="62" y="171"/>
                  <a:pt x="62" y="171"/>
                </a:cubicBezTo>
                <a:cubicBezTo>
                  <a:pt x="53" y="180"/>
                  <a:pt x="53" y="180"/>
                  <a:pt x="53" y="180"/>
                </a:cubicBezTo>
                <a:cubicBezTo>
                  <a:pt x="0" y="270"/>
                  <a:pt x="0" y="270"/>
                  <a:pt x="0" y="270"/>
                </a:cubicBezTo>
                <a:cubicBezTo>
                  <a:pt x="108" y="270"/>
                  <a:pt x="108" y="270"/>
                  <a:pt x="108" y="270"/>
                </a:cubicBezTo>
                <a:lnTo>
                  <a:pt x="108" y="270"/>
                </a:lnTo>
                <a:cubicBezTo>
                  <a:pt x="170" y="270"/>
                  <a:pt x="170" y="270"/>
                  <a:pt x="170" y="270"/>
                </a:cubicBezTo>
                <a:cubicBezTo>
                  <a:pt x="170" y="207"/>
                  <a:pt x="170" y="207"/>
                  <a:pt x="170" y="207"/>
                </a:cubicBezTo>
                <a:lnTo>
                  <a:pt x="170" y="207"/>
                </a:lnTo>
                <a:cubicBezTo>
                  <a:pt x="170" y="198"/>
                  <a:pt x="170" y="198"/>
                  <a:pt x="170" y="198"/>
                </a:cubicBezTo>
                <a:cubicBezTo>
                  <a:pt x="161" y="0"/>
                  <a:pt x="161" y="0"/>
                  <a:pt x="161" y="0"/>
                </a:cubicBezTo>
                <a:lnTo>
                  <a:pt x="108" y="207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D4D4D4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10" name="Freeform 431">
            <a:extLst>
              <a:ext uri="{FF2B5EF4-FFF2-40B4-BE49-F238E27FC236}">
                <a16:creationId xmlns:a16="http://schemas.microsoft.com/office/drawing/2014/main" id="{CE52AE5F-8DCD-5C43-B1D4-92FCAD3CF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5423" y="4134745"/>
            <a:ext cx="1707370" cy="1683117"/>
          </a:xfrm>
          <a:custGeom>
            <a:avLst/>
            <a:gdLst>
              <a:gd name="T0" fmla="*/ 2860 w 3103"/>
              <a:gd name="T1" fmla="*/ 3058 h 3059"/>
              <a:gd name="T2" fmla="*/ 2860 w 3103"/>
              <a:gd name="T3" fmla="*/ 3058 h 3059"/>
              <a:gd name="T4" fmla="*/ 837 w 3103"/>
              <a:gd name="T5" fmla="*/ 2213 h 3059"/>
              <a:gd name="T6" fmla="*/ 0 w 3103"/>
              <a:gd name="T7" fmla="*/ 315 h 3059"/>
              <a:gd name="T8" fmla="*/ 0 w 3103"/>
              <a:gd name="T9" fmla="*/ 306 h 3059"/>
              <a:gd name="T10" fmla="*/ 180 w 3103"/>
              <a:gd name="T11" fmla="*/ 0 h 3059"/>
              <a:gd name="T12" fmla="*/ 360 w 3103"/>
              <a:gd name="T13" fmla="*/ 297 h 3059"/>
              <a:gd name="T14" fmla="*/ 360 w 3103"/>
              <a:gd name="T15" fmla="*/ 315 h 3059"/>
              <a:gd name="T16" fmla="*/ 1089 w 3103"/>
              <a:gd name="T17" fmla="*/ 1961 h 3059"/>
              <a:gd name="T18" fmla="*/ 2860 w 3103"/>
              <a:gd name="T19" fmla="*/ 2698 h 3059"/>
              <a:gd name="T20" fmla="*/ 2977 w 3103"/>
              <a:gd name="T21" fmla="*/ 2690 h 3059"/>
              <a:gd name="T22" fmla="*/ 3102 w 3103"/>
              <a:gd name="T23" fmla="*/ 2690 h 3059"/>
              <a:gd name="T24" fmla="*/ 2788 w 3103"/>
              <a:gd name="T25" fmla="*/ 2869 h 3059"/>
              <a:gd name="T26" fmla="*/ 3085 w 3103"/>
              <a:gd name="T27" fmla="*/ 3049 h 3059"/>
              <a:gd name="T28" fmla="*/ 2986 w 3103"/>
              <a:gd name="T29" fmla="*/ 3049 h 3059"/>
              <a:gd name="T30" fmla="*/ 2860 w 3103"/>
              <a:gd name="T31" fmla="*/ 3058 h 3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103" h="3059">
                <a:moveTo>
                  <a:pt x="2860" y="3058"/>
                </a:moveTo>
                <a:lnTo>
                  <a:pt x="2860" y="3058"/>
                </a:lnTo>
                <a:cubicBezTo>
                  <a:pt x="2096" y="3058"/>
                  <a:pt x="1377" y="2753"/>
                  <a:pt x="837" y="2213"/>
                </a:cubicBezTo>
                <a:cubicBezTo>
                  <a:pt x="324" y="1709"/>
                  <a:pt x="28" y="1035"/>
                  <a:pt x="0" y="315"/>
                </a:cubicBezTo>
                <a:cubicBezTo>
                  <a:pt x="0" y="306"/>
                  <a:pt x="0" y="306"/>
                  <a:pt x="0" y="306"/>
                </a:cubicBezTo>
                <a:cubicBezTo>
                  <a:pt x="180" y="0"/>
                  <a:pt x="180" y="0"/>
                  <a:pt x="180" y="0"/>
                </a:cubicBezTo>
                <a:cubicBezTo>
                  <a:pt x="360" y="297"/>
                  <a:pt x="360" y="297"/>
                  <a:pt x="360" y="297"/>
                </a:cubicBezTo>
                <a:cubicBezTo>
                  <a:pt x="360" y="315"/>
                  <a:pt x="360" y="315"/>
                  <a:pt x="360" y="315"/>
                </a:cubicBezTo>
                <a:cubicBezTo>
                  <a:pt x="387" y="936"/>
                  <a:pt x="648" y="1520"/>
                  <a:pt x="1089" y="1961"/>
                </a:cubicBezTo>
                <a:cubicBezTo>
                  <a:pt x="1565" y="2438"/>
                  <a:pt x="2195" y="2698"/>
                  <a:pt x="2860" y="2698"/>
                </a:cubicBezTo>
                <a:cubicBezTo>
                  <a:pt x="2896" y="2698"/>
                  <a:pt x="2941" y="2698"/>
                  <a:pt x="2977" y="2690"/>
                </a:cubicBezTo>
                <a:cubicBezTo>
                  <a:pt x="3102" y="2690"/>
                  <a:pt x="3102" y="2690"/>
                  <a:pt x="3102" y="2690"/>
                </a:cubicBezTo>
                <a:cubicBezTo>
                  <a:pt x="2788" y="2869"/>
                  <a:pt x="2788" y="2869"/>
                  <a:pt x="2788" y="2869"/>
                </a:cubicBezTo>
                <a:cubicBezTo>
                  <a:pt x="3085" y="3049"/>
                  <a:pt x="3085" y="3049"/>
                  <a:pt x="3085" y="3049"/>
                </a:cubicBezTo>
                <a:cubicBezTo>
                  <a:pt x="2986" y="3049"/>
                  <a:pt x="2986" y="3049"/>
                  <a:pt x="2986" y="3049"/>
                </a:cubicBezTo>
                <a:cubicBezTo>
                  <a:pt x="2941" y="3049"/>
                  <a:pt x="2905" y="3058"/>
                  <a:pt x="2860" y="3058"/>
                </a:cubicBezTo>
              </a:path>
            </a:pathLst>
          </a:custGeom>
          <a:solidFill>
            <a:srgbClr val="7030A0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11" name="Freeform 432">
            <a:extLst>
              <a:ext uri="{FF2B5EF4-FFF2-40B4-BE49-F238E27FC236}">
                <a16:creationId xmlns:a16="http://schemas.microsoft.com/office/drawing/2014/main" id="{C75F6885-4B72-B248-882F-CA12263C6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6021" y="4105642"/>
            <a:ext cx="1789828" cy="1726772"/>
          </a:xfrm>
          <a:custGeom>
            <a:avLst/>
            <a:gdLst>
              <a:gd name="T0" fmla="*/ 215 w 3255"/>
              <a:gd name="T1" fmla="*/ 116 h 3139"/>
              <a:gd name="T2" fmla="*/ 215 w 3255"/>
              <a:gd name="T3" fmla="*/ 116 h 3139"/>
              <a:gd name="T4" fmla="*/ 359 w 3255"/>
              <a:gd name="T5" fmla="*/ 359 h 3139"/>
              <a:gd name="T6" fmla="*/ 359 w 3255"/>
              <a:gd name="T7" fmla="*/ 368 h 3139"/>
              <a:gd name="T8" fmla="*/ 1106 w 3255"/>
              <a:gd name="T9" fmla="*/ 2032 h 3139"/>
              <a:gd name="T10" fmla="*/ 2895 w 3255"/>
              <a:gd name="T11" fmla="*/ 2778 h 3139"/>
              <a:gd name="T12" fmla="*/ 3021 w 3255"/>
              <a:gd name="T13" fmla="*/ 2778 h 3139"/>
              <a:gd name="T14" fmla="*/ 2769 w 3255"/>
              <a:gd name="T15" fmla="*/ 2922 h 3139"/>
              <a:gd name="T16" fmla="*/ 3021 w 3255"/>
              <a:gd name="T17" fmla="*/ 3075 h 3139"/>
              <a:gd name="T18" fmla="*/ 2895 w 3255"/>
              <a:gd name="T19" fmla="*/ 3075 h 3139"/>
              <a:gd name="T20" fmla="*/ 890 w 3255"/>
              <a:gd name="T21" fmla="*/ 2248 h 3139"/>
              <a:gd name="T22" fmla="*/ 63 w 3255"/>
              <a:gd name="T23" fmla="*/ 368 h 3139"/>
              <a:gd name="T24" fmla="*/ 63 w 3255"/>
              <a:gd name="T25" fmla="*/ 368 h 3139"/>
              <a:gd name="T26" fmla="*/ 215 w 3255"/>
              <a:gd name="T27" fmla="*/ 116 h 3139"/>
              <a:gd name="T28" fmla="*/ 215 w 3255"/>
              <a:gd name="T29" fmla="*/ 0 h 3139"/>
              <a:gd name="T30" fmla="*/ 215 w 3255"/>
              <a:gd name="T31" fmla="*/ 0 h 3139"/>
              <a:gd name="T32" fmla="*/ 161 w 3255"/>
              <a:gd name="T33" fmla="*/ 80 h 3139"/>
              <a:gd name="T34" fmla="*/ 17 w 3255"/>
              <a:gd name="T35" fmla="*/ 332 h 3139"/>
              <a:gd name="T36" fmla="*/ 0 w 3255"/>
              <a:gd name="T37" fmla="*/ 350 h 3139"/>
              <a:gd name="T38" fmla="*/ 8 w 3255"/>
              <a:gd name="T39" fmla="*/ 368 h 3139"/>
              <a:gd name="T40" fmla="*/ 8 w 3255"/>
              <a:gd name="T41" fmla="*/ 368 h 3139"/>
              <a:gd name="T42" fmla="*/ 8 w 3255"/>
              <a:gd name="T43" fmla="*/ 377 h 3139"/>
              <a:gd name="T44" fmla="*/ 242 w 3255"/>
              <a:gd name="T45" fmla="*/ 1411 h 3139"/>
              <a:gd name="T46" fmla="*/ 854 w 3255"/>
              <a:gd name="T47" fmla="*/ 2293 h 3139"/>
              <a:gd name="T48" fmla="*/ 2895 w 3255"/>
              <a:gd name="T49" fmla="*/ 3138 h 3139"/>
              <a:gd name="T50" fmla="*/ 3021 w 3255"/>
              <a:gd name="T51" fmla="*/ 3138 h 3139"/>
              <a:gd name="T52" fmla="*/ 3228 w 3255"/>
              <a:gd name="T53" fmla="*/ 3129 h 3139"/>
              <a:gd name="T54" fmla="*/ 3048 w 3255"/>
              <a:gd name="T55" fmla="*/ 3021 h 3139"/>
              <a:gd name="T56" fmla="*/ 2886 w 3255"/>
              <a:gd name="T57" fmla="*/ 2922 h 3139"/>
              <a:gd name="T58" fmla="*/ 3048 w 3255"/>
              <a:gd name="T59" fmla="*/ 2833 h 3139"/>
              <a:gd name="T60" fmla="*/ 3254 w 3255"/>
              <a:gd name="T61" fmla="*/ 2707 h 3139"/>
              <a:gd name="T62" fmla="*/ 3012 w 3255"/>
              <a:gd name="T63" fmla="*/ 2715 h 3139"/>
              <a:gd name="T64" fmla="*/ 2895 w 3255"/>
              <a:gd name="T65" fmla="*/ 2715 h 3139"/>
              <a:gd name="T66" fmla="*/ 1142 w 3255"/>
              <a:gd name="T67" fmla="*/ 1996 h 3139"/>
              <a:gd name="T68" fmla="*/ 629 w 3255"/>
              <a:gd name="T69" fmla="*/ 1250 h 3139"/>
              <a:gd name="T70" fmla="*/ 422 w 3255"/>
              <a:gd name="T71" fmla="*/ 368 h 3139"/>
              <a:gd name="T72" fmla="*/ 422 w 3255"/>
              <a:gd name="T73" fmla="*/ 368 h 3139"/>
              <a:gd name="T74" fmla="*/ 422 w 3255"/>
              <a:gd name="T75" fmla="*/ 359 h 3139"/>
              <a:gd name="T76" fmla="*/ 422 w 3255"/>
              <a:gd name="T77" fmla="*/ 341 h 3139"/>
              <a:gd name="T78" fmla="*/ 413 w 3255"/>
              <a:gd name="T79" fmla="*/ 332 h 3139"/>
              <a:gd name="T80" fmla="*/ 269 w 3255"/>
              <a:gd name="T81" fmla="*/ 80 h 3139"/>
              <a:gd name="T82" fmla="*/ 215 w 3255"/>
              <a:gd name="T83" fmla="*/ 0 h 3139"/>
              <a:gd name="T84" fmla="*/ 215 w 3255"/>
              <a:gd name="T85" fmla="*/ 116 h 3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255" h="3139">
                <a:moveTo>
                  <a:pt x="215" y="116"/>
                </a:moveTo>
                <a:lnTo>
                  <a:pt x="215" y="116"/>
                </a:lnTo>
                <a:cubicBezTo>
                  <a:pt x="359" y="359"/>
                  <a:pt x="359" y="359"/>
                  <a:pt x="359" y="359"/>
                </a:cubicBezTo>
                <a:cubicBezTo>
                  <a:pt x="359" y="368"/>
                  <a:pt x="359" y="368"/>
                  <a:pt x="359" y="368"/>
                </a:cubicBezTo>
                <a:cubicBezTo>
                  <a:pt x="395" y="998"/>
                  <a:pt x="656" y="1591"/>
                  <a:pt x="1106" y="2032"/>
                </a:cubicBezTo>
                <a:cubicBezTo>
                  <a:pt x="1583" y="2518"/>
                  <a:pt x="2221" y="2778"/>
                  <a:pt x="2895" y="2778"/>
                </a:cubicBezTo>
                <a:cubicBezTo>
                  <a:pt x="2940" y="2778"/>
                  <a:pt x="2976" y="2778"/>
                  <a:pt x="3021" y="2778"/>
                </a:cubicBezTo>
                <a:cubicBezTo>
                  <a:pt x="2769" y="2922"/>
                  <a:pt x="2769" y="2922"/>
                  <a:pt x="2769" y="2922"/>
                </a:cubicBezTo>
                <a:cubicBezTo>
                  <a:pt x="3021" y="3075"/>
                  <a:pt x="3021" y="3075"/>
                  <a:pt x="3021" y="3075"/>
                </a:cubicBezTo>
                <a:cubicBezTo>
                  <a:pt x="2976" y="3075"/>
                  <a:pt x="2940" y="3075"/>
                  <a:pt x="2895" y="3075"/>
                </a:cubicBezTo>
                <a:cubicBezTo>
                  <a:pt x="2140" y="3075"/>
                  <a:pt x="1430" y="2778"/>
                  <a:pt x="890" y="2248"/>
                </a:cubicBezTo>
                <a:cubicBezTo>
                  <a:pt x="386" y="1744"/>
                  <a:pt x="99" y="1079"/>
                  <a:pt x="63" y="368"/>
                </a:cubicBezTo>
                <a:lnTo>
                  <a:pt x="63" y="368"/>
                </a:lnTo>
                <a:cubicBezTo>
                  <a:pt x="215" y="116"/>
                  <a:pt x="215" y="116"/>
                  <a:pt x="215" y="116"/>
                </a:cubicBezTo>
                <a:lnTo>
                  <a:pt x="215" y="0"/>
                </a:lnTo>
                <a:lnTo>
                  <a:pt x="215" y="0"/>
                </a:lnTo>
                <a:cubicBezTo>
                  <a:pt x="161" y="80"/>
                  <a:pt x="161" y="80"/>
                  <a:pt x="161" y="80"/>
                </a:cubicBezTo>
                <a:cubicBezTo>
                  <a:pt x="17" y="332"/>
                  <a:pt x="17" y="332"/>
                  <a:pt x="17" y="332"/>
                </a:cubicBezTo>
                <a:cubicBezTo>
                  <a:pt x="0" y="350"/>
                  <a:pt x="0" y="350"/>
                  <a:pt x="0" y="350"/>
                </a:cubicBezTo>
                <a:cubicBezTo>
                  <a:pt x="8" y="368"/>
                  <a:pt x="8" y="368"/>
                  <a:pt x="8" y="368"/>
                </a:cubicBezTo>
                <a:lnTo>
                  <a:pt x="8" y="368"/>
                </a:lnTo>
                <a:cubicBezTo>
                  <a:pt x="8" y="377"/>
                  <a:pt x="8" y="377"/>
                  <a:pt x="8" y="377"/>
                </a:cubicBezTo>
                <a:cubicBezTo>
                  <a:pt x="17" y="737"/>
                  <a:pt x="99" y="1079"/>
                  <a:pt x="242" y="1411"/>
                </a:cubicBezTo>
                <a:cubicBezTo>
                  <a:pt x="386" y="1735"/>
                  <a:pt x="593" y="2032"/>
                  <a:pt x="854" y="2293"/>
                </a:cubicBezTo>
                <a:cubicBezTo>
                  <a:pt x="1394" y="2833"/>
                  <a:pt x="2122" y="3138"/>
                  <a:pt x="2895" y="3138"/>
                </a:cubicBezTo>
                <a:cubicBezTo>
                  <a:pt x="2940" y="3138"/>
                  <a:pt x="2976" y="3138"/>
                  <a:pt x="3021" y="3138"/>
                </a:cubicBezTo>
                <a:cubicBezTo>
                  <a:pt x="3228" y="3129"/>
                  <a:pt x="3228" y="3129"/>
                  <a:pt x="3228" y="3129"/>
                </a:cubicBezTo>
                <a:cubicBezTo>
                  <a:pt x="3048" y="3021"/>
                  <a:pt x="3048" y="3021"/>
                  <a:pt x="3048" y="3021"/>
                </a:cubicBezTo>
                <a:cubicBezTo>
                  <a:pt x="2886" y="2922"/>
                  <a:pt x="2886" y="2922"/>
                  <a:pt x="2886" y="2922"/>
                </a:cubicBezTo>
                <a:cubicBezTo>
                  <a:pt x="3048" y="2833"/>
                  <a:pt x="3048" y="2833"/>
                  <a:pt x="3048" y="2833"/>
                </a:cubicBezTo>
                <a:cubicBezTo>
                  <a:pt x="3254" y="2707"/>
                  <a:pt x="3254" y="2707"/>
                  <a:pt x="3254" y="2707"/>
                </a:cubicBezTo>
                <a:cubicBezTo>
                  <a:pt x="3012" y="2715"/>
                  <a:pt x="3012" y="2715"/>
                  <a:pt x="3012" y="2715"/>
                </a:cubicBezTo>
                <a:cubicBezTo>
                  <a:pt x="2976" y="2715"/>
                  <a:pt x="2931" y="2715"/>
                  <a:pt x="2895" y="2715"/>
                </a:cubicBezTo>
                <a:cubicBezTo>
                  <a:pt x="2239" y="2715"/>
                  <a:pt x="1610" y="2464"/>
                  <a:pt x="1142" y="1996"/>
                </a:cubicBezTo>
                <a:cubicBezTo>
                  <a:pt x="926" y="1780"/>
                  <a:pt x="755" y="1528"/>
                  <a:pt x="629" y="1250"/>
                </a:cubicBezTo>
                <a:cubicBezTo>
                  <a:pt x="512" y="971"/>
                  <a:pt x="440" y="674"/>
                  <a:pt x="422" y="368"/>
                </a:cubicBezTo>
                <a:lnTo>
                  <a:pt x="422" y="368"/>
                </a:lnTo>
                <a:cubicBezTo>
                  <a:pt x="422" y="359"/>
                  <a:pt x="422" y="359"/>
                  <a:pt x="422" y="359"/>
                </a:cubicBezTo>
                <a:cubicBezTo>
                  <a:pt x="422" y="341"/>
                  <a:pt x="422" y="341"/>
                  <a:pt x="422" y="341"/>
                </a:cubicBezTo>
                <a:cubicBezTo>
                  <a:pt x="413" y="332"/>
                  <a:pt x="413" y="332"/>
                  <a:pt x="413" y="332"/>
                </a:cubicBezTo>
                <a:cubicBezTo>
                  <a:pt x="269" y="80"/>
                  <a:pt x="269" y="80"/>
                  <a:pt x="269" y="80"/>
                </a:cubicBezTo>
                <a:cubicBezTo>
                  <a:pt x="215" y="0"/>
                  <a:pt x="215" y="0"/>
                  <a:pt x="215" y="0"/>
                </a:cubicBezTo>
                <a:lnTo>
                  <a:pt x="215" y="1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D4D4D4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12" name="Freeform 433">
            <a:extLst>
              <a:ext uri="{FF2B5EF4-FFF2-40B4-BE49-F238E27FC236}">
                <a16:creationId xmlns:a16="http://schemas.microsoft.com/office/drawing/2014/main" id="{C9EC2B06-CA24-C844-8A66-53BB881F0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1859" y="4149297"/>
            <a:ext cx="46079" cy="80032"/>
          </a:xfrm>
          <a:custGeom>
            <a:avLst/>
            <a:gdLst>
              <a:gd name="T0" fmla="*/ 0 w 82"/>
              <a:gd name="T1" fmla="*/ 0 h 145"/>
              <a:gd name="T2" fmla="*/ 81 w 82"/>
              <a:gd name="T3" fmla="*/ 0 h 145"/>
              <a:gd name="T4" fmla="*/ 0 w 82"/>
              <a:gd name="T5" fmla="*/ 144 h 145"/>
              <a:gd name="T6" fmla="*/ 0 w 82"/>
              <a:gd name="T7" fmla="*/ 0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145">
                <a:moveTo>
                  <a:pt x="0" y="0"/>
                </a:moveTo>
                <a:lnTo>
                  <a:pt x="81" y="0"/>
                </a:lnTo>
                <a:lnTo>
                  <a:pt x="0" y="144"/>
                </a:lnTo>
                <a:lnTo>
                  <a:pt x="0" y="0"/>
                </a:lnTo>
              </a:path>
            </a:pathLst>
          </a:custGeom>
          <a:solidFill>
            <a:srgbClr val="A928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D4D4D4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13" name="Freeform 434">
            <a:extLst>
              <a:ext uri="{FF2B5EF4-FFF2-40B4-BE49-F238E27FC236}">
                <a16:creationId xmlns:a16="http://schemas.microsoft.com/office/drawing/2014/main" id="{3B7D5B43-FB22-FF49-996D-29CB687EE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2457" y="4134745"/>
            <a:ext cx="94584" cy="147939"/>
          </a:xfrm>
          <a:custGeom>
            <a:avLst/>
            <a:gdLst>
              <a:gd name="T0" fmla="*/ 63 w 172"/>
              <a:gd name="T1" fmla="*/ 63 h 271"/>
              <a:gd name="T2" fmla="*/ 63 w 172"/>
              <a:gd name="T3" fmla="*/ 63 h 271"/>
              <a:gd name="T4" fmla="*/ 63 w 172"/>
              <a:gd name="T5" fmla="*/ 63 h 271"/>
              <a:gd name="T6" fmla="*/ 63 w 172"/>
              <a:gd name="T7" fmla="*/ 63 h 271"/>
              <a:gd name="T8" fmla="*/ 63 w 172"/>
              <a:gd name="T9" fmla="*/ 63 h 271"/>
              <a:gd name="T10" fmla="*/ 171 w 172"/>
              <a:gd name="T11" fmla="*/ 0 h 271"/>
              <a:gd name="T12" fmla="*/ 171 w 172"/>
              <a:gd name="T13" fmla="*/ 0 h 271"/>
              <a:gd name="T14" fmla="*/ 63 w 172"/>
              <a:gd name="T15" fmla="*/ 0 h 271"/>
              <a:gd name="T16" fmla="*/ 63 w 172"/>
              <a:gd name="T17" fmla="*/ 0 h 271"/>
              <a:gd name="T18" fmla="*/ 0 w 172"/>
              <a:gd name="T19" fmla="*/ 0 h 271"/>
              <a:gd name="T20" fmla="*/ 0 w 172"/>
              <a:gd name="T21" fmla="*/ 63 h 271"/>
              <a:gd name="T22" fmla="*/ 0 w 172"/>
              <a:gd name="T23" fmla="*/ 63 h 271"/>
              <a:gd name="T24" fmla="*/ 0 w 172"/>
              <a:gd name="T25" fmla="*/ 63 h 271"/>
              <a:gd name="T26" fmla="*/ 9 w 172"/>
              <a:gd name="T27" fmla="*/ 270 h 271"/>
              <a:gd name="T28" fmla="*/ 117 w 172"/>
              <a:gd name="T29" fmla="*/ 99 h 271"/>
              <a:gd name="T30" fmla="*/ 117 w 172"/>
              <a:gd name="T31" fmla="*/ 90 h 271"/>
              <a:gd name="T32" fmla="*/ 171 w 172"/>
              <a:gd name="T33" fmla="*/ 0 h 271"/>
              <a:gd name="T34" fmla="*/ 63 w 172"/>
              <a:gd name="T35" fmla="*/ 63 h 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2" h="271">
                <a:moveTo>
                  <a:pt x="63" y="63"/>
                </a:moveTo>
                <a:lnTo>
                  <a:pt x="63" y="63"/>
                </a:lnTo>
                <a:lnTo>
                  <a:pt x="63" y="63"/>
                </a:lnTo>
                <a:lnTo>
                  <a:pt x="63" y="63"/>
                </a:lnTo>
                <a:lnTo>
                  <a:pt x="63" y="63"/>
                </a:lnTo>
                <a:lnTo>
                  <a:pt x="171" y="0"/>
                </a:lnTo>
                <a:lnTo>
                  <a:pt x="171" y="0"/>
                </a:lnTo>
                <a:cubicBezTo>
                  <a:pt x="63" y="0"/>
                  <a:pt x="63" y="0"/>
                  <a:pt x="63" y="0"/>
                </a:cubicBezTo>
                <a:lnTo>
                  <a:pt x="63" y="0"/>
                </a:lnTo>
                <a:cubicBezTo>
                  <a:pt x="0" y="0"/>
                  <a:pt x="0" y="0"/>
                  <a:pt x="0" y="0"/>
                </a:cubicBezTo>
                <a:cubicBezTo>
                  <a:pt x="0" y="63"/>
                  <a:pt x="0" y="63"/>
                  <a:pt x="0" y="63"/>
                </a:cubicBezTo>
                <a:lnTo>
                  <a:pt x="0" y="63"/>
                </a:lnTo>
                <a:lnTo>
                  <a:pt x="0" y="63"/>
                </a:lnTo>
                <a:cubicBezTo>
                  <a:pt x="9" y="270"/>
                  <a:pt x="9" y="270"/>
                  <a:pt x="9" y="270"/>
                </a:cubicBezTo>
                <a:cubicBezTo>
                  <a:pt x="117" y="99"/>
                  <a:pt x="117" y="99"/>
                  <a:pt x="117" y="99"/>
                </a:cubicBezTo>
                <a:cubicBezTo>
                  <a:pt x="117" y="90"/>
                  <a:pt x="117" y="90"/>
                  <a:pt x="117" y="90"/>
                </a:cubicBezTo>
                <a:cubicBezTo>
                  <a:pt x="171" y="0"/>
                  <a:pt x="171" y="0"/>
                  <a:pt x="171" y="0"/>
                </a:cubicBezTo>
                <a:lnTo>
                  <a:pt x="63" y="63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D4D4D4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14" name="Freeform 435">
            <a:extLst>
              <a:ext uri="{FF2B5EF4-FFF2-40B4-BE49-F238E27FC236}">
                <a16:creationId xmlns:a16="http://schemas.microsoft.com/office/drawing/2014/main" id="{5CE59760-F98E-AB45-B963-097DEDEF9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4815" y="4149297"/>
            <a:ext cx="50931" cy="89733"/>
          </a:xfrm>
          <a:custGeom>
            <a:avLst/>
            <a:gdLst>
              <a:gd name="T0" fmla="*/ 0 w 91"/>
              <a:gd name="T1" fmla="*/ 0 h 163"/>
              <a:gd name="T2" fmla="*/ 81 w 91"/>
              <a:gd name="T3" fmla="*/ 0 h 163"/>
              <a:gd name="T4" fmla="*/ 90 w 91"/>
              <a:gd name="T5" fmla="*/ 162 h 163"/>
              <a:gd name="T6" fmla="*/ 0 w 91"/>
              <a:gd name="T7" fmla="*/ 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1" h="163">
                <a:moveTo>
                  <a:pt x="0" y="0"/>
                </a:moveTo>
                <a:lnTo>
                  <a:pt x="81" y="0"/>
                </a:lnTo>
                <a:lnTo>
                  <a:pt x="90" y="162"/>
                </a:lnTo>
                <a:lnTo>
                  <a:pt x="0" y="0"/>
                </a:lnTo>
              </a:path>
            </a:pathLst>
          </a:custGeom>
          <a:solidFill>
            <a:srgbClr val="A928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D4D4D4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15" name="Freeform 436">
            <a:extLst>
              <a:ext uri="{FF2B5EF4-FFF2-40B4-BE49-F238E27FC236}">
                <a16:creationId xmlns:a16="http://schemas.microsoft.com/office/drawing/2014/main" id="{41B5A822-BF1D-394C-A394-37D39EC1C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3288" y="4134745"/>
            <a:ext cx="99434" cy="169767"/>
          </a:xfrm>
          <a:custGeom>
            <a:avLst/>
            <a:gdLst>
              <a:gd name="T0" fmla="*/ 108 w 181"/>
              <a:gd name="T1" fmla="*/ 63 h 307"/>
              <a:gd name="T2" fmla="*/ 108 w 181"/>
              <a:gd name="T3" fmla="*/ 63 h 307"/>
              <a:gd name="T4" fmla="*/ 108 w 181"/>
              <a:gd name="T5" fmla="*/ 72 h 307"/>
              <a:gd name="T6" fmla="*/ 99 w 181"/>
              <a:gd name="T7" fmla="*/ 63 h 307"/>
              <a:gd name="T8" fmla="*/ 108 w 181"/>
              <a:gd name="T9" fmla="*/ 63 h 307"/>
              <a:gd name="T10" fmla="*/ 162 w 181"/>
              <a:gd name="T11" fmla="*/ 0 h 307"/>
              <a:gd name="T12" fmla="*/ 162 w 181"/>
              <a:gd name="T13" fmla="*/ 0 h 307"/>
              <a:gd name="T14" fmla="*/ 108 w 181"/>
              <a:gd name="T15" fmla="*/ 0 h 307"/>
              <a:gd name="T16" fmla="*/ 99 w 181"/>
              <a:gd name="T17" fmla="*/ 0 h 307"/>
              <a:gd name="T18" fmla="*/ 0 w 181"/>
              <a:gd name="T19" fmla="*/ 0 h 307"/>
              <a:gd name="T20" fmla="*/ 54 w 181"/>
              <a:gd name="T21" fmla="*/ 90 h 307"/>
              <a:gd name="T22" fmla="*/ 54 w 181"/>
              <a:gd name="T23" fmla="*/ 99 h 307"/>
              <a:gd name="T24" fmla="*/ 180 w 181"/>
              <a:gd name="T25" fmla="*/ 306 h 307"/>
              <a:gd name="T26" fmla="*/ 171 w 181"/>
              <a:gd name="T27" fmla="*/ 63 h 307"/>
              <a:gd name="T28" fmla="*/ 171 w 181"/>
              <a:gd name="T29" fmla="*/ 63 h 307"/>
              <a:gd name="T30" fmla="*/ 171 w 181"/>
              <a:gd name="T31" fmla="*/ 54 h 307"/>
              <a:gd name="T32" fmla="*/ 162 w 181"/>
              <a:gd name="T33" fmla="*/ 0 h 307"/>
              <a:gd name="T34" fmla="*/ 108 w 181"/>
              <a:gd name="T35" fmla="*/ 63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1" h="307">
                <a:moveTo>
                  <a:pt x="108" y="63"/>
                </a:moveTo>
                <a:lnTo>
                  <a:pt x="108" y="63"/>
                </a:lnTo>
                <a:cubicBezTo>
                  <a:pt x="108" y="63"/>
                  <a:pt x="108" y="63"/>
                  <a:pt x="108" y="72"/>
                </a:cubicBezTo>
                <a:cubicBezTo>
                  <a:pt x="99" y="63"/>
                  <a:pt x="99" y="63"/>
                  <a:pt x="99" y="63"/>
                </a:cubicBezTo>
                <a:cubicBezTo>
                  <a:pt x="108" y="63"/>
                  <a:pt x="108" y="63"/>
                  <a:pt x="108" y="63"/>
                </a:cubicBezTo>
                <a:lnTo>
                  <a:pt x="162" y="0"/>
                </a:lnTo>
                <a:lnTo>
                  <a:pt x="162" y="0"/>
                </a:lnTo>
                <a:cubicBezTo>
                  <a:pt x="108" y="0"/>
                  <a:pt x="108" y="0"/>
                  <a:pt x="108" y="0"/>
                </a:cubicBezTo>
                <a:cubicBezTo>
                  <a:pt x="99" y="0"/>
                  <a:pt x="99" y="0"/>
                  <a:pt x="99" y="0"/>
                </a:cubicBezTo>
                <a:cubicBezTo>
                  <a:pt x="0" y="0"/>
                  <a:pt x="0" y="0"/>
                  <a:pt x="0" y="0"/>
                </a:cubicBezTo>
                <a:cubicBezTo>
                  <a:pt x="54" y="90"/>
                  <a:pt x="54" y="90"/>
                  <a:pt x="54" y="90"/>
                </a:cubicBezTo>
                <a:cubicBezTo>
                  <a:pt x="54" y="99"/>
                  <a:pt x="54" y="99"/>
                  <a:pt x="54" y="99"/>
                </a:cubicBezTo>
                <a:cubicBezTo>
                  <a:pt x="180" y="306"/>
                  <a:pt x="180" y="306"/>
                  <a:pt x="180" y="306"/>
                </a:cubicBezTo>
                <a:cubicBezTo>
                  <a:pt x="171" y="63"/>
                  <a:pt x="171" y="63"/>
                  <a:pt x="171" y="63"/>
                </a:cubicBezTo>
                <a:lnTo>
                  <a:pt x="171" y="63"/>
                </a:lnTo>
                <a:cubicBezTo>
                  <a:pt x="171" y="54"/>
                  <a:pt x="171" y="54"/>
                  <a:pt x="171" y="54"/>
                </a:cubicBezTo>
                <a:cubicBezTo>
                  <a:pt x="162" y="0"/>
                  <a:pt x="162" y="0"/>
                  <a:pt x="162" y="0"/>
                </a:cubicBezTo>
                <a:lnTo>
                  <a:pt x="108" y="63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D4D4D4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16" name="Freeform 437">
            <a:extLst>
              <a:ext uri="{FF2B5EF4-FFF2-40B4-BE49-F238E27FC236}">
                <a16:creationId xmlns:a16="http://schemas.microsoft.com/office/drawing/2014/main" id="{2366FA23-B0A8-FC44-A848-90BB29F8B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5423" y="2665049"/>
            <a:ext cx="1678267" cy="1707370"/>
          </a:xfrm>
          <a:custGeom>
            <a:avLst/>
            <a:gdLst>
              <a:gd name="T0" fmla="*/ 180 w 3050"/>
              <a:gd name="T1" fmla="*/ 2787 h 3103"/>
              <a:gd name="T2" fmla="*/ 180 w 3050"/>
              <a:gd name="T3" fmla="*/ 2787 h 3103"/>
              <a:gd name="T4" fmla="*/ 0 w 3050"/>
              <a:gd name="T5" fmla="*/ 3084 h 3103"/>
              <a:gd name="T6" fmla="*/ 0 w 3050"/>
              <a:gd name="T7" fmla="*/ 2985 h 3103"/>
              <a:gd name="T8" fmla="*/ 0 w 3050"/>
              <a:gd name="T9" fmla="*/ 2859 h 3103"/>
              <a:gd name="T10" fmla="*/ 837 w 3050"/>
              <a:gd name="T11" fmla="*/ 837 h 3103"/>
              <a:gd name="T12" fmla="*/ 2734 w 3050"/>
              <a:gd name="T13" fmla="*/ 0 h 3103"/>
              <a:gd name="T14" fmla="*/ 2743 w 3050"/>
              <a:gd name="T15" fmla="*/ 0 h 3103"/>
              <a:gd name="T16" fmla="*/ 3049 w 3050"/>
              <a:gd name="T17" fmla="*/ 180 h 3103"/>
              <a:gd name="T18" fmla="*/ 2752 w 3050"/>
              <a:gd name="T19" fmla="*/ 351 h 3103"/>
              <a:gd name="T20" fmla="*/ 2734 w 3050"/>
              <a:gd name="T21" fmla="*/ 360 h 3103"/>
              <a:gd name="T22" fmla="*/ 1089 w 3050"/>
              <a:gd name="T23" fmla="*/ 1088 h 3103"/>
              <a:gd name="T24" fmla="*/ 351 w 3050"/>
              <a:gd name="T25" fmla="*/ 2859 h 3103"/>
              <a:gd name="T26" fmla="*/ 360 w 3050"/>
              <a:gd name="T27" fmla="*/ 2976 h 3103"/>
              <a:gd name="T28" fmla="*/ 360 w 3050"/>
              <a:gd name="T29" fmla="*/ 3102 h 3103"/>
              <a:gd name="T30" fmla="*/ 180 w 3050"/>
              <a:gd name="T31" fmla="*/ 2787 h 3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050" h="3103">
                <a:moveTo>
                  <a:pt x="180" y="2787"/>
                </a:moveTo>
                <a:lnTo>
                  <a:pt x="180" y="2787"/>
                </a:lnTo>
                <a:cubicBezTo>
                  <a:pt x="0" y="3084"/>
                  <a:pt x="0" y="3084"/>
                  <a:pt x="0" y="3084"/>
                </a:cubicBezTo>
                <a:cubicBezTo>
                  <a:pt x="0" y="2985"/>
                  <a:pt x="0" y="2985"/>
                  <a:pt x="0" y="2985"/>
                </a:cubicBezTo>
                <a:cubicBezTo>
                  <a:pt x="0" y="2940"/>
                  <a:pt x="0" y="2895"/>
                  <a:pt x="0" y="2859"/>
                </a:cubicBezTo>
                <a:cubicBezTo>
                  <a:pt x="0" y="2095"/>
                  <a:pt x="297" y="1376"/>
                  <a:pt x="837" y="837"/>
                </a:cubicBezTo>
                <a:cubicBezTo>
                  <a:pt x="1341" y="324"/>
                  <a:pt x="2015" y="27"/>
                  <a:pt x="2734" y="0"/>
                </a:cubicBezTo>
                <a:cubicBezTo>
                  <a:pt x="2743" y="0"/>
                  <a:pt x="2743" y="0"/>
                  <a:pt x="2743" y="0"/>
                </a:cubicBezTo>
                <a:cubicBezTo>
                  <a:pt x="3049" y="180"/>
                  <a:pt x="3049" y="180"/>
                  <a:pt x="3049" y="180"/>
                </a:cubicBezTo>
                <a:cubicBezTo>
                  <a:pt x="2752" y="351"/>
                  <a:pt x="2752" y="351"/>
                  <a:pt x="2752" y="351"/>
                </a:cubicBezTo>
                <a:cubicBezTo>
                  <a:pt x="2734" y="360"/>
                  <a:pt x="2734" y="360"/>
                  <a:pt x="2734" y="360"/>
                </a:cubicBezTo>
                <a:cubicBezTo>
                  <a:pt x="2114" y="387"/>
                  <a:pt x="1529" y="648"/>
                  <a:pt x="1089" y="1088"/>
                </a:cubicBezTo>
                <a:cubicBezTo>
                  <a:pt x="612" y="1555"/>
                  <a:pt x="351" y="2194"/>
                  <a:pt x="351" y="2859"/>
                </a:cubicBezTo>
                <a:cubicBezTo>
                  <a:pt x="351" y="2895"/>
                  <a:pt x="351" y="2940"/>
                  <a:pt x="360" y="2976"/>
                </a:cubicBezTo>
                <a:cubicBezTo>
                  <a:pt x="360" y="3102"/>
                  <a:pt x="360" y="3102"/>
                  <a:pt x="360" y="3102"/>
                </a:cubicBezTo>
                <a:lnTo>
                  <a:pt x="180" y="2787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17" name="Freeform 438">
            <a:extLst>
              <a:ext uri="{FF2B5EF4-FFF2-40B4-BE49-F238E27FC236}">
                <a16:creationId xmlns:a16="http://schemas.microsoft.com/office/drawing/2014/main" id="{810CCC96-153F-D945-AD82-20C8EBFDA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6021" y="2645647"/>
            <a:ext cx="1731622" cy="1789828"/>
          </a:xfrm>
          <a:custGeom>
            <a:avLst/>
            <a:gdLst>
              <a:gd name="T0" fmla="*/ 2769 w 3147"/>
              <a:gd name="T1" fmla="*/ 63 h 3256"/>
              <a:gd name="T2" fmla="*/ 2769 w 3147"/>
              <a:gd name="T3" fmla="*/ 63 h 3256"/>
              <a:gd name="T4" fmla="*/ 3021 w 3147"/>
              <a:gd name="T5" fmla="*/ 216 h 3256"/>
              <a:gd name="T6" fmla="*/ 2778 w 3147"/>
              <a:gd name="T7" fmla="*/ 360 h 3256"/>
              <a:gd name="T8" fmla="*/ 2769 w 3147"/>
              <a:gd name="T9" fmla="*/ 360 h 3256"/>
              <a:gd name="T10" fmla="*/ 1106 w 3147"/>
              <a:gd name="T11" fmla="*/ 1098 h 3256"/>
              <a:gd name="T12" fmla="*/ 359 w 3147"/>
              <a:gd name="T13" fmla="*/ 2895 h 3256"/>
              <a:gd name="T14" fmla="*/ 359 w 3147"/>
              <a:gd name="T15" fmla="*/ 3012 h 3256"/>
              <a:gd name="T16" fmla="*/ 215 w 3147"/>
              <a:gd name="T17" fmla="*/ 2769 h 3256"/>
              <a:gd name="T18" fmla="*/ 63 w 3147"/>
              <a:gd name="T19" fmla="*/ 3021 h 3256"/>
              <a:gd name="T20" fmla="*/ 63 w 3147"/>
              <a:gd name="T21" fmla="*/ 2895 h 3256"/>
              <a:gd name="T22" fmla="*/ 890 w 3147"/>
              <a:gd name="T23" fmla="*/ 891 h 3256"/>
              <a:gd name="T24" fmla="*/ 2769 w 3147"/>
              <a:gd name="T25" fmla="*/ 63 h 3256"/>
              <a:gd name="T26" fmla="*/ 2769 w 3147"/>
              <a:gd name="T27" fmla="*/ 63 h 3256"/>
              <a:gd name="T28" fmla="*/ 2787 w 3147"/>
              <a:gd name="T29" fmla="*/ 0 h 3256"/>
              <a:gd name="T30" fmla="*/ 2787 w 3147"/>
              <a:gd name="T31" fmla="*/ 0 h 3256"/>
              <a:gd name="T32" fmla="*/ 2769 w 3147"/>
              <a:gd name="T33" fmla="*/ 0 h 3256"/>
              <a:gd name="T34" fmla="*/ 2769 w 3147"/>
              <a:gd name="T35" fmla="*/ 0 h 3256"/>
              <a:gd name="T36" fmla="*/ 2769 w 3147"/>
              <a:gd name="T37" fmla="*/ 0 h 3256"/>
              <a:gd name="T38" fmla="*/ 1726 w 3147"/>
              <a:gd name="T39" fmla="*/ 243 h 3256"/>
              <a:gd name="T40" fmla="*/ 854 w 3147"/>
              <a:gd name="T41" fmla="*/ 846 h 3256"/>
              <a:gd name="T42" fmla="*/ 0 w 3147"/>
              <a:gd name="T43" fmla="*/ 2895 h 3256"/>
              <a:gd name="T44" fmla="*/ 8 w 3147"/>
              <a:gd name="T45" fmla="*/ 3021 h 3256"/>
              <a:gd name="T46" fmla="*/ 17 w 3147"/>
              <a:gd name="T47" fmla="*/ 3219 h 3256"/>
              <a:gd name="T48" fmla="*/ 116 w 3147"/>
              <a:gd name="T49" fmla="*/ 3048 h 3256"/>
              <a:gd name="T50" fmla="*/ 215 w 3147"/>
              <a:gd name="T51" fmla="*/ 2886 h 3256"/>
              <a:gd name="T52" fmla="*/ 314 w 3147"/>
              <a:gd name="T53" fmla="*/ 3048 h 3256"/>
              <a:gd name="T54" fmla="*/ 431 w 3147"/>
              <a:gd name="T55" fmla="*/ 3255 h 3256"/>
              <a:gd name="T56" fmla="*/ 422 w 3147"/>
              <a:gd name="T57" fmla="*/ 3012 h 3256"/>
              <a:gd name="T58" fmla="*/ 422 w 3147"/>
              <a:gd name="T59" fmla="*/ 2895 h 3256"/>
              <a:gd name="T60" fmla="*/ 1142 w 3147"/>
              <a:gd name="T61" fmla="*/ 1143 h 3256"/>
              <a:gd name="T62" fmla="*/ 1888 w 3147"/>
              <a:gd name="T63" fmla="*/ 630 h 3256"/>
              <a:gd name="T64" fmla="*/ 2769 w 3147"/>
              <a:gd name="T65" fmla="*/ 423 h 3256"/>
              <a:gd name="T66" fmla="*/ 2778 w 3147"/>
              <a:gd name="T67" fmla="*/ 423 h 3256"/>
              <a:gd name="T68" fmla="*/ 2778 w 3147"/>
              <a:gd name="T69" fmla="*/ 423 h 3256"/>
              <a:gd name="T70" fmla="*/ 2796 w 3147"/>
              <a:gd name="T71" fmla="*/ 423 h 3256"/>
              <a:gd name="T72" fmla="*/ 2805 w 3147"/>
              <a:gd name="T73" fmla="*/ 414 h 3256"/>
              <a:gd name="T74" fmla="*/ 3057 w 3147"/>
              <a:gd name="T75" fmla="*/ 261 h 3256"/>
              <a:gd name="T76" fmla="*/ 3146 w 3147"/>
              <a:gd name="T77" fmla="*/ 216 h 3256"/>
              <a:gd name="T78" fmla="*/ 3057 w 3147"/>
              <a:gd name="T79" fmla="*/ 162 h 3256"/>
              <a:gd name="T80" fmla="*/ 2805 w 3147"/>
              <a:gd name="T81" fmla="*/ 9 h 3256"/>
              <a:gd name="T82" fmla="*/ 2787 w 3147"/>
              <a:gd name="T83" fmla="*/ 0 h 3256"/>
              <a:gd name="T84" fmla="*/ 2769 w 3147"/>
              <a:gd name="T85" fmla="*/ 63 h 3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147" h="3256">
                <a:moveTo>
                  <a:pt x="2769" y="63"/>
                </a:moveTo>
                <a:lnTo>
                  <a:pt x="2769" y="63"/>
                </a:lnTo>
                <a:cubicBezTo>
                  <a:pt x="3021" y="216"/>
                  <a:pt x="3021" y="216"/>
                  <a:pt x="3021" y="216"/>
                </a:cubicBezTo>
                <a:cubicBezTo>
                  <a:pt x="2778" y="360"/>
                  <a:pt x="2778" y="360"/>
                  <a:pt x="2778" y="360"/>
                </a:cubicBezTo>
                <a:cubicBezTo>
                  <a:pt x="2769" y="360"/>
                  <a:pt x="2769" y="360"/>
                  <a:pt x="2769" y="360"/>
                </a:cubicBezTo>
                <a:cubicBezTo>
                  <a:pt x="2140" y="396"/>
                  <a:pt x="1555" y="657"/>
                  <a:pt x="1106" y="1098"/>
                </a:cubicBezTo>
                <a:cubicBezTo>
                  <a:pt x="620" y="1582"/>
                  <a:pt x="359" y="2221"/>
                  <a:pt x="359" y="2895"/>
                </a:cubicBezTo>
                <a:cubicBezTo>
                  <a:pt x="359" y="2931"/>
                  <a:pt x="359" y="2976"/>
                  <a:pt x="359" y="3012"/>
                </a:cubicBezTo>
                <a:cubicBezTo>
                  <a:pt x="215" y="2769"/>
                  <a:pt x="215" y="2769"/>
                  <a:pt x="215" y="2769"/>
                </a:cubicBezTo>
                <a:cubicBezTo>
                  <a:pt x="63" y="3021"/>
                  <a:pt x="63" y="3021"/>
                  <a:pt x="63" y="3021"/>
                </a:cubicBezTo>
                <a:cubicBezTo>
                  <a:pt x="63" y="2976"/>
                  <a:pt x="63" y="2940"/>
                  <a:pt x="63" y="2895"/>
                </a:cubicBezTo>
                <a:cubicBezTo>
                  <a:pt x="63" y="2140"/>
                  <a:pt x="359" y="1430"/>
                  <a:pt x="890" y="891"/>
                </a:cubicBezTo>
                <a:cubicBezTo>
                  <a:pt x="1394" y="387"/>
                  <a:pt x="2059" y="99"/>
                  <a:pt x="2769" y="63"/>
                </a:cubicBezTo>
                <a:lnTo>
                  <a:pt x="2769" y="63"/>
                </a:lnTo>
                <a:lnTo>
                  <a:pt x="2787" y="0"/>
                </a:lnTo>
                <a:lnTo>
                  <a:pt x="2787" y="0"/>
                </a:lnTo>
                <a:cubicBezTo>
                  <a:pt x="2769" y="0"/>
                  <a:pt x="2769" y="0"/>
                  <a:pt x="2769" y="0"/>
                </a:cubicBezTo>
                <a:lnTo>
                  <a:pt x="2769" y="0"/>
                </a:lnTo>
                <a:lnTo>
                  <a:pt x="2769" y="0"/>
                </a:lnTo>
                <a:cubicBezTo>
                  <a:pt x="2401" y="18"/>
                  <a:pt x="2059" y="99"/>
                  <a:pt x="1726" y="243"/>
                </a:cubicBezTo>
                <a:cubicBezTo>
                  <a:pt x="1403" y="387"/>
                  <a:pt x="1106" y="594"/>
                  <a:pt x="854" y="846"/>
                </a:cubicBezTo>
                <a:cubicBezTo>
                  <a:pt x="305" y="1394"/>
                  <a:pt x="0" y="2122"/>
                  <a:pt x="0" y="2895"/>
                </a:cubicBezTo>
                <a:cubicBezTo>
                  <a:pt x="0" y="2931"/>
                  <a:pt x="0" y="2976"/>
                  <a:pt x="8" y="3021"/>
                </a:cubicBezTo>
                <a:cubicBezTo>
                  <a:pt x="17" y="3219"/>
                  <a:pt x="17" y="3219"/>
                  <a:pt x="17" y="3219"/>
                </a:cubicBezTo>
                <a:cubicBezTo>
                  <a:pt x="116" y="3048"/>
                  <a:pt x="116" y="3048"/>
                  <a:pt x="116" y="3048"/>
                </a:cubicBezTo>
                <a:cubicBezTo>
                  <a:pt x="215" y="2886"/>
                  <a:pt x="215" y="2886"/>
                  <a:pt x="215" y="2886"/>
                </a:cubicBezTo>
                <a:cubicBezTo>
                  <a:pt x="314" y="3048"/>
                  <a:pt x="314" y="3048"/>
                  <a:pt x="314" y="3048"/>
                </a:cubicBezTo>
                <a:cubicBezTo>
                  <a:pt x="431" y="3255"/>
                  <a:pt x="431" y="3255"/>
                  <a:pt x="431" y="3255"/>
                </a:cubicBezTo>
                <a:cubicBezTo>
                  <a:pt x="422" y="3012"/>
                  <a:pt x="422" y="3012"/>
                  <a:pt x="422" y="3012"/>
                </a:cubicBezTo>
                <a:cubicBezTo>
                  <a:pt x="422" y="2976"/>
                  <a:pt x="422" y="2931"/>
                  <a:pt x="422" y="2895"/>
                </a:cubicBezTo>
                <a:cubicBezTo>
                  <a:pt x="422" y="2230"/>
                  <a:pt x="674" y="1609"/>
                  <a:pt x="1142" y="1143"/>
                </a:cubicBezTo>
                <a:cubicBezTo>
                  <a:pt x="1367" y="927"/>
                  <a:pt x="1618" y="756"/>
                  <a:pt x="1888" y="630"/>
                </a:cubicBezTo>
                <a:cubicBezTo>
                  <a:pt x="2167" y="504"/>
                  <a:pt x="2464" y="441"/>
                  <a:pt x="2769" y="423"/>
                </a:cubicBezTo>
                <a:cubicBezTo>
                  <a:pt x="2778" y="423"/>
                  <a:pt x="2778" y="423"/>
                  <a:pt x="2778" y="423"/>
                </a:cubicBezTo>
                <a:lnTo>
                  <a:pt x="2778" y="423"/>
                </a:lnTo>
                <a:cubicBezTo>
                  <a:pt x="2796" y="423"/>
                  <a:pt x="2796" y="423"/>
                  <a:pt x="2796" y="423"/>
                </a:cubicBezTo>
                <a:cubicBezTo>
                  <a:pt x="2805" y="414"/>
                  <a:pt x="2805" y="414"/>
                  <a:pt x="2805" y="414"/>
                </a:cubicBezTo>
                <a:cubicBezTo>
                  <a:pt x="3057" y="261"/>
                  <a:pt x="3057" y="261"/>
                  <a:pt x="3057" y="261"/>
                </a:cubicBezTo>
                <a:cubicBezTo>
                  <a:pt x="3146" y="216"/>
                  <a:pt x="3146" y="216"/>
                  <a:pt x="3146" y="216"/>
                </a:cubicBezTo>
                <a:cubicBezTo>
                  <a:pt x="3057" y="162"/>
                  <a:pt x="3057" y="162"/>
                  <a:pt x="3057" y="162"/>
                </a:cubicBezTo>
                <a:cubicBezTo>
                  <a:pt x="2805" y="9"/>
                  <a:pt x="2805" y="9"/>
                  <a:pt x="2805" y="9"/>
                </a:cubicBezTo>
                <a:cubicBezTo>
                  <a:pt x="2787" y="0"/>
                  <a:pt x="2787" y="0"/>
                  <a:pt x="2787" y="0"/>
                </a:cubicBezTo>
                <a:lnTo>
                  <a:pt x="2769" y="63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D4D4D4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18" name="Freeform 439">
            <a:extLst>
              <a:ext uri="{FF2B5EF4-FFF2-40B4-BE49-F238E27FC236}">
                <a16:creationId xmlns:a16="http://schemas.microsoft.com/office/drawing/2014/main" id="{10C4B172-4D13-1643-AEC2-F8FBB9DAD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6016" y="2660199"/>
            <a:ext cx="1707370" cy="1680691"/>
          </a:xfrm>
          <a:custGeom>
            <a:avLst/>
            <a:gdLst>
              <a:gd name="T0" fmla="*/ 2752 w 3104"/>
              <a:gd name="T1" fmla="*/ 2760 h 3058"/>
              <a:gd name="T2" fmla="*/ 2752 w 3104"/>
              <a:gd name="T3" fmla="*/ 2760 h 3058"/>
              <a:gd name="T4" fmla="*/ 2752 w 3104"/>
              <a:gd name="T5" fmla="*/ 2742 h 3058"/>
              <a:gd name="T6" fmla="*/ 2015 w 3104"/>
              <a:gd name="T7" fmla="*/ 1097 h 3058"/>
              <a:gd name="T8" fmla="*/ 243 w 3104"/>
              <a:gd name="T9" fmla="*/ 360 h 3058"/>
              <a:gd name="T10" fmla="*/ 126 w 3104"/>
              <a:gd name="T11" fmla="*/ 360 h 3058"/>
              <a:gd name="T12" fmla="*/ 0 w 3104"/>
              <a:gd name="T13" fmla="*/ 369 h 3058"/>
              <a:gd name="T14" fmla="*/ 314 w 3104"/>
              <a:gd name="T15" fmla="*/ 189 h 3058"/>
              <a:gd name="T16" fmla="*/ 18 w 3104"/>
              <a:gd name="T17" fmla="*/ 9 h 3058"/>
              <a:gd name="T18" fmla="*/ 117 w 3104"/>
              <a:gd name="T19" fmla="*/ 9 h 3058"/>
              <a:gd name="T20" fmla="*/ 243 w 3104"/>
              <a:gd name="T21" fmla="*/ 0 h 3058"/>
              <a:gd name="T22" fmla="*/ 2266 w 3104"/>
              <a:gd name="T23" fmla="*/ 846 h 3058"/>
              <a:gd name="T24" fmla="*/ 3103 w 3104"/>
              <a:gd name="T25" fmla="*/ 2742 h 3058"/>
              <a:gd name="T26" fmla="*/ 3103 w 3104"/>
              <a:gd name="T27" fmla="*/ 2751 h 3058"/>
              <a:gd name="T28" fmla="*/ 2923 w 3104"/>
              <a:gd name="T29" fmla="*/ 3057 h 3058"/>
              <a:gd name="T30" fmla="*/ 2752 w 3104"/>
              <a:gd name="T31" fmla="*/ 2760 h 30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104" h="3058">
                <a:moveTo>
                  <a:pt x="2752" y="2760"/>
                </a:moveTo>
                <a:lnTo>
                  <a:pt x="2752" y="2760"/>
                </a:lnTo>
                <a:cubicBezTo>
                  <a:pt x="2752" y="2742"/>
                  <a:pt x="2752" y="2742"/>
                  <a:pt x="2752" y="2742"/>
                </a:cubicBezTo>
                <a:cubicBezTo>
                  <a:pt x="2716" y="2122"/>
                  <a:pt x="2455" y="1537"/>
                  <a:pt x="2015" y="1097"/>
                </a:cubicBezTo>
                <a:cubicBezTo>
                  <a:pt x="1547" y="621"/>
                  <a:pt x="917" y="360"/>
                  <a:pt x="243" y="360"/>
                </a:cubicBezTo>
                <a:cubicBezTo>
                  <a:pt x="207" y="360"/>
                  <a:pt x="162" y="360"/>
                  <a:pt x="126" y="360"/>
                </a:cubicBezTo>
                <a:cubicBezTo>
                  <a:pt x="0" y="369"/>
                  <a:pt x="0" y="369"/>
                  <a:pt x="0" y="369"/>
                </a:cubicBezTo>
                <a:cubicBezTo>
                  <a:pt x="314" y="189"/>
                  <a:pt x="314" y="189"/>
                  <a:pt x="314" y="189"/>
                </a:cubicBezTo>
                <a:cubicBezTo>
                  <a:pt x="18" y="9"/>
                  <a:pt x="18" y="9"/>
                  <a:pt x="18" y="9"/>
                </a:cubicBezTo>
                <a:cubicBezTo>
                  <a:pt x="117" y="9"/>
                  <a:pt x="117" y="9"/>
                  <a:pt x="117" y="9"/>
                </a:cubicBezTo>
                <a:cubicBezTo>
                  <a:pt x="162" y="9"/>
                  <a:pt x="207" y="0"/>
                  <a:pt x="243" y="0"/>
                </a:cubicBezTo>
                <a:cubicBezTo>
                  <a:pt x="1007" y="0"/>
                  <a:pt x="1727" y="306"/>
                  <a:pt x="2266" y="846"/>
                </a:cubicBezTo>
                <a:cubicBezTo>
                  <a:pt x="2779" y="1349"/>
                  <a:pt x="3076" y="2023"/>
                  <a:pt x="3103" y="2742"/>
                </a:cubicBezTo>
                <a:cubicBezTo>
                  <a:pt x="3103" y="2751"/>
                  <a:pt x="3103" y="2751"/>
                  <a:pt x="3103" y="2751"/>
                </a:cubicBezTo>
                <a:cubicBezTo>
                  <a:pt x="2923" y="3057"/>
                  <a:pt x="2923" y="3057"/>
                  <a:pt x="2923" y="3057"/>
                </a:cubicBezTo>
                <a:lnTo>
                  <a:pt x="2752" y="2760"/>
                </a:ln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19" name="Freeform 440">
            <a:extLst>
              <a:ext uri="{FF2B5EF4-FFF2-40B4-BE49-F238E27FC236}">
                <a16:creationId xmlns:a16="http://schemas.microsoft.com/office/drawing/2014/main" id="{66507A4E-3446-BD4B-8074-CBF24263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0536" y="2645647"/>
            <a:ext cx="1789828" cy="1726772"/>
          </a:xfrm>
          <a:custGeom>
            <a:avLst/>
            <a:gdLst>
              <a:gd name="T0" fmla="*/ 359 w 3256"/>
              <a:gd name="T1" fmla="*/ 63 h 3139"/>
              <a:gd name="T2" fmla="*/ 359 w 3256"/>
              <a:gd name="T3" fmla="*/ 63 h 3139"/>
              <a:gd name="T4" fmla="*/ 2364 w 3256"/>
              <a:gd name="T5" fmla="*/ 891 h 3139"/>
              <a:gd name="T6" fmla="*/ 3192 w 3256"/>
              <a:gd name="T7" fmla="*/ 2769 h 3139"/>
              <a:gd name="T8" fmla="*/ 3192 w 3256"/>
              <a:gd name="T9" fmla="*/ 2769 h 3139"/>
              <a:gd name="T10" fmla="*/ 3039 w 3256"/>
              <a:gd name="T11" fmla="*/ 3021 h 3139"/>
              <a:gd name="T12" fmla="*/ 2895 w 3256"/>
              <a:gd name="T13" fmla="*/ 2778 h 3139"/>
              <a:gd name="T14" fmla="*/ 2895 w 3256"/>
              <a:gd name="T15" fmla="*/ 2769 h 3139"/>
              <a:gd name="T16" fmla="*/ 2157 w 3256"/>
              <a:gd name="T17" fmla="*/ 1098 h 3139"/>
              <a:gd name="T18" fmla="*/ 359 w 3256"/>
              <a:gd name="T19" fmla="*/ 360 h 3139"/>
              <a:gd name="T20" fmla="*/ 242 w 3256"/>
              <a:gd name="T21" fmla="*/ 360 h 3139"/>
              <a:gd name="T22" fmla="*/ 485 w 3256"/>
              <a:gd name="T23" fmla="*/ 216 h 3139"/>
              <a:gd name="T24" fmla="*/ 233 w 3256"/>
              <a:gd name="T25" fmla="*/ 63 h 3139"/>
              <a:gd name="T26" fmla="*/ 359 w 3256"/>
              <a:gd name="T27" fmla="*/ 63 h 3139"/>
              <a:gd name="T28" fmla="*/ 359 w 3256"/>
              <a:gd name="T29" fmla="*/ 0 h 3139"/>
              <a:gd name="T30" fmla="*/ 359 w 3256"/>
              <a:gd name="T31" fmla="*/ 0 h 3139"/>
              <a:gd name="T32" fmla="*/ 233 w 3256"/>
              <a:gd name="T33" fmla="*/ 0 h 3139"/>
              <a:gd name="T34" fmla="*/ 36 w 3256"/>
              <a:gd name="T35" fmla="*/ 9 h 3139"/>
              <a:gd name="T36" fmla="*/ 206 w 3256"/>
              <a:gd name="T37" fmla="*/ 117 h 3139"/>
              <a:gd name="T38" fmla="*/ 368 w 3256"/>
              <a:gd name="T39" fmla="*/ 216 h 3139"/>
              <a:gd name="T40" fmla="*/ 206 w 3256"/>
              <a:gd name="T41" fmla="*/ 306 h 3139"/>
              <a:gd name="T42" fmla="*/ 0 w 3256"/>
              <a:gd name="T43" fmla="*/ 432 h 3139"/>
              <a:gd name="T44" fmla="*/ 242 w 3256"/>
              <a:gd name="T45" fmla="*/ 423 h 3139"/>
              <a:gd name="T46" fmla="*/ 359 w 3256"/>
              <a:gd name="T47" fmla="*/ 423 h 3139"/>
              <a:gd name="T48" fmla="*/ 2112 w 3256"/>
              <a:gd name="T49" fmla="*/ 1143 h 3139"/>
              <a:gd name="T50" fmla="*/ 2625 w 3256"/>
              <a:gd name="T51" fmla="*/ 1888 h 3139"/>
              <a:gd name="T52" fmla="*/ 2832 w 3256"/>
              <a:gd name="T53" fmla="*/ 2769 h 3139"/>
              <a:gd name="T54" fmla="*/ 2832 w 3256"/>
              <a:gd name="T55" fmla="*/ 2769 h 3139"/>
              <a:gd name="T56" fmla="*/ 2832 w 3256"/>
              <a:gd name="T57" fmla="*/ 2778 h 3139"/>
              <a:gd name="T58" fmla="*/ 2832 w 3256"/>
              <a:gd name="T59" fmla="*/ 2787 h 3139"/>
              <a:gd name="T60" fmla="*/ 2841 w 3256"/>
              <a:gd name="T61" fmla="*/ 2805 h 3139"/>
              <a:gd name="T62" fmla="*/ 2994 w 3256"/>
              <a:gd name="T63" fmla="*/ 3057 h 3139"/>
              <a:gd name="T64" fmla="*/ 3039 w 3256"/>
              <a:gd name="T65" fmla="*/ 3138 h 3139"/>
              <a:gd name="T66" fmla="*/ 3093 w 3256"/>
              <a:gd name="T67" fmla="*/ 3057 h 3139"/>
              <a:gd name="T68" fmla="*/ 3246 w 3256"/>
              <a:gd name="T69" fmla="*/ 2805 h 3139"/>
              <a:gd name="T70" fmla="*/ 3255 w 3256"/>
              <a:gd name="T71" fmla="*/ 2787 h 3139"/>
              <a:gd name="T72" fmla="*/ 3255 w 3256"/>
              <a:gd name="T73" fmla="*/ 2769 h 3139"/>
              <a:gd name="T74" fmla="*/ 3255 w 3256"/>
              <a:gd name="T75" fmla="*/ 2769 h 3139"/>
              <a:gd name="T76" fmla="*/ 3255 w 3256"/>
              <a:gd name="T77" fmla="*/ 2760 h 3139"/>
              <a:gd name="T78" fmla="*/ 3012 w 3256"/>
              <a:gd name="T79" fmla="*/ 1726 h 3139"/>
              <a:gd name="T80" fmla="*/ 2409 w 3256"/>
              <a:gd name="T81" fmla="*/ 846 h 3139"/>
              <a:gd name="T82" fmla="*/ 359 w 3256"/>
              <a:gd name="T83" fmla="*/ 0 h 3139"/>
              <a:gd name="T84" fmla="*/ 359 w 3256"/>
              <a:gd name="T85" fmla="*/ 63 h 3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256" h="3139">
                <a:moveTo>
                  <a:pt x="359" y="63"/>
                </a:moveTo>
                <a:lnTo>
                  <a:pt x="359" y="63"/>
                </a:lnTo>
                <a:cubicBezTo>
                  <a:pt x="1114" y="63"/>
                  <a:pt x="1825" y="360"/>
                  <a:pt x="2364" y="891"/>
                </a:cubicBezTo>
                <a:cubicBezTo>
                  <a:pt x="2868" y="1394"/>
                  <a:pt x="3165" y="2059"/>
                  <a:pt x="3192" y="2769"/>
                </a:cubicBezTo>
                <a:lnTo>
                  <a:pt x="3192" y="2769"/>
                </a:lnTo>
                <a:cubicBezTo>
                  <a:pt x="3039" y="3021"/>
                  <a:pt x="3039" y="3021"/>
                  <a:pt x="3039" y="3021"/>
                </a:cubicBezTo>
                <a:cubicBezTo>
                  <a:pt x="2895" y="2778"/>
                  <a:pt x="2895" y="2778"/>
                  <a:pt x="2895" y="2778"/>
                </a:cubicBezTo>
                <a:cubicBezTo>
                  <a:pt x="2895" y="2769"/>
                  <a:pt x="2895" y="2769"/>
                  <a:pt x="2895" y="2769"/>
                </a:cubicBezTo>
                <a:cubicBezTo>
                  <a:pt x="2859" y="2140"/>
                  <a:pt x="2607" y="1546"/>
                  <a:pt x="2157" y="1098"/>
                </a:cubicBezTo>
                <a:cubicBezTo>
                  <a:pt x="1672" y="621"/>
                  <a:pt x="1033" y="360"/>
                  <a:pt x="359" y="360"/>
                </a:cubicBezTo>
                <a:cubicBezTo>
                  <a:pt x="323" y="360"/>
                  <a:pt x="278" y="360"/>
                  <a:pt x="242" y="360"/>
                </a:cubicBezTo>
                <a:cubicBezTo>
                  <a:pt x="485" y="216"/>
                  <a:pt x="485" y="216"/>
                  <a:pt x="485" y="216"/>
                </a:cubicBezTo>
                <a:cubicBezTo>
                  <a:pt x="233" y="63"/>
                  <a:pt x="233" y="63"/>
                  <a:pt x="233" y="63"/>
                </a:cubicBezTo>
                <a:cubicBezTo>
                  <a:pt x="278" y="63"/>
                  <a:pt x="323" y="63"/>
                  <a:pt x="359" y="63"/>
                </a:cubicBezTo>
                <a:lnTo>
                  <a:pt x="359" y="0"/>
                </a:lnTo>
                <a:lnTo>
                  <a:pt x="359" y="0"/>
                </a:lnTo>
                <a:cubicBezTo>
                  <a:pt x="323" y="0"/>
                  <a:pt x="278" y="0"/>
                  <a:pt x="233" y="0"/>
                </a:cubicBezTo>
                <a:cubicBezTo>
                  <a:pt x="36" y="9"/>
                  <a:pt x="36" y="9"/>
                  <a:pt x="36" y="9"/>
                </a:cubicBezTo>
                <a:cubicBezTo>
                  <a:pt x="206" y="117"/>
                  <a:pt x="206" y="117"/>
                  <a:pt x="206" y="117"/>
                </a:cubicBezTo>
                <a:cubicBezTo>
                  <a:pt x="368" y="216"/>
                  <a:pt x="368" y="216"/>
                  <a:pt x="368" y="216"/>
                </a:cubicBezTo>
                <a:cubicBezTo>
                  <a:pt x="206" y="306"/>
                  <a:pt x="206" y="306"/>
                  <a:pt x="206" y="306"/>
                </a:cubicBezTo>
                <a:cubicBezTo>
                  <a:pt x="0" y="432"/>
                  <a:pt x="0" y="432"/>
                  <a:pt x="0" y="432"/>
                </a:cubicBezTo>
                <a:cubicBezTo>
                  <a:pt x="242" y="423"/>
                  <a:pt x="242" y="423"/>
                  <a:pt x="242" y="423"/>
                </a:cubicBezTo>
                <a:cubicBezTo>
                  <a:pt x="278" y="423"/>
                  <a:pt x="323" y="423"/>
                  <a:pt x="359" y="423"/>
                </a:cubicBezTo>
                <a:cubicBezTo>
                  <a:pt x="1024" y="423"/>
                  <a:pt x="1645" y="675"/>
                  <a:pt x="2112" y="1143"/>
                </a:cubicBezTo>
                <a:cubicBezTo>
                  <a:pt x="2328" y="1358"/>
                  <a:pt x="2499" y="1609"/>
                  <a:pt x="2625" y="1888"/>
                </a:cubicBezTo>
                <a:cubicBezTo>
                  <a:pt x="2751" y="2167"/>
                  <a:pt x="2823" y="2464"/>
                  <a:pt x="2832" y="2769"/>
                </a:cubicBezTo>
                <a:lnTo>
                  <a:pt x="2832" y="2769"/>
                </a:lnTo>
                <a:cubicBezTo>
                  <a:pt x="2832" y="2778"/>
                  <a:pt x="2832" y="2778"/>
                  <a:pt x="2832" y="2778"/>
                </a:cubicBezTo>
                <a:cubicBezTo>
                  <a:pt x="2832" y="2787"/>
                  <a:pt x="2832" y="2787"/>
                  <a:pt x="2832" y="2787"/>
                </a:cubicBezTo>
                <a:cubicBezTo>
                  <a:pt x="2841" y="2805"/>
                  <a:pt x="2841" y="2805"/>
                  <a:pt x="2841" y="2805"/>
                </a:cubicBezTo>
                <a:cubicBezTo>
                  <a:pt x="2994" y="3057"/>
                  <a:pt x="2994" y="3057"/>
                  <a:pt x="2994" y="3057"/>
                </a:cubicBezTo>
                <a:cubicBezTo>
                  <a:pt x="3039" y="3138"/>
                  <a:pt x="3039" y="3138"/>
                  <a:pt x="3039" y="3138"/>
                </a:cubicBezTo>
                <a:cubicBezTo>
                  <a:pt x="3093" y="3057"/>
                  <a:pt x="3093" y="3057"/>
                  <a:pt x="3093" y="3057"/>
                </a:cubicBezTo>
                <a:cubicBezTo>
                  <a:pt x="3246" y="2805"/>
                  <a:pt x="3246" y="2805"/>
                  <a:pt x="3246" y="2805"/>
                </a:cubicBezTo>
                <a:cubicBezTo>
                  <a:pt x="3255" y="2787"/>
                  <a:pt x="3255" y="2787"/>
                  <a:pt x="3255" y="2787"/>
                </a:cubicBezTo>
                <a:cubicBezTo>
                  <a:pt x="3255" y="2769"/>
                  <a:pt x="3255" y="2769"/>
                  <a:pt x="3255" y="2769"/>
                </a:cubicBezTo>
                <a:lnTo>
                  <a:pt x="3255" y="2769"/>
                </a:lnTo>
                <a:cubicBezTo>
                  <a:pt x="3255" y="2760"/>
                  <a:pt x="3255" y="2760"/>
                  <a:pt x="3255" y="2760"/>
                </a:cubicBezTo>
                <a:cubicBezTo>
                  <a:pt x="3237" y="2401"/>
                  <a:pt x="3156" y="2059"/>
                  <a:pt x="3012" y="1726"/>
                </a:cubicBezTo>
                <a:cubicBezTo>
                  <a:pt x="2868" y="1403"/>
                  <a:pt x="2661" y="1107"/>
                  <a:pt x="2409" y="846"/>
                </a:cubicBezTo>
                <a:cubicBezTo>
                  <a:pt x="1861" y="306"/>
                  <a:pt x="1132" y="0"/>
                  <a:pt x="359" y="0"/>
                </a:cubicBezTo>
                <a:lnTo>
                  <a:pt x="359" y="63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D4D4D4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20" name="Freeform 441">
            <a:extLst>
              <a:ext uri="{FF2B5EF4-FFF2-40B4-BE49-F238E27FC236}">
                <a16:creationId xmlns:a16="http://schemas.microsoft.com/office/drawing/2014/main" id="{77693F24-BEDF-6E4C-9A13-8CBAA4011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3396" y="2902723"/>
            <a:ext cx="613587" cy="608735"/>
          </a:xfrm>
          <a:custGeom>
            <a:avLst/>
            <a:gdLst>
              <a:gd name="T0" fmla="*/ 558 w 1116"/>
              <a:gd name="T1" fmla="*/ 1105 h 1106"/>
              <a:gd name="T2" fmla="*/ 558 w 1116"/>
              <a:gd name="T3" fmla="*/ 1105 h 1106"/>
              <a:gd name="T4" fmla="*/ 0 w 1116"/>
              <a:gd name="T5" fmla="*/ 549 h 1106"/>
              <a:gd name="T6" fmla="*/ 558 w 1116"/>
              <a:gd name="T7" fmla="*/ 0 h 1106"/>
              <a:gd name="T8" fmla="*/ 1115 w 1116"/>
              <a:gd name="T9" fmla="*/ 549 h 1106"/>
              <a:gd name="T10" fmla="*/ 558 w 1116"/>
              <a:gd name="T11" fmla="*/ 1105 h 1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16" h="1106">
                <a:moveTo>
                  <a:pt x="558" y="1105"/>
                </a:moveTo>
                <a:lnTo>
                  <a:pt x="558" y="1105"/>
                </a:lnTo>
                <a:cubicBezTo>
                  <a:pt x="252" y="1105"/>
                  <a:pt x="0" y="854"/>
                  <a:pt x="0" y="549"/>
                </a:cubicBezTo>
                <a:cubicBezTo>
                  <a:pt x="0" y="243"/>
                  <a:pt x="252" y="0"/>
                  <a:pt x="558" y="0"/>
                </a:cubicBezTo>
                <a:cubicBezTo>
                  <a:pt x="864" y="0"/>
                  <a:pt x="1115" y="243"/>
                  <a:pt x="1115" y="549"/>
                </a:cubicBezTo>
                <a:cubicBezTo>
                  <a:pt x="1115" y="854"/>
                  <a:pt x="864" y="1105"/>
                  <a:pt x="558" y="110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21" name="Freeform 442">
            <a:extLst>
              <a:ext uri="{FF2B5EF4-FFF2-40B4-BE49-F238E27FC236}">
                <a16:creationId xmlns:a16="http://schemas.microsoft.com/office/drawing/2014/main" id="{6C505236-E625-8C44-8C70-3B8DEA852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8844" y="2883321"/>
            <a:ext cx="642690" cy="642688"/>
          </a:xfrm>
          <a:custGeom>
            <a:avLst/>
            <a:gdLst>
              <a:gd name="T0" fmla="*/ 585 w 1170"/>
              <a:gd name="T1" fmla="*/ 63 h 1169"/>
              <a:gd name="T2" fmla="*/ 585 w 1170"/>
              <a:gd name="T3" fmla="*/ 63 h 1169"/>
              <a:gd name="T4" fmla="*/ 1106 w 1170"/>
              <a:gd name="T5" fmla="*/ 585 h 1169"/>
              <a:gd name="T6" fmla="*/ 585 w 1170"/>
              <a:gd name="T7" fmla="*/ 1105 h 1169"/>
              <a:gd name="T8" fmla="*/ 63 w 1170"/>
              <a:gd name="T9" fmla="*/ 585 h 1169"/>
              <a:gd name="T10" fmla="*/ 585 w 1170"/>
              <a:gd name="T11" fmla="*/ 63 h 1169"/>
              <a:gd name="T12" fmla="*/ 585 w 1170"/>
              <a:gd name="T13" fmla="*/ 0 h 1169"/>
              <a:gd name="T14" fmla="*/ 585 w 1170"/>
              <a:gd name="T15" fmla="*/ 0 h 1169"/>
              <a:gd name="T16" fmla="*/ 0 w 1170"/>
              <a:gd name="T17" fmla="*/ 585 h 1169"/>
              <a:gd name="T18" fmla="*/ 585 w 1170"/>
              <a:gd name="T19" fmla="*/ 1168 h 1169"/>
              <a:gd name="T20" fmla="*/ 1169 w 1170"/>
              <a:gd name="T21" fmla="*/ 585 h 1169"/>
              <a:gd name="T22" fmla="*/ 585 w 1170"/>
              <a:gd name="T23" fmla="*/ 0 h 1169"/>
              <a:gd name="T24" fmla="*/ 585 w 1170"/>
              <a:gd name="T25" fmla="*/ 63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70" h="1169">
                <a:moveTo>
                  <a:pt x="585" y="63"/>
                </a:moveTo>
                <a:lnTo>
                  <a:pt x="585" y="63"/>
                </a:lnTo>
                <a:cubicBezTo>
                  <a:pt x="873" y="63"/>
                  <a:pt x="1106" y="297"/>
                  <a:pt x="1106" y="585"/>
                </a:cubicBezTo>
                <a:cubicBezTo>
                  <a:pt x="1106" y="872"/>
                  <a:pt x="873" y="1105"/>
                  <a:pt x="585" y="1105"/>
                </a:cubicBezTo>
                <a:cubicBezTo>
                  <a:pt x="297" y="1105"/>
                  <a:pt x="63" y="872"/>
                  <a:pt x="63" y="585"/>
                </a:cubicBezTo>
                <a:cubicBezTo>
                  <a:pt x="63" y="297"/>
                  <a:pt x="297" y="63"/>
                  <a:pt x="585" y="63"/>
                </a:cubicBezTo>
                <a:lnTo>
                  <a:pt x="585" y="0"/>
                </a:lnTo>
                <a:lnTo>
                  <a:pt x="585" y="0"/>
                </a:lnTo>
                <a:cubicBezTo>
                  <a:pt x="261" y="0"/>
                  <a:pt x="0" y="261"/>
                  <a:pt x="0" y="585"/>
                </a:cubicBezTo>
                <a:cubicBezTo>
                  <a:pt x="0" y="908"/>
                  <a:pt x="261" y="1168"/>
                  <a:pt x="585" y="1168"/>
                </a:cubicBezTo>
                <a:cubicBezTo>
                  <a:pt x="909" y="1168"/>
                  <a:pt x="1169" y="908"/>
                  <a:pt x="1169" y="585"/>
                </a:cubicBezTo>
                <a:cubicBezTo>
                  <a:pt x="1169" y="261"/>
                  <a:pt x="909" y="0"/>
                  <a:pt x="585" y="0"/>
                </a:cubicBezTo>
                <a:lnTo>
                  <a:pt x="585" y="63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D4D4D4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22" name="Freeform 443">
            <a:extLst>
              <a:ext uri="{FF2B5EF4-FFF2-40B4-BE49-F238E27FC236}">
                <a16:creationId xmlns:a16="http://schemas.microsoft.com/office/drawing/2014/main" id="{2899F4B0-2046-EF40-9192-EAE5F1796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7782" y="2917275"/>
            <a:ext cx="608735" cy="608735"/>
          </a:xfrm>
          <a:custGeom>
            <a:avLst/>
            <a:gdLst>
              <a:gd name="T0" fmla="*/ 549 w 1107"/>
              <a:gd name="T1" fmla="*/ 1105 h 1106"/>
              <a:gd name="T2" fmla="*/ 549 w 1107"/>
              <a:gd name="T3" fmla="*/ 1105 h 1106"/>
              <a:gd name="T4" fmla="*/ 0 w 1107"/>
              <a:gd name="T5" fmla="*/ 549 h 1106"/>
              <a:gd name="T6" fmla="*/ 549 w 1107"/>
              <a:gd name="T7" fmla="*/ 0 h 1106"/>
              <a:gd name="T8" fmla="*/ 1106 w 1107"/>
              <a:gd name="T9" fmla="*/ 549 h 1106"/>
              <a:gd name="T10" fmla="*/ 549 w 1107"/>
              <a:gd name="T11" fmla="*/ 1105 h 1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07" h="1106">
                <a:moveTo>
                  <a:pt x="549" y="1105"/>
                </a:moveTo>
                <a:lnTo>
                  <a:pt x="549" y="1105"/>
                </a:lnTo>
                <a:cubicBezTo>
                  <a:pt x="252" y="1105"/>
                  <a:pt x="0" y="854"/>
                  <a:pt x="0" y="549"/>
                </a:cubicBezTo>
                <a:cubicBezTo>
                  <a:pt x="0" y="243"/>
                  <a:pt x="252" y="0"/>
                  <a:pt x="549" y="0"/>
                </a:cubicBezTo>
                <a:cubicBezTo>
                  <a:pt x="854" y="0"/>
                  <a:pt x="1106" y="243"/>
                  <a:pt x="1106" y="549"/>
                </a:cubicBezTo>
                <a:cubicBezTo>
                  <a:pt x="1106" y="854"/>
                  <a:pt x="854" y="1105"/>
                  <a:pt x="549" y="1105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s-MX" dirty="0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23" name="Freeform 444">
            <a:extLst>
              <a:ext uri="{FF2B5EF4-FFF2-40B4-BE49-F238E27FC236}">
                <a16:creationId xmlns:a16="http://schemas.microsoft.com/office/drawing/2014/main" id="{B4C7FE38-6B9D-8F46-81E0-93935A5BA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6679" y="2883321"/>
            <a:ext cx="637838" cy="642688"/>
          </a:xfrm>
          <a:custGeom>
            <a:avLst/>
            <a:gdLst>
              <a:gd name="T0" fmla="*/ 576 w 1161"/>
              <a:gd name="T1" fmla="*/ 63 h 1169"/>
              <a:gd name="T2" fmla="*/ 576 w 1161"/>
              <a:gd name="T3" fmla="*/ 63 h 1169"/>
              <a:gd name="T4" fmla="*/ 1106 w 1161"/>
              <a:gd name="T5" fmla="*/ 585 h 1169"/>
              <a:gd name="T6" fmla="*/ 576 w 1161"/>
              <a:gd name="T7" fmla="*/ 1105 h 1169"/>
              <a:gd name="T8" fmla="*/ 54 w 1161"/>
              <a:gd name="T9" fmla="*/ 585 h 1169"/>
              <a:gd name="T10" fmla="*/ 576 w 1161"/>
              <a:gd name="T11" fmla="*/ 63 h 1169"/>
              <a:gd name="T12" fmla="*/ 576 w 1161"/>
              <a:gd name="T13" fmla="*/ 0 h 1169"/>
              <a:gd name="T14" fmla="*/ 576 w 1161"/>
              <a:gd name="T15" fmla="*/ 0 h 1169"/>
              <a:gd name="T16" fmla="*/ 0 w 1161"/>
              <a:gd name="T17" fmla="*/ 585 h 1169"/>
              <a:gd name="T18" fmla="*/ 576 w 1161"/>
              <a:gd name="T19" fmla="*/ 1168 h 1169"/>
              <a:gd name="T20" fmla="*/ 1160 w 1161"/>
              <a:gd name="T21" fmla="*/ 585 h 1169"/>
              <a:gd name="T22" fmla="*/ 576 w 1161"/>
              <a:gd name="T23" fmla="*/ 0 h 1169"/>
              <a:gd name="T24" fmla="*/ 576 w 1161"/>
              <a:gd name="T25" fmla="*/ 63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61" h="1169">
                <a:moveTo>
                  <a:pt x="576" y="63"/>
                </a:moveTo>
                <a:lnTo>
                  <a:pt x="576" y="63"/>
                </a:lnTo>
                <a:cubicBezTo>
                  <a:pt x="872" y="63"/>
                  <a:pt x="1106" y="297"/>
                  <a:pt x="1106" y="585"/>
                </a:cubicBezTo>
                <a:cubicBezTo>
                  <a:pt x="1106" y="872"/>
                  <a:pt x="872" y="1105"/>
                  <a:pt x="576" y="1105"/>
                </a:cubicBezTo>
                <a:cubicBezTo>
                  <a:pt x="288" y="1105"/>
                  <a:pt x="54" y="872"/>
                  <a:pt x="54" y="585"/>
                </a:cubicBezTo>
                <a:cubicBezTo>
                  <a:pt x="54" y="297"/>
                  <a:pt x="288" y="63"/>
                  <a:pt x="576" y="63"/>
                </a:cubicBezTo>
                <a:lnTo>
                  <a:pt x="576" y="0"/>
                </a:lnTo>
                <a:lnTo>
                  <a:pt x="576" y="0"/>
                </a:lnTo>
                <a:cubicBezTo>
                  <a:pt x="261" y="0"/>
                  <a:pt x="0" y="261"/>
                  <a:pt x="0" y="585"/>
                </a:cubicBezTo>
                <a:cubicBezTo>
                  <a:pt x="0" y="908"/>
                  <a:pt x="261" y="1168"/>
                  <a:pt x="576" y="1168"/>
                </a:cubicBezTo>
                <a:cubicBezTo>
                  <a:pt x="899" y="1168"/>
                  <a:pt x="1160" y="908"/>
                  <a:pt x="1160" y="585"/>
                </a:cubicBezTo>
                <a:cubicBezTo>
                  <a:pt x="1160" y="261"/>
                  <a:pt x="899" y="0"/>
                  <a:pt x="576" y="0"/>
                </a:cubicBezTo>
                <a:lnTo>
                  <a:pt x="576" y="63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D4D4D4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24" name="Freeform 445">
            <a:extLst>
              <a:ext uri="{FF2B5EF4-FFF2-40B4-BE49-F238E27FC236}">
                <a16:creationId xmlns:a16="http://schemas.microsoft.com/office/drawing/2014/main" id="{F6F3DB3D-84ED-704C-A543-E61E6CEE6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3396" y="4976303"/>
            <a:ext cx="613587" cy="608736"/>
          </a:xfrm>
          <a:custGeom>
            <a:avLst/>
            <a:gdLst>
              <a:gd name="T0" fmla="*/ 558 w 1116"/>
              <a:gd name="T1" fmla="*/ 1107 h 1108"/>
              <a:gd name="T2" fmla="*/ 558 w 1116"/>
              <a:gd name="T3" fmla="*/ 1107 h 1108"/>
              <a:gd name="T4" fmla="*/ 0 w 1116"/>
              <a:gd name="T5" fmla="*/ 549 h 1108"/>
              <a:gd name="T6" fmla="*/ 558 w 1116"/>
              <a:gd name="T7" fmla="*/ 0 h 1108"/>
              <a:gd name="T8" fmla="*/ 1115 w 1116"/>
              <a:gd name="T9" fmla="*/ 549 h 1108"/>
              <a:gd name="T10" fmla="*/ 558 w 1116"/>
              <a:gd name="T11" fmla="*/ 1107 h 1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16" h="1108">
                <a:moveTo>
                  <a:pt x="558" y="1107"/>
                </a:moveTo>
                <a:lnTo>
                  <a:pt x="558" y="1107"/>
                </a:lnTo>
                <a:cubicBezTo>
                  <a:pt x="252" y="1107"/>
                  <a:pt x="0" y="855"/>
                  <a:pt x="0" y="549"/>
                </a:cubicBezTo>
                <a:cubicBezTo>
                  <a:pt x="0" y="243"/>
                  <a:pt x="252" y="0"/>
                  <a:pt x="558" y="0"/>
                </a:cubicBezTo>
                <a:cubicBezTo>
                  <a:pt x="864" y="0"/>
                  <a:pt x="1115" y="243"/>
                  <a:pt x="1115" y="549"/>
                </a:cubicBezTo>
                <a:cubicBezTo>
                  <a:pt x="1115" y="855"/>
                  <a:pt x="864" y="1107"/>
                  <a:pt x="558" y="1107"/>
                </a:cubicBezTo>
              </a:path>
            </a:pathLst>
          </a:custGeom>
          <a:solidFill>
            <a:srgbClr val="7030A0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s-MX" dirty="0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25" name="Freeform 446">
            <a:extLst>
              <a:ext uri="{FF2B5EF4-FFF2-40B4-BE49-F238E27FC236}">
                <a16:creationId xmlns:a16="http://schemas.microsoft.com/office/drawing/2014/main" id="{8B6E912D-52EE-8941-ADA9-6536F44B1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8844" y="4956901"/>
            <a:ext cx="642690" cy="642690"/>
          </a:xfrm>
          <a:custGeom>
            <a:avLst/>
            <a:gdLst>
              <a:gd name="T0" fmla="*/ 585 w 1170"/>
              <a:gd name="T1" fmla="*/ 63 h 1170"/>
              <a:gd name="T2" fmla="*/ 585 w 1170"/>
              <a:gd name="T3" fmla="*/ 63 h 1170"/>
              <a:gd name="T4" fmla="*/ 1106 w 1170"/>
              <a:gd name="T5" fmla="*/ 585 h 1170"/>
              <a:gd name="T6" fmla="*/ 585 w 1170"/>
              <a:gd name="T7" fmla="*/ 1107 h 1170"/>
              <a:gd name="T8" fmla="*/ 63 w 1170"/>
              <a:gd name="T9" fmla="*/ 585 h 1170"/>
              <a:gd name="T10" fmla="*/ 585 w 1170"/>
              <a:gd name="T11" fmla="*/ 63 h 1170"/>
              <a:gd name="T12" fmla="*/ 585 w 1170"/>
              <a:gd name="T13" fmla="*/ 0 h 1170"/>
              <a:gd name="T14" fmla="*/ 585 w 1170"/>
              <a:gd name="T15" fmla="*/ 0 h 1170"/>
              <a:gd name="T16" fmla="*/ 0 w 1170"/>
              <a:gd name="T17" fmla="*/ 585 h 1170"/>
              <a:gd name="T18" fmla="*/ 585 w 1170"/>
              <a:gd name="T19" fmla="*/ 1169 h 1170"/>
              <a:gd name="T20" fmla="*/ 1169 w 1170"/>
              <a:gd name="T21" fmla="*/ 585 h 1170"/>
              <a:gd name="T22" fmla="*/ 585 w 1170"/>
              <a:gd name="T23" fmla="*/ 0 h 1170"/>
              <a:gd name="T24" fmla="*/ 585 w 1170"/>
              <a:gd name="T25" fmla="*/ 63 h 1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70" h="1170">
                <a:moveTo>
                  <a:pt x="585" y="63"/>
                </a:moveTo>
                <a:lnTo>
                  <a:pt x="585" y="63"/>
                </a:lnTo>
                <a:cubicBezTo>
                  <a:pt x="873" y="63"/>
                  <a:pt x="1106" y="297"/>
                  <a:pt x="1106" y="585"/>
                </a:cubicBezTo>
                <a:cubicBezTo>
                  <a:pt x="1106" y="873"/>
                  <a:pt x="873" y="1107"/>
                  <a:pt x="585" y="1107"/>
                </a:cubicBezTo>
                <a:cubicBezTo>
                  <a:pt x="297" y="1107"/>
                  <a:pt x="63" y="873"/>
                  <a:pt x="63" y="585"/>
                </a:cubicBezTo>
                <a:cubicBezTo>
                  <a:pt x="63" y="297"/>
                  <a:pt x="297" y="63"/>
                  <a:pt x="585" y="63"/>
                </a:cubicBezTo>
                <a:lnTo>
                  <a:pt x="585" y="0"/>
                </a:lnTo>
                <a:lnTo>
                  <a:pt x="585" y="0"/>
                </a:lnTo>
                <a:cubicBezTo>
                  <a:pt x="261" y="0"/>
                  <a:pt x="0" y="261"/>
                  <a:pt x="0" y="585"/>
                </a:cubicBezTo>
                <a:cubicBezTo>
                  <a:pt x="0" y="909"/>
                  <a:pt x="261" y="1169"/>
                  <a:pt x="585" y="1169"/>
                </a:cubicBezTo>
                <a:cubicBezTo>
                  <a:pt x="909" y="1169"/>
                  <a:pt x="1169" y="909"/>
                  <a:pt x="1169" y="585"/>
                </a:cubicBezTo>
                <a:cubicBezTo>
                  <a:pt x="1169" y="261"/>
                  <a:pt x="909" y="0"/>
                  <a:pt x="585" y="0"/>
                </a:cubicBezTo>
                <a:lnTo>
                  <a:pt x="585" y="63"/>
                </a:lnTo>
              </a:path>
            </a:pathLst>
          </a:custGeom>
          <a:solidFill>
            <a:srgbClr val="7030A0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26" name="Freeform 447">
            <a:extLst>
              <a:ext uri="{FF2B5EF4-FFF2-40B4-BE49-F238E27FC236}">
                <a16:creationId xmlns:a16="http://schemas.microsoft.com/office/drawing/2014/main" id="{B469CD60-FC59-C446-9EE7-B0F540868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1230" y="4976303"/>
            <a:ext cx="608735" cy="608736"/>
          </a:xfrm>
          <a:custGeom>
            <a:avLst/>
            <a:gdLst>
              <a:gd name="T0" fmla="*/ 549 w 1107"/>
              <a:gd name="T1" fmla="*/ 1107 h 1108"/>
              <a:gd name="T2" fmla="*/ 549 w 1107"/>
              <a:gd name="T3" fmla="*/ 1107 h 1108"/>
              <a:gd name="T4" fmla="*/ 0 w 1107"/>
              <a:gd name="T5" fmla="*/ 549 h 1108"/>
              <a:gd name="T6" fmla="*/ 549 w 1107"/>
              <a:gd name="T7" fmla="*/ 0 h 1108"/>
              <a:gd name="T8" fmla="*/ 1106 w 1107"/>
              <a:gd name="T9" fmla="*/ 549 h 1108"/>
              <a:gd name="T10" fmla="*/ 549 w 1107"/>
              <a:gd name="T11" fmla="*/ 1107 h 1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07" h="1108">
                <a:moveTo>
                  <a:pt x="549" y="1107"/>
                </a:moveTo>
                <a:lnTo>
                  <a:pt x="549" y="1107"/>
                </a:lnTo>
                <a:cubicBezTo>
                  <a:pt x="252" y="1107"/>
                  <a:pt x="0" y="855"/>
                  <a:pt x="0" y="549"/>
                </a:cubicBezTo>
                <a:cubicBezTo>
                  <a:pt x="0" y="243"/>
                  <a:pt x="252" y="0"/>
                  <a:pt x="549" y="0"/>
                </a:cubicBezTo>
                <a:cubicBezTo>
                  <a:pt x="854" y="0"/>
                  <a:pt x="1106" y="243"/>
                  <a:pt x="1106" y="549"/>
                </a:cubicBezTo>
                <a:cubicBezTo>
                  <a:pt x="1106" y="855"/>
                  <a:pt x="854" y="1107"/>
                  <a:pt x="549" y="1107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527" name="Freeform 448">
            <a:extLst>
              <a:ext uri="{FF2B5EF4-FFF2-40B4-BE49-F238E27FC236}">
                <a16:creationId xmlns:a16="http://schemas.microsoft.com/office/drawing/2014/main" id="{EF2100FC-746B-7E48-8EE6-4089804D7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6679" y="4956901"/>
            <a:ext cx="637838" cy="642690"/>
          </a:xfrm>
          <a:custGeom>
            <a:avLst/>
            <a:gdLst>
              <a:gd name="T0" fmla="*/ 576 w 1161"/>
              <a:gd name="T1" fmla="*/ 63 h 1170"/>
              <a:gd name="T2" fmla="*/ 576 w 1161"/>
              <a:gd name="T3" fmla="*/ 63 h 1170"/>
              <a:gd name="T4" fmla="*/ 1106 w 1161"/>
              <a:gd name="T5" fmla="*/ 585 h 1170"/>
              <a:gd name="T6" fmla="*/ 576 w 1161"/>
              <a:gd name="T7" fmla="*/ 1107 h 1170"/>
              <a:gd name="T8" fmla="*/ 54 w 1161"/>
              <a:gd name="T9" fmla="*/ 585 h 1170"/>
              <a:gd name="T10" fmla="*/ 576 w 1161"/>
              <a:gd name="T11" fmla="*/ 63 h 1170"/>
              <a:gd name="T12" fmla="*/ 576 w 1161"/>
              <a:gd name="T13" fmla="*/ 0 h 1170"/>
              <a:gd name="T14" fmla="*/ 576 w 1161"/>
              <a:gd name="T15" fmla="*/ 0 h 1170"/>
              <a:gd name="T16" fmla="*/ 0 w 1161"/>
              <a:gd name="T17" fmla="*/ 585 h 1170"/>
              <a:gd name="T18" fmla="*/ 576 w 1161"/>
              <a:gd name="T19" fmla="*/ 1169 h 1170"/>
              <a:gd name="T20" fmla="*/ 1160 w 1161"/>
              <a:gd name="T21" fmla="*/ 585 h 1170"/>
              <a:gd name="T22" fmla="*/ 576 w 1161"/>
              <a:gd name="T23" fmla="*/ 0 h 1170"/>
              <a:gd name="T24" fmla="*/ 576 w 1161"/>
              <a:gd name="T25" fmla="*/ 63 h 1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61" h="1170">
                <a:moveTo>
                  <a:pt x="576" y="63"/>
                </a:moveTo>
                <a:lnTo>
                  <a:pt x="576" y="63"/>
                </a:lnTo>
                <a:cubicBezTo>
                  <a:pt x="872" y="63"/>
                  <a:pt x="1106" y="297"/>
                  <a:pt x="1106" y="585"/>
                </a:cubicBezTo>
                <a:cubicBezTo>
                  <a:pt x="1106" y="873"/>
                  <a:pt x="872" y="1107"/>
                  <a:pt x="576" y="1107"/>
                </a:cubicBezTo>
                <a:cubicBezTo>
                  <a:pt x="288" y="1107"/>
                  <a:pt x="54" y="873"/>
                  <a:pt x="54" y="585"/>
                </a:cubicBezTo>
                <a:cubicBezTo>
                  <a:pt x="54" y="297"/>
                  <a:pt x="288" y="63"/>
                  <a:pt x="576" y="63"/>
                </a:cubicBezTo>
                <a:lnTo>
                  <a:pt x="576" y="0"/>
                </a:lnTo>
                <a:lnTo>
                  <a:pt x="576" y="0"/>
                </a:lnTo>
                <a:cubicBezTo>
                  <a:pt x="261" y="0"/>
                  <a:pt x="0" y="261"/>
                  <a:pt x="0" y="585"/>
                </a:cubicBezTo>
                <a:cubicBezTo>
                  <a:pt x="0" y="909"/>
                  <a:pt x="261" y="1169"/>
                  <a:pt x="576" y="1169"/>
                </a:cubicBezTo>
                <a:cubicBezTo>
                  <a:pt x="899" y="1169"/>
                  <a:pt x="1160" y="909"/>
                  <a:pt x="1160" y="585"/>
                </a:cubicBezTo>
                <a:cubicBezTo>
                  <a:pt x="1160" y="261"/>
                  <a:pt x="899" y="0"/>
                  <a:pt x="576" y="0"/>
                </a:cubicBezTo>
                <a:lnTo>
                  <a:pt x="576" y="63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D4D4D4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217"/>
            <a:endParaRPr lang="es-MX">
              <a:solidFill>
                <a:srgbClr val="999999"/>
              </a:solidFill>
              <a:latin typeface="Calibri" panose="020F0502020204030204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57141B6-39DE-439F-A755-D1990E7340C3}"/>
              </a:ext>
            </a:extLst>
          </p:cNvPr>
          <p:cNvSpPr/>
          <p:nvPr/>
        </p:nvSpPr>
        <p:spPr>
          <a:xfrm>
            <a:off x="3291210" y="6461461"/>
            <a:ext cx="6181947" cy="240432"/>
          </a:xfrm>
          <a:prstGeom prst="rect">
            <a:avLst/>
          </a:prstGeom>
          <a:solidFill>
            <a:srgbClr val="484B99"/>
          </a:solidFill>
          <a:ln w="12700" cap="flat" cmpd="sng" algn="ctr">
            <a:solidFill>
              <a:srgbClr val="6B493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Assessment is at the individual model level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C3B9F1A-9D01-4EE4-A5C9-1620B793C3AD}"/>
              </a:ext>
            </a:extLst>
          </p:cNvPr>
          <p:cNvSpPr txBox="1"/>
          <p:nvPr/>
        </p:nvSpPr>
        <p:spPr>
          <a:xfrm>
            <a:off x="5363671" y="3608549"/>
            <a:ext cx="18897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2400" dirty="0">
                <a:solidFill>
                  <a:srgbClr val="37455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Lato Light" panose="020F0502020204030203" pitchFamily="34" charset="0"/>
              </a:rPr>
              <a:t>Model Clinical Review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B357586-8324-42C8-B4E4-D27D4A8C14F9}"/>
              </a:ext>
            </a:extLst>
          </p:cNvPr>
          <p:cNvGrpSpPr/>
          <p:nvPr/>
        </p:nvGrpSpPr>
        <p:grpSpPr>
          <a:xfrm>
            <a:off x="8269357" y="1132958"/>
            <a:ext cx="3468041" cy="1162840"/>
            <a:chOff x="15348367" y="9117195"/>
            <a:chExt cx="3959847" cy="2325676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CEF6FB2-0E68-4BF6-8A71-CD948BD7C252}"/>
                </a:ext>
              </a:extLst>
            </p:cNvPr>
            <p:cNvSpPr txBox="1"/>
            <p:nvPr/>
          </p:nvSpPr>
          <p:spPr>
            <a:xfrm>
              <a:off x="15348367" y="9766262"/>
              <a:ext cx="3959847" cy="1676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>
                <a:lnSpc>
                  <a:spcPts val="2040"/>
                </a:lnSpc>
              </a:pPr>
              <a:r>
                <a:rPr lang="en-US" sz="1400" dirty="0">
                  <a:solidFill>
                    <a:srgbClr val="999999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Does the model correspond to clinical reality?</a:t>
              </a:r>
            </a:p>
            <a:p>
              <a:pPr defTabSz="914217">
                <a:lnSpc>
                  <a:spcPts val="2040"/>
                </a:lnSpc>
              </a:pPr>
              <a:r>
                <a:rPr lang="en-US" sz="1400" dirty="0">
                  <a:solidFill>
                    <a:srgbClr val="999999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Are the cardinalities appropriate?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75F0B992-E5E5-496B-90A6-8B8CA2C9DF52}"/>
                </a:ext>
              </a:extLst>
            </p:cNvPr>
            <p:cNvSpPr/>
            <p:nvPr/>
          </p:nvSpPr>
          <p:spPr>
            <a:xfrm>
              <a:off x="15348368" y="9117195"/>
              <a:ext cx="3635316" cy="738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217"/>
              <a:r>
                <a:rPr lang="en-US" dirty="0">
                  <a:solidFill>
                    <a:srgbClr val="374556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Montserrat" charset="0"/>
                </a:rPr>
                <a:t>Clinical Representation</a:t>
              </a:r>
              <a:endParaRPr lang="en-US" sz="2700" dirty="0">
                <a:solidFill>
                  <a:srgbClr val="37455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Montserrat" charset="0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A30DF1E-3AEC-4B6B-A10A-1D160F849473}"/>
              </a:ext>
            </a:extLst>
          </p:cNvPr>
          <p:cNvGrpSpPr/>
          <p:nvPr/>
        </p:nvGrpSpPr>
        <p:grpSpPr>
          <a:xfrm>
            <a:off x="8802308" y="3540561"/>
            <a:ext cx="2680411" cy="2188762"/>
            <a:chOff x="15348367" y="9117195"/>
            <a:chExt cx="3959847" cy="4377516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194241B6-84A0-4D26-AC55-8A81D2C6925B}"/>
                </a:ext>
              </a:extLst>
            </p:cNvPr>
            <p:cNvSpPr txBox="1"/>
            <p:nvPr/>
          </p:nvSpPr>
          <p:spPr>
            <a:xfrm>
              <a:off x="15348367" y="9766262"/>
              <a:ext cx="3959847" cy="3728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>
                <a:lnSpc>
                  <a:spcPts val="2040"/>
                </a:lnSpc>
              </a:pPr>
              <a:r>
                <a:rPr lang="en-US" sz="1400" dirty="0">
                  <a:solidFill>
                    <a:srgbClr val="999999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Are all the models present that are needed for the use case?</a:t>
              </a:r>
            </a:p>
            <a:p>
              <a:pPr defTabSz="914217">
                <a:lnSpc>
                  <a:spcPts val="2040"/>
                </a:lnSpc>
              </a:pPr>
              <a:r>
                <a:rPr lang="en-US" sz="1400" dirty="0">
                  <a:solidFill>
                    <a:srgbClr val="999999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Are all the attributes present?</a:t>
              </a:r>
            </a:p>
            <a:p>
              <a:pPr defTabSz="914217">
                <a:lnSpc>
                  <a:spcPts val="2040"/>
                </a:lnSpc>
              </a:pPr>
              <a:r>
                <a:rPr lang="en-US" sz="1400" dirty="0">
                  <a:solidFill>
                    <a:srgbClr val="999999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Are metadata requirement appropriate to the use case?</a:t>
              </a:r>
            </a:p>
            <a:p>
              <a:pPr defTabSz="914217">
                <a:lnSpc>
                  <a:spcPts val="2040"/>
                </a:lnSpc>
              </a:pPr>
              <a:r>
                <a:rPr lang="en-US" sz="1400" dirty="0">
                  <a:solidFill>
                    <a:srgbClr val="999999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Does the model include data that is not clinically relevant?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67B68CEF-1C37-4676-9B8C-C5F99F2A8B6A}"/>
                </a:ext>
              </a:extLst>
            </p:cNvPr>
            <p:cNvSpPr/>
            <p:nvPr/>
          </p:nvSpPr>
          <p:spPr>
            <a:xfrm>
              <a:off x="15348369" y="9117195"/>
              <a:ext cx="3635315" cy="12926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217"/>
              <a:r>
                <a:rPr lang="en-US" dirty="0">
                  <a:solidFill>
                    <a:srgbClr val="374556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Montserrat" charset="0"/>
                </a:rPr>
                <a:t>Clinical Completeness</a:t>
              </a:r>
              <a:endParaRPr lang="en-US" sz="2700" dirty="0">
                <a:solidFill>
                  <a:srgbClr val="37455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Montserrat" charset="0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6FCE858-961B-44C2-BD86-116CF5A2F10A}"/>
              </a:ext>
            </a:extLst>
          </p:cNvPr>
          <p:cNvGrpSpPr/>
          <p:nvPr/>
        </p:nvGrpSpPr>
        <p:grpSpPr>
          <a:xfrm flipH="1">
            <a:off x="596347" y="4435475"/>
            <a:ext cx="2983464" cy="1259367"/>
            <a:chOff x="15348367" y="9117195"/>
            <a:chExt cx="3959847" cy="1941318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95CDA0CA-A85C-4CD2-BB81-B443286F7C60}"/>
                </a:ext>
              </a:extLst>
            </p:cNvPr>
            <p:cNvSpPr txBox="1"/>
            <p:nvPr/>
          </p:nvSpPr>
          <p:spPr>
            <a:xfrm>
              <a:off x="15348367" y="9766262"/>
              <a:ext cx="3959847" cy="1292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217">
                <a:lnSpc>
                  <a:spcPts val="2040"/>
                </a:lnSpc>
              </a:pPr>
              <a:r>
                <a:rPr lang="en-US" sz="1400" dirty="0">
                  <a:solidFill>
                    <a:srgbClr val="999999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Semantic consistency</a:t>
              </a:r>
            </a:p>
            <a:p>
              <a:pPr algn="r" defTabSz="914217">
                <a:lnSpc>
                  <a:spcPts val="2040"/>
                </a:lnSpc>
              </a:pPr>
              <a:r>
                <a:rPr lang="en-US" sz="1400" dirty="0">
                  <a:solidFill>
                    <a:srgbClr val="999999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Consistency across related artifacts</a:t>
              </a:r>
            </a:p>
            <a:p>
              <a:pPr algn="r" defTabSz="914217">
                <a:lnSpc>
                  <a:spcPts val="2040"/>
                </a:lnSpc>
              </a:pPr>
              <a:r>
                <a:rPr lang="en-US" sz="1400" dirty="0">
                  <a:solidFill>
                    <a:srgbClr val="999999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Value set alignment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12BD6426-5DBA-42D2-9300-82C3F3520E51}"/>
                </a:ext>
              </a:extLst>
            </p:cNvPr>
            <p:cNvSpPr/>
            <p:nvPr/>
          </p:nvSpPr>
          <p:spPr>
            <a:xfrm>
              <a:off x="15348369" y="9117195"/>
              <a:ext cx="3635315" cy="12926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914217"/>
              <a:r>
                <a:rPr lang="en-US" dirty="0">
                  <a:solidFill>
                    <a:srgbClr val="374556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Montserrat" charset="0"/>
                </a:rPr>
                <a:t>Clinical Consistency</a:t>
              </a:r>
              <a:endParaRPr lang="en-US" sz="2700" dirty="0">
                <a:solidFill>
                  <a:srgbClr val="37455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Montserrat" charset="0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768C9BC2-412D-42B1-9F60-40E9C58B4330}"/>
              </a:ext>
            </a:extLst>
          </p:cNvPr>
          <p:cNvGrpSpPr/>
          <p:nvPr/>
        </p:nvGrpSpPr>
        <p:grpSpPr>
          <a:xfrm flipH="1">
            <a:off x="122092" y="1179716"/>
            <a:ext cx="3931974" cy="872944"/>
            <a:chOff x="15437961" y="8737277"/>
            <a:chExt cx="4232268" cy="1891195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A1A08201-4FE3-4B8A-9B09-32D074230B75}"/>
                </a:ext>
              </a:extLst>
            </p:cNvPr>
            <p:cNvSpPr txBox="1"/>
            <p:nvPr/>
          </p:nvSpPr>
          <p:spPr>
            <a:xfrm>
              <a:off x="15437961" y="9464821"/>
              <a:ext cx="3959847" cy="1163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217">
                <a:lnSpc>
                  <a:spcPts val="2040"/>
                </a:lnSpc>
              </a:pPr>
              <a:r>
                <a:rPr lang="en-US" sz="1400" dirty="0">
                  <a:solidFill>
                    <a:srgbClr val="999999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Level of detail</a:t>
              </a:r>
            </a:p>
            <a:p>
              <a:pPr algn="r" defTabSz="914217">
                <a:lnSpc>
                  <a:spcPts val="2040"/>
                </a:lnSpc>
              </a:pPr>
              <a:r>
                <a:rPr lang="en-US" sz="1400" dirty="0">
                  <a:solidFill>
                    <a:srgbClr val="999999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Is there a feasible workflow?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7A7397FA-D2CE-4409-A787-46DC71E0B223}"/>
                </a:ext>
              </a:extLst>
            </p:cNvPr>
            <p:cNvSpPr/>
            <p:nvPr/>
          </p:nvSpPr>
          <p:spPr>
            <a:xfrm>
              <a:off x="15437962" y="8737277"/>
              <a:ext cx="4232267" cy="738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914217"/>
              <a:r>
                <a:rPr lang="en-US" dirty="0">
                  <a:solidFill>
                    <a:srgbClr val="374556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Montserrat" charset="0"/>
                </a:rPr>
                <a:t>Is Model Feasible to Implement?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CD1393F-546C-D24E-975C-41566235C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REVIEW CRITERIA</a:t>
            </a:r>
          </a:p>
        </p:txBody>
      </p:sp>
    </p:spTree>
    <p:extLst>
      <p:ext uri="{BB962C8B-B14F-4D97-AF65-F5344CB8AC3E}">
        <p14:creationId xmlns:p14="http://schemas.microsoft.com/office/powerpoint/2010/main" val="1742759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E6F53D-9E50-BC4F-B042-73176BCFB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885"/>
            <a:ext cx="12192000" cy="6514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BC6656B-C929-AB44-B0D3-2AD9B2A869E1}"/>
              </a:ext>
            </a:extLst>
          </p:cNvPr>
          <p:cNvGrpSpPr/>
          <p:nvPr/>
        </p:nvGrpSpPr>
        <p:grpSpPr>
          <a:xfrm flipH="1">
            <a:off x="7173852" y="1764613"/>
            <a:ext cx="4745151" cy="899074"/>
            <a:chOff x="15404450" y="8737277"/>
            <a:chExt cx="3959847" cy="268642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820E1AF-521E-2647-9A93-4EF7DC84C9B6}"/>
                </a:ext>
              </a:extLst>
            </p:cNvPr>
            <p:cNvSpPr txBox="1"/>
            <p:nvPr/>
          </p:nvSpPr>
          <p:spPr>
            <a:xfrm>
              <a:off x="15404450" y="10037582"/>
              <a:ext cx="3959847" cy="1386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217">
                <a:lnSpc>
                  <a:spcPts val="2040"/>
                </a:lnSpc>
              </a:pPr>
              <a:r>
                <a:rPr lang="en-US" sz="900" dirty="0">
                  <a:solidFill>
                    <a:srgbClr val="999999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Level of detail</a:t>
              </a:r>
            </a:p>
            <a:p>
              <a:pPr algn="r" defTabSz="914217">
                <a:lnSpc>
                  <a:spcPts val="2040"/>
                </a:lnSpc>
              </a:pPr>
              <a:r>
                <a:rPr lang="en-US" sz="900" dirty="0">
                  <a:solidFill>
                    <a:srgbClr val="999999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Is there a feasible workflow?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CC36FC4-F2D4-3345-99AF-948641B2045F}"/>
                </a:ext>
              </a:extLst>
            </p:cNvPr>
            <p:cNvSpPr/>
            <p:nvPr/>
          </p:nvSpPr>
          <p:spPr>
            <a:xfrm>
              <a:off x="15437961" y="8737277"/>
              <a:ext cx="3635315" cy="6232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914217"/>
              <a:r>
                <a:rPr lang="en-US" sz="1050" dirty="0">
                  <a:solidFill>
                    <a:srgbClr val="374556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Montserrat" charset="0"/>
                </a:rPr>
                <a:t>Is model feasible to implement?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832F2CE-EFE9-DA4B-90FA-A331BD225787}"/>
              </a:ext>
            </a:extLst>
          </p:cNvPr>
          <p:cNvGrpSpPr/>
          <p:nvPr/>
        </p:nvGrpSpPr>
        <p:grpSpPr>
          <a:xfrm>
            <a:off x="9994790" y="2975819"/>
            <a:ext cx="3468041" cy="906360"/>
            <a:chOff x="15348367" y="9117195"/>
            <a:chExt cx="3959847" cy="181271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CF555DB-E7FA-3247-B3F4-B88AE6877906}"/>
                </a:ext>
              </a:extLst>
            </p:cNvPr>
            <p:cNvSpPr txBox="1"/>
            <p:nvPr/>
          </p:nvSpPr>
          <p:spPr>
            <a:xfrm>
              <a:off x="15348367" y="9766262"/>
              <a:ext cx="3959847" cy="116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>
                <a:lnSpc>
                  <a:spcPts val="2040"/>
                </a:lnSpc>
              </a:pPr>
              <a:r>
                <a:rPr lang="en-US" sz="1000" dirty="0">
                  <a:solidFill>
                    <a:srgbClr val="999999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Does the model correspond to clinical reality?</a:t>
              </a:r>
            </a:p>
            <a:p>
              <a:pPr defTabSz="914217">
                <a:lnSpc>
                  <a:spcPts val="2040"/>
                </a:lnSpc>
              </a:pPr>
              <a:r>
                <a:rPr lang="en-US" sz="1000" dirty="0">
                  <a:solidFill>
                    <a:srgbClr val="999999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Are the cardinalities appropriate?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2BBF9BF-D5B7-EB4E-BF4A-1761A4277813}"/>
                </a:ext>
              </a:extLst>
            </p:cNvPr>
            <p:cNvSpPr/>
            <p:nvPr/>
          </p:nvSpPr>
          <p:spPr>
            <a:xfrm>
              <a:off x="15348368" y="9117195"/>
              <a:ext cx="3635316" cy="523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217"/>
              <a:r>
                <a:rPr lang="en-US" sz="1100" dirty="0">
                  <a:solidFill>
                    <a:srgbClr val="374556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Montserrat" charset="0"/>
                </a:rPr>
                <a:t>Clinical Representation</a:t>
              </a:r>
              <a:endParaRPr lang="en-US" sz="1600" dirty="0">
                <a:solidFill>
                  <a:srgbClr val="37455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Montserrat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5184E33-B51B-C44B-A1AC-97B3AF0B72F6}"/>
              </a:ext>
            </a:extLst>
          </p:cNvPr>
          <p:cNvGrpSpPr/>
          <p:nvPr/>
        </p:nvGrpSpPr>
        <p:grpSpPr>
          <a:xfrm>
            <a:off x="9973990" y="3995094"/>
            <a:ext cx="3809711" cy="1586677"/>
            <a:chOff x="15348367" y="9117195"/>
            <a:chExt cx="3959847" cy="437751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E071ED4-2484-9F44-8414-1203D34E3A38}"/>
                </a:ext>
              </a:extLst>
            </p:cNvPr>
            <p:cNvSpPr txBox="1"/>
            <p:nvPr/>
          </p:nvSpPr>
          <p:spPr>
            <a:xfrm>
              <a:off x="15348367" y="9766262"/>
              <a:ext cx="3959847" cy="3728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>
                <a:lnSpc>
                  <a:spcPts val="2040"/>
                </a:lnSpc>
              </a:pPr>
              <a:r>
                <a:rPr lang="en-US" sz="1000" dirty="0">
                  <a:solidFill>
                    <a:srgbClr val="999999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Are all the models present that are needed for the use case?</a:t>
              </a:r>
            </a:p>
            <a:p>
              <a:pPr defTabSz="914217">
                <a:lnSpc>
                  <a:spcPts val="2040"/>
                </a:lnSpc>
              </a:pPr>
              <a:r>
                <a:rPr lang="en-US" sz="1000" dirty="0">
                  <a:solidFill>
                    <a:srgbClr val="999999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Are all the attributes present?</a:t>
              </a:r>
            </a:p>
            <a:p>
              <a:pPr defTabSz="914217">
                <a:lnSpc>
                  <a:spcPts val="2040"/>
                </a:lnSpc>
              </a:pPr>
              <a:r>
                <a:rPr lang="en-US" sz="1000" dirty="0">
                  <a:solidFill>
                    <a:srgbClr val="999999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Are metadata requirement appropriate to the use case?</a:t>
              </a:r>
            </a:p>
            <a:p>
              <a:pPr defTabSz="914217">
                <a:lnSpc>
                  <a:spcPts val="2040"/>
                </a:lnSpc>
              </a:pPr>
              <a:r>
                <a:rPr lang="en-US" sz="1000" dirty="0">
                  <a:solidFill>
                    <a:srgbClr val="999999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Does the model include data that is not clinically relevant?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F9D714F-A142-474A-A353-3A9957D3519D}"/>
                </a:ext>
              </a:extLst>
            </p:cNvPr>
            <p:cNvSpPr/>
            <p:nvPr/>
          </p:nvSpPr>
          <p:spPr>
            <a:xfrm>
              <a:off x="15348368" y="9117195"/>
              <a:ext cx="3635315" cy="523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217"/>
              <a:r>
                <a:rPr lang="en-US" sz="1100" dirty="0">
                  <a:solidFill>
                    <a:srgbClr val="374556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Montserrat" charset="0"/>
                </a:rPr>
                <a:t>Clinical Completeness</a:t>
              </a:r>
              <a:endParaRPr lang="en-US" sz="1600" dirty="0">
                <a:solidFill>
                  <a:srgbClr val="37455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Montserrat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C977051-C89C-C349-8FAC-7A375A535609}"/>
              </a:ext>
            </a:extLst>
          </p:cNvPr>
          <p:cNvGrpSpPr/>
          <p:nvPr/>
        </p:nvGrpSpPr>
        <p:grpSpPr>
          <a:xfrm flipH="1">
            <a:off x="8603235" y="5349235"/>
            <a:ext cx="2926156" cy="1259367"/>
            <a:chOff x="15348367" y="9117195"/>
            <a:chExt cx="3959847" cy="194131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17F9031-DFC9-6F46-A8D2-021CA45B4C9B}"/>
                </a:ext>
              </a:extLst>
            </p:cNvPr>
            <p:cNvSpPr txBox="1"/>
            <p:nvPr/>
          </p:nvSpPr>
          <p:spPr>
            <a:xfrm>
              <a:off x="15348367" y="9766262"/>
              <a:ext cx="3959847" cy="1292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217">
                <a:lnSpc>
                  <a:spcPts val="2040"/>
                </a:lnSpc>
              </a:pPr>
              <a:r>
                <a:rPr lang="en-US" sz="1050" dirty="0">
                  <a:solidFill>
                    <a:srgbClr val="999999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Semantic consistency</a:t>
              </a:r>
            </a:p>
            <a:p>
              <a:pPr algn="r" defTabSz="914217">
                <a:lnSpc>
                  <a:spcPts val="2040"/>
                </a:lnSpc>
              </a:pPr>
              <a:r>
                <a:rPr lang="en-US" sz="1050" dirty="0">
                  <a:solidFill>
                    <a:srgbClr val="999999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Consistency across related artifacts</a:t>
              </a:r>
            </a:p>
            <a:p>
              <a:pPr algn="r" defTabSz="914217">
                <a:lnSpc>
                  <a:spcPts val="2040"/>
                </a:lnSpc>
              </a:pPr>
              <a:r>
                <a:rPr lang="en-US" sz="1050" dirty="0">
                  <a:solidFill>
                    <a:srgbClr val="999999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Value set alignment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3CD12BD-2B6E-C343-894D-E3C2FFB08F5A}"/>
                </a:ext>
              </a:extLst>
            </p:cNvPr>
            <p:cNvSpPr/>
            <p:nvPr/>
          </p:nvSpPr>
          <p:spPr>
            <a:xfrm>
              <a:off x="15348370" y="9117195"/>
              <a:ext cx="3635315" cy="426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914217"/>
              <a:r>
                <a:rPr lang="en-US" sz="1200" dirty="0">
                  <a:solidFill>
                    <a:srgbClr val="374556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Montserrat" charset="0"/>
                </a:rPr>
                <a:t>Clinical Consistency</a:t>
              </a:r>
              <a:endParaRPr lang="en-US" dirty="0">
                <a:solidFill>
                  <a:srgbClr val="37455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Montserrat" charset="0"/>
              </a:endParaRPr>
            </a:p>
          </p:txBody>
        </p:sp>
      </p:grpSp>
      <p:sp>
        <p:nvSpPr>
          <p:cNvPr id="15" name="Title 14">
            <a:extLst>
              <a:ext uri="{FF2B5EF4-FFF2-40B4-BE49-F238E27FC236}">
                <a16:creationId xmlns:a16="http://schemas.microsoft.com/office/drawing/2014/main" id="{2869EDF5-6FB3-8747-A875-D71F334E8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7037256B-A0F6-5E4E-93B5-241E065F514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62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Freeform 371">
            <a:extLst>
              <a:ext uri="{FF2B5EF4-FFF2-40B4-BE49-F238E27FC236}">
                <a16:creationId xmlns:a16="http://schemas.microsoft.com/office/drawing/2014/main" id="{FA3B698D-6A36-594A-A212-9816FA4E5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2103" y="820611"/>
            <a:ext cx="2516" cy="2516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B4B4B5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456" name="Freeform 372">
            <a:extLst>
              <a:ext uri="{FF2B5EF4-FFF2-40B4-BE49-F238E27FC236}">
                <a16:creationId xmlns:a16="http://schemas.microsoft.com/office/drawing/2014/main" id="{86D093F3-DC35-3D4E-8AFF-88D8F7A6B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2103" y="820611"/>
            <a:ext cx="2516" cy="2516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B4B4B5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457" name="Freeform 373">
            <a:extLst>
              <a:ext uri="{FF2B5EF4-FFF2-40B4-BE49-F238E27FC236}">
                <a16:creationId xmlns:a16="http://schemas.microsoft.com/office/drawing/2014/main" id="{1E379909-C185-A645-8ED0-09AF8F131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9109" y="820611"/>
            <a:ext cx="2516" cy="2516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B4B4B5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458" name="Freeform 374">
            <a:extLst>
              <a:ext uri="{FF2B5EF4-FFF2-40B4-BE49-F238E27FC236}">
                <a16:creationId xmlns:a16="http://schemas.microsoft.com/office/drawing/2014/main" id="{56A24624-C242-4944-96AB-DFCE7FEFF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9109" y="820611"/>
            <a:ext cx="2516" cy="2516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B4B4B5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476" name="Rectangle 32">
            <a:extLst>
              <a:ext uri="{FF2B5EF4-FFF2-40B4-BE49-F238E27FC236}">
                <a16:creationId xmlns:a16="http://schemas.microsoft.com/office/drawing/2014/main" id="{71E81DF6-45F5-B74C-BC9A-83561A4A2CFD}"/>
              </a:ext>
            </a:extLst>
          </p:cNvPr>
          <p:cNvSpPr/>
          <p:nvPr/>
        </p:nvSpPr>
        <p:spPr>
          <a:xfrm flipH="1">
            <a:off x="3252354" y="2865398"/>
            <a:ext cx="51421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dirty="0"/>
              <a:t>Inform submitter of the results of the review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dirty="0"/>
              <a:t>Provide opportunity for submitter to discuss comments</a:t>
            </a:r>
          </a:p>
        </p:txBody>
      </p:sp>
      <p:sp>
        <p:nvSpPr>
          <p:cNvPr id="479" name="Rectangle 32">
            <a:extLst>
              <a:ext uri="{FF2B5EF4-FFF2-40B4-BE49-F238E27FC236}">
                <a16:creationId xmlns:a16="http://schemas.microsoft.com/office/drawing/2014/main" id="{CFD013D7-B65D-004A-85D0-C9F72D3694C7}"/>
              </a:ext>
            </a:extLst>
          </p:cNvPr>
          <p:cNvSpPr/>
          <p:nvPr/>
        </p:nvSpPr>
        <p:spPr>
          <a:xfrm flipH="1">
            <a:off x="3328232" y="4335554"/>
            <a:ext cx="7095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US" dirty="0"/>
              <a:t>Review Coordinator sends consolidated comments to submitter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US" dirty="0"/>
              <a:t>If requested, reviewers meet with submitter to discuss comments</a:t>
            </a:r>
            <a:endParaRPr lang="en-US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9" name="Rectangle 32">
            <a:extLst>
              <a:ext uri="{FF2B5EF4-FFF2-40B4-BE49-F238E27FC236}">
                <a16:creationId xmlns:a16="http://schemas.microsoft.com/office/drawing/2014/main" id="{45B864EA-08B4-41EB-9BE0-30D39B22D9DF}"/>
              </a:ext>
            </a:extLst>
          </p:cNvPr>
          <p:cNvSpPr/>
          <p:nvPr/>
        </p:nvSpPr>
        <p:spPr>
          <a:xfrm flipH="1">
            <a:off x="3138368" y="1502738"/>
            <a:ext cx="5142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Review Coordinator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ECB6AC-3085-9948-A2C1-A83C3E0FA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PROVIDE FEEDBACK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4C34AA-5058-B843-B5F3-01E5C7A85DAE}"/>
              </a:ext>
            </a:extLst>
          </p:cNvPr>
          <p:cNvGrpSpPr/>
          <p:nvPr/>
        </p:nvGrpSpPr>
        <p:grpSpPr>
          <a:xfrm>
            <a:off x="1947030" y="1126141"/>
            <a:ext cx="1191338" cy="1083766"/>
            <a:chOff x="3050817" y="552813"/>
            <a:chExt cx="1191338" cy="1083766"/>
          </a:xfrm>
        </p:grpSpPr>
        <p:sp>
          <p:nvSpPr>
            <p:cNvPr id="21" name="Freeform 357">
              <a:extLst>
                <a:ext uri="{FF2B5EF4-FFF2-40B4-BE49-F238E27FC236}">
                  <a16:creationId xmlns:a16="http://schemas.microsoft.com/office/drawing/2014/main" id="{D86A1EE0-26AB-B34B-BC00-1B4331FEAF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8666" y="552813"/>
              <a:ext cx="975640" cy="1083766"/>
            </a:xfrm>
            <a:custGeom>
              <a:avLst/>
              <a:gdLst>
                <a:gd name="T0" fmla="*/ 1712 w 1713"/>
                <a:gd name="T1" fmla="*/ 1259 h 1901"/>
                <a:gd name="T2" fmla="*/ 1712 w 1713"/>
                <a:gd name="T3" fmla="*/ 1259 h 1901"/>
                <a:gd name="T4" fmla="*/ 1712 w 1713"/>
                <a:gd name="T5" fmla="*/ 641 h 1901"/>
                <a:gd name="T6" fmla="*/ 1550 w 1713"/>
                <a:gd name="T7" fmla="*/ 365 h 1901"/>
                <a:gd name="T8" fmla="*/ 1014 w 1713"/>
                <a:gd name="T9" fmla="*/ 57 h 1901"/>
                <a:gd name="T10" fmla="*/ 698 w 1713"/>
                <a:gd name="T11" fmla="*/ 57 h 1901"/>
                <a:gd name="T12" fmla="*/ 162 w 1713"/>
                <a:gd name="T13" fmla="*/ 365 h 1901"/>
                <a:gd name="T14" fmla="*/ 0 w 1713"/>
                <a:gd name="T15" fmla="*/ 641 h 1901"/>
                <a:gd name="T16" fmla="*/ 0 w 1713"/>
                <a:gd name="T17" fmla="*/ 1259 h 1901"/>
                <a:gd name="T18" fmla="*/ 162 w 1713"/>
                <a:gd name="T19" fmla="*/ 1535 h 1901"/>
                <a:gd name="T20" fmla="*/ 698 w 1713"/>
                <a:gd name="T21" fmla="*/ 1843 h 1901"/>
                <a:gd name="T22" fmla="*/ 1014 w 1713"/>
                <a:gd name="T23" fmla="*/ 1843 h 1901"/>
                <a:gd name="T24" fmla="*/ 1550 w 1713"/>
                <a:gd name="T25" fmla="*/ 1535 h 1901"/>
                <a:gd name="T26" fmla="*/ 1712 w 1713"/>
                <a:gd name="T27" fmla="*/ 1259 h 1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3" h="1901">
                  <a:moveTo>
                    <a:pt x="1712" y="1259"/>
                  </a:moveTo>
                  <a:lnTo>
                    <a:pt x="1712" y="1259"/>
                  </a:lnTo>
                  <a:cubicBezTo>
                    <a:pt x="1712" y="641"/>
                    <a:pt x="1712" y="641"/>
                    <a:pt x="1712" y="641"/>
                  </a:cubicBezTo>
                  <a:cubicBezTo>
                    <a:pt x="1712" y="528"/>
                    <a:pt x="1647" y="422"/>
                    <a:pt x="1550" y="365"/>
                  </a:cubicBezTo>
                  <a:cubicBezTo>
                    <a:pt x="1014" y="57"/>
                    <a:pt x="1014" y="57"/>
                    <a:pt x="1014" y="57"/>
                  </a:cubicBezTo>
                  <a:cubicBezTo>
                    <a:pt x="916" y="0"/>
                    <a:pt x="795" y="0"/>
                    <a:pt x="698" y="57"/>
                  </a:cubicBezTo>
                  <a:cubicBezTo>
                    <a:pt x="162" y="365"/>
                    <a:pt x="162" y="365"/>
                    <a:pt x="162" y="365"/>
                  </a:cubicBezTo>
                  <a:cubicBezTo>
                    <a:pt x="65" y="422"/>
                    <a:pt x="0" y="528"/>
                    <a:pt x="0" y="641"/>
                  </a:cubicBezTo>
                  <a:cubicBezTo>
                    <a:pt x="0" y="1259"/>
                    <a:pt x="0" y="1259"/>
                    <a:pt x="0" y="1259"/>
                  </a:cubicBezTo>
                  <a:cubicBezTo>
                    <a:pt x="0" y="1372"/>
                    <a:pt x="65" y="1478"/>
                    <a:pt x="162" y="1535"/>
                  </a:cubicBezTo>
                  <a:cubicBezTo>
                    <a:pt x="698" y="1843"/>
                    <a:pt x="698" y="1843"/>
                    <a:pt x="698" y="1843"/>
                  </a:cubicBezTo>
                  <a:cubicBezTo>
                    <a:pt x="795" y="1900"/>
                    <a:pt x="916" y="1900"/>
                    <a:pt x="1014" y="1843"/>
                  </a:cubicBezTo>
                  <a:cubicBezTo>
                    <a:pt x="1550" y="1535"/>
                    <a:pt x="1550" y="1535"/>
                    <a:pt x="1550" y="1535"/>
                  </a:cubicBezTo>
                  <a:cubicBezTo>
                    <a:pt x="1647" y="1478"/>
                    <a:pt x="1712" y="1372"/>
                    <a:pt x="1712" y="1259"/>
                  </a:cubicBezTo>
                </a:path>
              </a:pathLst>
            </a:custGeom>
            <a:solidFill>
              <a:srgbClr val="1BA8E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MX" sz="900">
                <a:solidFill>
                  <a:schemeClr val="bg1"/>
                </a:solidFill>
              </a:endParaRPr>
            </a:p>
          </p:txBody>
        </p:sp>
        <p:sp>
          <p:nvSpPr>
            <p:cNvPr id="22" name="CuadroTexto 395">
              <a:extLst>
                <a:ext uri="{FF2B5EF4-FFF2-40B4-BE49-F238E27FC236}">
                  <a16:creationId xmlns:a16="http://schemas.microsoft.com/office/drawing/2014/main" id="{F613BC18-2C6A-894A-AEC6-C29E96EBB802}"/>
                </a:ext>
              </a:extLst>
            </p:cNvPr>
            <p:cNvSpPr txBox="1"/>
            <p:nvPr/>
          </p:nvSpPr>
          <p:spPr>
            <a:xfrm flipH="1">
              <a:off x="3050817" y="905398"/>
              <a:ext cx="1191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Lato" charset="0"/>
                  <a:ea typeface="Lato" charset="0"/>
                  <a:cs typeface="Lato" charset="0"/>
                </a:rPr>
                <a:t>Who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64C680D-BE83-8243-A543-298FE0E90EBA}"/>
              </a:ext>
            </a:extLst>
          </p:cNvPr>
          <p:cNvGrpSpPr/>
          <p:nvPr/>
        </p:nvGrpSpPr>
        <p:grpSpPr>
          <a:xfrm>
            <a:off x="1947030" y="2642405"/>
            <a:ext cx="1191338" cy="1083766"/>
            <a:chOff x="3050817" y="2069077"/>
            <a:chExt cx="1191338" cy="1083766"/>
          </a:xfrm>
        </p:grpSpPr>
        <p:sp>
          <p:nvSpPr>
            <p:cNvPr id="24" name="Freeform 358">
              <a:extLst>
                <a:ext uri="{FF2B5EF4-FFF2-40B4-BE49-F238E27FC236}">
                  <a16:creationId xmlns:a16="http://schemas.microsoft.com/office/drawing/2014/main" id="{E5B61707-C249-CD4E-99D0-D2C0EDC0B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4803" y="2069077"/>
              <a:ext cx="975640" cy="1083766"/>
            </a:xfrm>
            <a:custGeom>
              <a:avLst/>
              <a:gdLst>
                <a:gd name="T0" fmla="*/ 1712 w 1713"/>
                <a:gd name="T1" fmla="*/ 1258 h 1900"/>
                <a:gd name="T2" fmla="*/ 1712 w 1713"/>
                <a:gd name="T3" fmla="*/ 1258 h 1900"/>
                <a:gd name="T4" fmla="*/ 1712 w 1713"/>
                <a:gd name="T5" fmla="*/ 633 h 1900"/>
                <a:gd name="T6" fmla="*/ 1550 w 1713"/>
                <a:gd name="T7" fmla="*/ 365 h 1900"/>
                <a:gd name="T8" fmla="*/ 1014 w 1713"/>
                <a:gd name="T9" fmla="*/ 56 h 1900"/>
                <a:gd name="T10" fmla="*/ 698 w 1713"/>
                <a:gd name="T11" fmla="*/ 56 h 1900"/>
                <a:gd name="T12" fmla="*/ 162 w 1713"/>
                <a:gd name="T13" fmla="*/ 365 h 1900"/>
                <a:gd name="T14" fmla="*/ 0 w 1713"/>
                <a:gd name="T15" fmla="*/ 633 h 1900"/>
                <a:gd name="T16" fmla="*/ 0 w 1713"/>
                <a:gd name="T17" fmla="*/ 1258 h 1900"/>
                <a:gd name="T18" fmla="*/ 162 w 1713"/>
                <a:gd name="T19" fmla="*/ 1527 h 1900"/>
                <a:gd name="T20" fmla="*/ 698 w 1713"/>
                <a:gd name="T21" fmla="*/ 1842 h 1900"/>
                <a:gd name="T22" fmla="*/ 1014 w 1713"/>
                <a:gd name="T23" fmla="*/ 1842 h 1900"/>
                <a:gd name="T24" fmla="*/ 1550 w 1713"/>
                <a:gd name="T25" fmla="*/ 1527 h 1900"/>
                <a:gd name="T26" fmla="*/ 1712 w 1713"/>
                <a:gd name="T27" fmla="*/ 1258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3" h="1900">
                  <a:moveTo>
                    <a:pt x="1712" y="1258"/>
                  </a:moveTo>
                  <a:lnTo>
                    <a:pt x="1712" y="1258"/>
                  </a:lnTo>
                  <a:cubicBezTo>
                    <a:pt x="1712" y="633"/>
                    <a:pt x="1712" y="633"/>
                    <a:pt x="1712" y="633"/>
                  </a:cubicBezTo>
                  <a:cubicBezTo>
                    <a:pt x="1712" y="528"/>
                    <a:pt x="1647" y="422"/>
                    <a:pt x="1550" y="365"/>
                  </a:cubicBezTo>
                  <a:cubicBezTo>
                    <a:pt x="1014" y="56"/>
                    <a:pt x="1014" y="56"/>
                    <a:pt x="1014" y="56"/>
                  </a:cubicBezTo>
                  <a:cubicBezTo>
                    <a:pt x="916" y="0"/>
                    <a:pt x="795" y="0"/>
                    <a:pt x="698" y="56"/>
                  </a:cubicBezTo>
                  <a:cubicBezTo>
                    <a:pt x="162" y="365"/>
                    <a:pt x="162" y="365"/>
                    <a:pt x="162" y="365"/>
                  </a:cubicBezTo>
                  <a:cubicBezTo>
                    <a:pt x="65" y="422"/>
                    <a:pt x="0" y="528"/>
                    <a:pt x="0" y="633"/>
                  </a:cubicBezTo>
                  <a:cubicBezTo>
                    <a:pt x="0" y="1258"/>
                    <a:pt x="0" y="1258"/>
                    <a:pt x="0" y="1258"/>
                  </a:cubicBezTo>
                  <a:cubicBezTo>
                    <a:pt x="0" y="1372"/>
                    <a:pt x="65" y="1478"/>
                    <a:pt x="162" y="1527"/>
                  </a:cubicBezTo>
                  <a:cubicBezTo>
                    <a:pt x="698" y="1842"/>
                    <a:pt x="698" y="1842"/>
                    <a:pt x="698" y="1842"/>
                  </a:cubicBezTo>
                  <a:cubicBezTo>
                    <a:pt x="795" y="1899"/>
                    <a:pt x="916" y="1899"/>
                    <a:pt x="1014" y="1842"/>
                  </a:cubicBezTo>
                  <a:cubicBezTo>
                    <a:pt x="1550" y="1527"/>
                    <a:pt x="1550" y="1527"/>
                    <a:pt x="1550" y="1527"/>
                  </a:cubicBezTo>
                  <a:cubicBezTo>
                    <a:pt x="1647" y="1478"/>
                    <a:pt x="1712" y="1372"/>
                    <a:pt x="1712" y="1258"/>
                  </a:cubicBezTo>
                </a:path>
              </a:pathLst>
            </a:custGeom>
            <a:solidFill>
              <a:srgbClr val="0070C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MX" sz="900">
                <a:solidFill>
                  <a:schemeClr val="bg1"/>
                </a:solidFill>
              </a:endParaRPr>
            </a:p>
          </p:txBody>
        </p:sp>
        <p:sp>
          <p:nvSpPr>
            <p:cNvPr id="25" name="CuadroTexto 395">
              <a:extLst>
                <a:ext uri="{FF2B5EF4-FFF2-40B4-BE49-F238E27FC236}">
                  <a16:creationId xmlns:a16="http://schemas.microsoft.com/office/drawing/2014/main" id="{6B580192-E5AB-2146-B77D-88A55EC89327}"/>
                </a:ext>
              </a:extLst>
            </p:cNvPr>
            <p:cNvSpPr txBox="1"/>
            <p:nvPr/>
          </p:nvSpPr>
          <p:spPr>
            <a:xfrm flipH="1">
              <a:off x="3050817" y="2384403"/>
              <a:ext cx="1191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Lato" charset="0"/>
                  <a:ea typeface="Lato" charset="0"/>
                  <a:cs typeface="Lato" charset="0"/>
                </a:rPr>
                <a:t>Intent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85C5198-8295-104F-ABB7-A1A0D1BEEC08}"/>
              </a:ext>
            </a:extLst>
          </p:cNvPr>
          <p:cNvGrpSpPr/>
          <p:nvPr/>
        </p:nvGrpSpPr>
        <p:grpSpPr>
          <a:xfrm>
            <a:off x="1990404" y="3978337"/>
            <a:ext cx="1191338" cy="1083766"/>
            <a:chOff x="3094191" y="3405009"/>
            <a:chExt cx="1191338" cy="1083766"/>
          </a:xfrm>
        </p:grpSpPr>
        <p:sp>
          <p:nvSpPr>
            <p:cNvPr id="27" name="Freeform 359">
              <a:extLst>
                <a:ext uri="{FF2B5EF4-FFF2-40B4-BE49-F238E27FC236}">
                  <a16:creationId xmlns:a16="http://schemas.microsoft.com/office/drawing/2014/main" id="{75C53DBC-C412-A542-8656-367CF61D8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2040" y="3405009"/>
              <a:ext cx="975640" cy="1083766"/>
            </a:xfrm>
            <a:custGeom>
              <a:avLst/>
              <a:gdLst>
                <a:gd name="T0" fmla="*/ 1712 w 1713"/>
                <a:gd name="T1" fmla="*/ 1258 h 1901"/>
                <a:gd name="T2" fmla="*/ 1712 w 1713"/>
                <a:gd name="T3" fmla="*/ 1258 h 1901"/>
                <a:gd name="T4" fmla="*/ 1712 w 1713"/>
                <a:gd name="T5" fmla="*/ 641 h 1901"/>
                <a:gd name="T6" fmla="*/ 1550 w 1713"/>
                <a:gd name="T7" fmla="*/ 365 h 1901"/>
                <a:gd name="T8" fmla="*/ 1014 w 1713"/>
                <a:gd name="T9" fmla="*/ 56 h 1901"/>
                <a:gd name="T10" fmla="*/ 698 w 1713"/>
                <a:gd name="T11" fmla="*/ 56 h 1901"/>
                <a:gd name="T12" fmla="*/ 162 w 1713"/>
                <a:gd name="T13" fmla="*/ 365 h 1901"/>
                <a:gd name="T14" fmla="*/ 0 w 1713"/>
                <a:gd name="T15" fmla="*/ 641 h 1901"/>
                <a:gd name="T16" fmla="*/ 0 w 1713"/>
                <a:gd name="T17" fmla="*/ 1258 h 1901"/>
                <a:gd name="T18" fmla="*/ 162 w 1713"/>
                <a:gd name="T19" fmla="*/ 1535 h 1901"/>
                <a:gd name="T20" fmla="*/ 698 w 1713"/>
                <a:gd name="T21" fmla="*/ 1843 h 1901"/>
                <a:gd name="T22" fmla="*/ 1014 w 1713"/>
                <a:gd name="T23" fmla="*/ 1843 h 1901"/>
                <a:gd name="T24" fmla="*/ 1550 w 1713"/>
                <a:gd name="T25" fmla="*/ 1535 h 1901"/>
                <a:gd name="T26" fmla="*/ 1712 w 1713"/>
                <a:gd name="T27" fmla="*/ 1258 h 1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3" h="1901">
                  <a:moveTo>
                    <a:pt x="1712" y="1258"/>
                  </a:moveTo>
                  <a:lnTo>
                    <a:pt x="1712" y="1258"/>
                  </a:lnTo>
                  <a:cubicBezTo>
                    <a:pt x="1712" y="641"/>
                    <a:pt x="1712" y="641"/>
                    <a:pt x="1712" y="641"/>
                  </a:cubicBezTo>
                  <a:cubicBezTo>
                    <a:pt x="1712" y="528"/>
                    <a:pt x="1647" y="422"/>
                    <a:pt x="1550" y="365"/>
                  </a:cubicBezTo>
                  <a:cubicBezTo>
                    <a:pt x="1014" y="56"/>
                    <a:pt x="1014" y="56"/>
                    <a:pt x="1014" y="56"/>
                  </a:cubicBezTo>
                  <a:cubicBezTo>
                    <a:pt x="916" y="0"/>
                    <a:pt x="795" y="0"/>
                    <a:pt x="698" y="56"/>
                  </a:cubicBezTo>
                  <a:cubicBezTo>
                    <a:pt x="162" y="365"/>
                    <a:pt x="162" y="365"/>
                    <a:pt x="162" y="365"/>
                  </a:cubicBezTo>
                  <a:cubicBezTo>
                    <a:pt x="65" y="422"/>
                    <a:pt x="0" y="528"/>
                    <a:pt x="0" y="641"/>
                  </a:cubicBezTo>
                  <a:cubicBezTo>
                    <a:pt x="0" y="1258"/>
                    <a:pt x="0" y="1258"/>
                    <a:pt x="0" y="1258"/>
                  </a:cubicBezTo>
                  <a:cubicBezTo>
                    <a:pt x="0" y="1372"/>
                    <a:pt x="65" y="1478"/>
                    <a:pt x="162" y="1535"/>
                  </a:cubicBezTo>
                  <a:cubicBezTo>
                    <a:pt x="698" y="1843"/>
                    <a:pt x="698" y="1843"/>
                    <a:pt x="698" y="1843"/>
                  </a:cubicBezTo>
                  <a:cubicBezTo>
                    <a:pt x="795" y="1900"/>
                    <a:pt x="916" y="1900"/>
                    <a:pt x="1014" y="1843"/>
                  </a:cubicBezTo>
                  <a:cubicBezTo>
                    <a:pt x="1550" y="1535"/>
                    <a:pt x="1550" y="1535"/>
                    <a:pt x="1550" y="1535"/>
                  </a:cubicBezTo>
                  <a:cubicBezTo>
                    <a:pt x="1647" y="1478"/>
                    <a:pt x="1712" y="1372"/>
                    <a:pt x="1712" y="1258"/>
                  </a:cubicBezTo>
                </a:path>
              </a:pathLst>
            </a:custGeom>
            <a:solidFill>
              <a:srgbClr val="7030A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MX" sz="900">
                <a:solidFill>
                  <a:schemeClr val="bg1"/>
                </a:solidFill>
              </a:endParaRPr>
            </a:p>
          </p:txBody>
        </p:sp>
        <p:sp>
          <p:nvSpPr>
            <p:cNvPr id="28" name="CuadroTexto 395">
              <a:extLst>
                <a:ext uri="{FF2B5EF4-FFF2-40B4-BE49-F238E27FC236}">
                  <a16:creationId xmlns:a16="http://schemas.microsoft.com/office/drawing/2014/main" id="{394BB050-BD5F-A045-A170-1786397A3F84}"/>
                </a:ext>
              </a:extLst>
            </p:cNvPr>
            <p:cNvSpPr txBox="1"/>
            <p:nvPr/>
          </p:nvSpPr>
          <p:spPr>
            <a:xfrm flipH="1">
              <a:off x="3094191" y="3762226"/>
              <a:ext cx="1191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Lato" charset="0"/>
                  <a:ea typeface="Lato" charset="0"/>
                  <a:cs typeface="Lato" charset="0"/>
                </a:rPr>
                <a:t>Process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54562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Freeform 371">
            <a:extLst>
              <a:ext uri="{FF2B5EF4-FFF2-40B4-BE49-F238E27FC236}">
                <a16:creationId xmlns:a16="http://schemas.microsoft.com/office/drawing/2014/main" id="{FA3B698D-6A36-594A-A212-9816FA4E5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2103" y="820611"/>
            <a:ext cx="2516" cy="2516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B4B4B5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456" name="Freeform 372">
            <a:extLst>
              <a:ext uri="{FF2B5EF4-FFF2-40B4-BE49-F238E27FC236}">
                <a16:creationId xmlns:a16="http://schemas.microsoft.com/office/drawing/2014/main" id="{86D093F3-DC35-3D4E-8AFF-88D8F7A6B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2103" y="820611"/>
            <a:ext cx="2516" cy="2516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B4B4B5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457" name="Freeform 373">
            <a:extLst>
              <a:ext uri="{FF2B5EF4-FFF2-40B4-BE49-F238E27FC236}">
                <a16:creationId xmlns:a16="http://schemas.microsoft.com/office/drawing/2014/main" id="{1E379909-C185-A645-8ED0-09AF8F131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9109" y="820611"/>
            <a:ext cx="2516" cy="2516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B4B4B5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458" name="Freeform 374">
            <a:extLst>
              <a:ext uri="{FF2B5EF4-FFF2-40B4-BE49-F238E27FC236}">
                <a16:creationId xmlns:a16="http://schemas.microsoft.com/office/drawing/2014/main" id="{56A24624-C242-4944-96AB-DFCE7FEFF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9109" y="820611"/>
            <a:ext cx="2516" cy="2516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B4B4B5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476" name="Rectangle 32">
            <a:extLst>
              <a:ext uri="{FF2B5EF4-FFF2-40B4-BE49-F238E27FC236}">
                <a16:creationId xmlns:a16="http://schemas.microsoft.com/office/drawing/2014/main" id="{71E81DF6-45F5-B74C-BC9A-83561A4A2CFD}"/>
              </a:ext>
            </a:extLst>
          </p:cNvPr>
          <p:cNvSpPr/>
          <p:nvPr/>
        </p:nvSpPr>
        <p:spPr>
          <a:xfrm flipH="1">
            <a:off x="3389165" y="2918180"/>
            <a:ext cx="69435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dirty="0"/>
              <a:t>Ensure that updated models meet criteria and address comments</a:t>
            </a:r>
          </a:p>
        </p:txBody>
      </p:sp>
      <p:sp>
        <p:nvSpPr>
          <p:cNvPr id="479" name="Rectangle 32">
            <a:extLst>
              <a:ext uri="{FF2B5EF4-FFF2-40B4-BE49-F238E27FC236}">
                <a16:creationId xmlns:a16="http://schemas.microsoft.com/office/drawing/2014/main" id="{CFD013D7-B65D-004A-85D0-C9F72D3694C7}"/>
              </a:ext>
            </a:extLst>
          </p:cNvPr>
          <p:cNvSpPr/>
          <p:nvPr/>
        </p:nvSpPr>
        <p:spPr>
          <a:xfrm flipH="1">
            <a:off x="3474724" y="4184940"/>
            <a:ext cx="76535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US" dirty="0"/>
              <a:t>Submitter updates and resubmits models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US" dirty="0"/>
              <a:t>Review Coordinator determines if the suggested changes have been made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US" dirty="0"/>
              <a:t>Review Coordinator may confer with other members of the review team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US" dirty="0"/>
              <a:t>Document feedback on revised models</a:t>
            </a:r>
          </a:p>
        </p:txBody>
      </p:sp>
      <p:sp>
        <p:nvSpPr>
          <p:cNvPr id="19" name="Rectangle 32">
            <a:extLst>
              <a:ext uri="{FF2B5EF4-FFF2-40B4-BE49-F238E27FC236}">
                <a16:creationId xmlns:a16="http://schemas.microsoft.com/office/drawing/2014/main" id="{45B864EA-08B4-41EB-9BE0-30D39B22D9DF}"/>
              </a:ext>
            </a:extLst>
          </p:cNvPr>
          <p:cNvSpPr/>
          <p:nvPr/>
        </p:nvSpPr>
        <p:spPr>
          <a:xfrm flipH="1">
            <a:off x="3389167" y="1504863"/>
            <a:ext cx="5142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Review Coordinator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820B31-9C2A-C343-8366-118CD5507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REPEAT REVIEW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5596E2-462E-EB46-BFF5-C011326BC730}"/>
              </a:ext>
            </a:extLst>
          </p:cNvPr>
          <p:cNvGrpSpPr/>
          <p:nvPr/>
        </p:nvGrpSpPr>
        <p:grpSpPr>
          <a:xfrm>
            <a:off x="1947030" y="1126141"/>
            <a:ext cx="1191338" cy="1083766"/>
            <a:chOff x="3050817" y="552813"/>
            <a:chExt cx="1191338" cy="1083766"/>
          </a:xfrm>
        </p:grpSpPr>
        <p:sp>
          <p:nvSpPr>
            <p:cNvPr id="21" name="Freeform 357">
              <a:extLst>
                <a:ext uri="{FF2B5EF4-FFF2-40B4-BE49-F238E27FC236}">
                  <a16:creationId xmlns:a16="http://schemas.microsoft.com/office/drawing/2014/main" id="{5B5DBC40-048C-DF4E-91D4-56F3B7D8FE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8666" y="552813"/>
              <a:ext cx="975640" cy="1083766"/>
            </a:xfrm>
            <a:custGeom>
              <a:avLst/>
              <a:gdLst>
                <a:gd name="T0" fmla="*/ 1712 w 1713"/>
                <a:gd name="T1" fmla="*/ 1259 h 1901"/>
                <a:gd name="T2" fmla="*/ 1712 w 1713"/>
                <a:gd name="T3" fmla="*/ 1259 h 1901"/>
                <a:gd name="T4" fmla="*/ 1712 w 1713"/>
                <a:gd name="T5" fmla="*/ 641 h 1901"/>
                <a:gd name="T6" fmla="*/ 1550 w 1713"/>
                <a:gd name="T7" fmla="*/ 365 h 1901"/>
                <a:gd name="T8" fmla="*/ 1014 w 1713"/>
                <a:gd name="T9" fmla="*/ 57 h 1901"/>
                <a:gd name="T10" fmla="*/ 698 w 1713"/>
                <a:gd name="T11" fmla="*/ 57 h 1901"/>
                <a:gd name="T12" fmla="*/ 162 w 1713"/>
                <a:gd name="T13" fmla="*/ 365 h 1901"/>
                <a:gd name="T14" fmla="*/ 0 w 1713"/>
                <a:gd name="T15" fmla="*/ 641 h 1901"/>
                <a:gd name="T16" fmla="*/ 0 w 1713"/>
                <a:gd name="T17" fmla="*/ 1259 h 1901"/>
                <a:gd name="T18" fmla="*/ 162 w 1713"/>
                <a:gd name="T19" fmla="*/ 1535 h 1901"/>
                <a:gd name="T20" fmla="*/ 698 w 1713"/>
                <a:gd name="T21" fmla="*/ 1843 h 1901"/>
                <a:gd name="T22" fmla="*/ 1014 w 1713"/>
                <a:gd name="T23" fmla="*/ 1843 h 1901"/>
                <a:gd name="T24" fmla="*/ 1550 w 1713"/>
                <a:gd name="T25" fmla="*/ 1535 h 1901"/>
                <a:gd name="T26" fmla="*/ 1712 w 1713"/>
                <a:gd name="T27" fmla="*/ 1259 h 1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3" h="1901">
                  <a:moveTo>
                    <a:pt x="1712" y="1259"/>
                  </a:moveTo>
                  <a:lnTo>
                    <a:pt x="1712" y="1259"/>
                  </a:lnTo>
                  <a:cubicBezTo>
                    <a:pt x="1712" y="641"/>
                    <a:pt x="1712" y="641"/>
                    <a:pt x="1712" y="641"/>
                  </a:cubicBezTo>
                  <a:cubicBezTo>
                    <a:pt x="1712" y="528"/>
                    <a:pt x="1647" y="422"/>
                    <a:pt x="1550" y="365"/>
                  </a:cubicBezTo>
                  <a:cubicBezTo>
                    <a:pt x="1014" y="57"/>
                    <a:pt x="1014" y="57"/>
                    <a:pt x="1014" y="57"/>
                  </a:cubicBezTo>
                  <a:cubicBezTo>
                    <a:pt x="916" y="0"/>
                    <a:pt x="795" y="0"/>
                    <a:pt x="698" y="57"/>
                  </a:cubicBezTo>
                  <a:cubicBezTo>
                    <a:pt x="162" y="365"/>
                    <a:pt x="162" y="365"/>
                    <a:pt x="162" y="365"/>
                  </a:cubicBezTo>
                  <a:cubicBezTo>
                    <a:pt x="65" y="422"/>
                    <a:pt x="0" y="528"/>
                    <a:pt x="0" y="641"/>
                  </a:cubicBezTo>
                  <a:cubicBezTo>
                    <a:pt x="0" y="1259"/>
                    <a:pt x="0" y="1259"/>
                    <a:pt x="0" y="1259"/>
                  </a:cubicBezTo>
                  <a:cubicBezTo>
                    <a:pt x="0" y="1372"/>
                    <a:pt x="65" y="1478"/>
                    <a:pt x="162" y="1535"/>
                  </a:cubicBezTo>
                  <a:cubicBezTo>
                    <a:pt x="698" y="1843"/>
                    <a:pt x="698" y="1843"/>
                    <a:pt x="698" y="1843"/>
                  </a:cubicBezTo>
                  <a:cubicBezTo>
                    <a:pt x="795" y="1900"/>
                    <a:pt x="916" y="1900"/>
                    <a:pt x="1014" y="1843"/>
                  </a:cubicBezTo>
                  <a:cubicBezTo>
                    <a:pt x="1550" y="1535"/>
                    <a:pt x="1550" y="1535"/>
                    <a:pt x="1550" y="1535"/>
                  </a:cubicBezTo>
                  <a:cubicBezTo>
                    <a:pt x="1647" y="1478"/>
                    <a:pt x="1712" y="1372"/>
                    <a:pt x="1712" y="1259"/>
                  </a:cubicBezTo>
                </a:path>
              </a:pathLst>
            </a:custGeom>
            <a:solidFill>
              <a:srgbClr val="1BA8E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MX" sz="900">
                <a:solidFill>
                  <a:schemeClr val="bg1"/>
                </a:solidFill>
              </a:endParaRPr>
            </a:p>
          </p:txBody>
        </p:sp>
        <p:sp>
          <p:nvSpPr>
            <p:cNvPr id="22" name="CuadroTexto 395">
              <a:extLst>
                <a:ext uri="{FF2B5EF4-FFF2-40B4-BE49-F238E27FC236}">
                  <a16:creationId xmlns:a16="http://schemas.microsoft.com/office/drawing/2014/main" id="{FF3C8A52-205C-E74B-94F6-BE5FC19E9AFA}"/>
                </a:ext>
              </a:extLst>
            </p:cNvPr>
            <p:cNvSpPr txBox="1"/>
            <p:nvPr/>
          </p:nvSpPr>
          <p:spPr>
            <a:xfrm flipH="1">
              <a:off x="3050817" y="905398"/>
              <a:ext cx="1191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Lato" charset="0"/>
                  <a:ea typeface="Lato" charset="0"/>
                  <a:cs typeface="Lato" charset="0"/>
                </a:rPr>
                <a:t>Who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445717D-A379-2C41-AF7C-A84AA8C19327}"/>
              </a:ext>
            </a:extLst>
          </p:cNvPr>
          <p:cNvGrpSpPr/>
          <p:nvPr/>
        </p:nvGrpSpPr>
        <p:grpSpPr>
          <a:xfrm>
            <a:off x="1947030" y="2642405"/>
            <a:ext cx="1191338" cy="1083766"/>
            <a:chOff x="3050817" y="2069077"/>
            <a:chExt cx="1191338" cy="1083766"/>
          </a:xfrm>
        </p:grpSpPr>
        <p:sp>
          <p:nvSpPr>
            <p:cNvPr id="24" name="Freeform 358">
              <a:extLst>
                <a:ext uri="{FF2B5EF4-FFF2-40B4-BE49-F238E27FC236}">
                  <a16:creationId xmlns:a16="http://schemas.microsoft.com/office/drawing/2014/main" id="{85860376-DDE6-8D45-8C48-94D001ED19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4803" y="2069077"/>
              <a:ext cx="975640" cy="1083766"/>
            </a:xfrm>
            <a:custGeom>
              <a:avLst/>
              <a:gdLst>
                <a:gd name="T0" fmla="*/ 1712 w 1713"/>
                <a:gd name="T1" fmla="*/ 1258 h 1900"/>
                <a:gd name="T2" fmla="*/ 1712 w 1713"/>
                <a:gd name="T3" fmla="*/ 1258 h 1900"/>
                <a:gd name="T4" fmla="*/ 1712 w 1713"/>
                <a:gd name="T5" fmla="*/ 633 h 1900"/>
                <a:gd name="T6" fmla="*/ 1550 w 1713"/>
                <a:gd name="T7" fmla="*/ 365 h 1900"/>
                <a:gd name="T8" fmla="*/ 1014 w 1713"/>
                <a:gd name="T9" fmla="*/ 56 h 1900"/>
                <a:gd name="T10" fmla="*/ 698 w 1713"/>
                <a:gd name="T11" fmla="*/ 56 h 1900"/>
                <a:gd name="T12" fmla="*/ 162 w 1713"/>
                <a:gd name="T13" fmla="*/ 365 h 1900"/>
                <a:gd name="T14" fmla="*/ 0 w 1713"/>
                <a:gd name="T15" fmla="*/ 633 h 1900"/>
                <a:gd name="T16" fmla="*/ 0 w 1713"/>
                <a:gd name="T17" fmla="*/ 1258 h 1900"/>
                <a:gd name="T18" fmla="*/ 162 w 1713"/>
                <a:gd name="T19" fmla="*/ 1527 h 1900"/>
                <a:gd name="T20" fmla="*/ 698 w 1713"/>
                <a:gd name="T21" fmla="*/ 1842 h 1900"/>
                <a:gd name="T22" fmla="*/ 1014 w 1713"/>
                <a:gd name="T23" fmla="*/ 1842 h 1900"/>
                <a:gd name="T24" fmla="*/ 1550 w 1713"/>
                <a:gd name="T25" fmla="*/ 1527 h 1900"/>
                <a:gd name="T26" fmla="*/ 1712 w 1713"/>
                <a:gd name="T27" fmla="*/ 1258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3" h="1900">
                  <a:moveTo>
                    <a:pt x="1712" y="1258"/>
                  </a:moveTo>
                  <a:lnTo>
                    <a:pt x="1712" y="1258"/>
                  </a:lnTo>
                  <a:cubicBezTo>
                    <a:pt x="1712" y="633"/>
                    <a:pt x="1712" y="633"/>
                    <a:pt x="1712" y="633"/>
                  </a:cubicBezTo>
                  <a:cubicBezTo>
                    <a:pt x="1712" y="528"/>
                    <a:pt x="1647" y="422"/>
                    <a:pt x="1550" y="365"/>
                  </a:cubicBezTo>
                  <a:cubicBezTo>
                    <a:pt x="1014" y="56"/>
                    <a:pt x="1014" y="56"/>
                    <a:pt x="1014" y="56"/>
                  </a:cubicBezTo>
                  <a:cubicBezTo>
                    <a:pt x="916" y="0"/>
                    <a:pt x="795" y="0"/>
                    <a:pt x="698" y="56"/>
                  </a:cubicBezTo>
                  <a:cubicBezTo>
                    <a:pt x="162" y="365"/>
                    <a:pt x="162" y="365"/>
                    <a:pt x="162" y="365"/>
                  </a:cubicBezTo>
                  <a:cubicBezTo>
                    <a:pt x="65" y="422"/>
                    <a:pt x="0" y="528"/>
                    <a:pt x="0" y="633"/>
                  </a:cubicBezTo>
                  <a:cubicBezTo>
                    <a:pt x="0" y="1258"/>
                    <a:pt x="0" y="1258"/>
                    <a:pt x="0" y="1258"/>
                  </a:cubicBezTo>
                  <a:cubicBezTo>
                    <a:pt x="0" y="1372"/>
                    <a:pt x="65" y="1478"/>
                    <a:pt x="162" y="1527"/>
                  </a:cubicBezTo>
                  <a:cubicBezTo>
                    <a:pt x="698" y="1842"/>
                    <a:pt x="698" y="1842"/>
                    <a:pt x="698" y="1842"/>
                  </a:cubicBezTo>
                  <a:cubicBezTo>
                    <a:pt x="795" y="1899"/>
                    <a:pt x="916" y="1899"/>
                    <a:pt x="1014" y="1842"/>
                  </a:cubicBezTo>
                  <a:cubicBezTo>
                    <a:pt x="1550" y="1527"/>
                    <a:pt x="1550" y="1527"/>
                    <a:pt x="1550" y="1527"/>
                  </a:cubicBezTo>
                  <a:cubicBezTo>
                    <a:pt x="1647" y="1478"/>
                    <a:pt x="1712" y="1372"/>
                    <a:pt x="1712" y="1258"/>
                  </a:cubicBezTo>
                </a:path>
              </a:pathLst>
            </a:custGeom>
            <a:solidFill>
              <a:srgbClr val="0070C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MX" sz="900">
                <a:solidFill>
                  <a:schemeClr val="bg1"/>
                </a:solidFill>
              </a:endParaRPr>
            </a:p>
          </p:txBody>
        </p:sp>
        <p:sp>
          <p:nvSpPr>
            <p:cNvPr id="25" name="CuadroTexto 395">
              <a:extLst>
                <a:ext uri="{FF2B5EF4-FFF2-40B4-BE49-F238E27FC236}">
                  <a16:creationId xmlns:a16="http://schemas.microsoft.com/office/drawing/2014/main" id="{8754DBAE-8589-C34F-92B7-6381E2F367BB}"/>
                </a:ext>
              </a:extLst>
            </p:cNvPr>
            <p:cNvSpPr txBox="1"/>
            <p:nvPr/>
          </p:nvSpPr>
          <p:spPr>
            <a:xfrm flipH="1">
              <a:off x="3050817" y="2384403"/>
              <a:ext cx="1191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Lato" charset="0"/>
                  <a:ea typeface="Lato" charset="0"/>
                  <a:cs typeface="Lato" charset="0"/>
                </a:rPr>
                <a:t>Intent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8DD8CD-38F1-B243-910D-82ABA02B926E}"/>
              </a:ext>
            </a:extLst>
          </p:cNvPr>
          <p:cNvGrpSpPr/>
          <p:nvPr/>
        </p:nvGrpSpPr>
        <p:grpSpPr>
          <a:xfrm>
            <a:off x="1990404" y="3978337"/>
            <a:ext cx="1191338" cy="1083766"/>
            <a:chOff x="3094191" y="3405009"/>
            <a:chExt cx="1191338" cy="1083766"/>
          </a:xfrm>
        </p:grpSpPr>
        <p:sp>
          <p:nvSpPr>
            <p:cNvPr id="27" name="Freeform 359">
              <a:extLst>
                <a:ext uri="{FF2B5EF4-FFF2-40B4-BE49-F238E27FC236}">
                  <a16:creationId xmlns:a16="http://schemas.microsoft.com/office/drawing/2014/main" id="{E81FC429-4EE2-DD43-96EE-2B0A5CA513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2040" y="3405009"/>
              <a:ext cx="975640" cy="1083766"/>
            </a:xfrm>
            <a:custGeom>
              <a:avLst/>
              <a:gdLst>
                <a:gd name="T0" fmla="*/ 1712 w 1713"/>
                <a:gd name="T1" fmla="*/ 1258 h 1901"/>
                <a:gd name="T2" fmla="*/ 1712 w 1713"/>
                <a:gd name="T3" fmla="*/ 1258 h 1901"/>
                <a:gd name="T4" fmla="*/ 1712 w 1713"/>
                <a:gd name="T5" fmla="*/ 641 h 1901"/>
                <a:gd name="T6" fmla="*/ 1550 w 1713"/>
                <a:gd name="T7" fmla="*/ 365 h 1901"/>
                <a:gd name="T8" fmla="*/ 1014 w 1713"/>
                <a:gd name="T9" fmla="*/ 56 h 1901"/>
                <a:gd name="T10" fmla="*/ 698 w 1713"/>
                <a:gd name="T11" fmla="*/ 56 h 1901"/>
                <a:gd name="T12" fmla="*/ 162 w 1713"/>
                <a:gd name="T13" fmla="*/ 365 h 1901"/>
                <a:gd name="T14" fmla="*/ 0 w 1713"/>
                <a:gd name="T15" fmla="*/ 641 h 1901"/>
                <a:gd name="T16" fmla="*/ 0 w 1713"/>
                <a:gd name="T17" fmla="*/ 1258 h 1901"/>
                <a:gd name="T18" fmla="*/ 162 w 1713"/>
                <a:gd name="T19" fmla="*/ 1535 h 1901"/>
                <a:gd name="T20" fmla="*/ 698 w 1713"/>
                <a:gd name="T21" fmla="*/ 1843 h 1901"/>
                <a:gd name="T22" fmla="*/ 1014 w 1713"/>
                <a:gd name="T23" fmla="*/ 1843 h 1901"/>
                <a:gd name="T24" fmla="*/ 1550 w 1713"/>
                <a:gd name="T25" fmla="*/ 1535 h 1901"/>
                <a:gd name="T26" fmla="*/ 1712 w 1713"/>
                <a:gd name="T27" fmla="*/ 1258 h 1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3" h="1901">
                  <a:moveTo>
                    <a:pt x="1712" y="1258"/>
                  </a:moveTo>
                  <a:lnTo>
                    <a:pt x="1712" y="1258"/>
                  </a:lnTo>
                  <a:cubicBezTo>
                    <a:pt x="1712" y="641"/>
                    <a:pt x="1712" y="641"/>
                    <a:pt x="1712" y="641"/>
                  </a:cubicBezTo>
                  <a:cubicBezTo>
                    <a:pt x="1712" y="528"/>
                    <a:pt x="1647" y="422"/>
                    <a:pt x="1550" y="365"/>
                  </a:cubicBezTo>
                  <a:cubicBezTo>
                    <a:pt x="1014" y="56"/>
                    <a:pt x="1014" y="56"/>
                    <a:pt x="1014" y="56"/>
                  </a:cubicBezTo>
                  <a:cubicBezTo>
                    <a:pt x="916" y="0"/>
                    <a:pt x="795" y="0"/>
                    <a:pt x="698" y="56"/>
                  </a:cubicBezTo>
                  <a:cubicBezTo>
                    <a:pt x="162" y="365"/>
                    <a:pt x="162" y="365"/>
                    <a:pt x="162" y="365"/>
                  </a:cubicBezTo>
                  <a:cubicBezTo>
                    <a:pt x="65" y="422"/>
                    <a:pt x="0" y="528"/>
                    <a:pt x="0" y="641"/>
                  </a:cubicBezTo>
                  <a:cubicBezTo>
                    <a:pt x="0" y="1258"/>
                    <a:pt x="0" y="1258"/>
                    <a:pt x="0" y="1258"/>
                  </a:cubicBezTo>
                  <a:cubicBezTo>
                    <a:pt x="0" y="1372"/>
                    <a:pt x="65" y="1478"/>
                    <a:pt x="162" y="1535"/>
                  </a:cubicBezTo>
                  <a:cubicBezTo>
                    <a:pt x="698" y="1843"/>
                    <a:pt x="698" y="1843"/>
                    <a:pt x="698" y="1843"/>
                  </a:cubicBezTo>
                  <a:cubicBezTo>
                    <a:pt x="795" y="1900"/>
                    <a:pt x="916" y="1900"/>
                    <a:pt x="1014" y="1843"/>
                  </a:cubicBezTo>
                  <a:cubicBezTo>
                    <a:pt x="1550" y="1535"/>
                    <a:pt x="1550" y="1535"/>
                    <a:pt x="1550" y="1535"/>
                  </a:cubicBezTo>
                  <a:cubicBezTo>
                    <a:pt x="1647" y="1478"/>
                    <a:pt x="1712" y="1372"/>
                    <a:pt x="1712" y="1258"/>
                  </a:cubicBezTo>
                </a:path>
              </a:pathLst>
            </a:custGeom>
            <a:solidFill>
              <a:srgbClr val="7030A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MX" sz="900">
                <a:solidFill>
                  <a:schemeClr val="bg1"/>
                </a:solidFill>
              </a:endParaRPr>
            </a:p>
          </p:txBody>
        </p:sp>
        <p:sp>
          <p:nvSpPr>
            <p:cNvPr id="28" name="CuadroTexto 395">
              <a:extLst>
                <a:ext uri="{FF2B5EF4-FFF2-40B4-BE49-F238E27FC236}">
                  <a16:creationId xmlns:a16="http://schemas.microsoft.com/office/drawing/2014/main" id="{28D525CD-E091-3340-B070-375C281D3890}"/>
                </a:ext>
              </a:extLst>
            </p:cNvPr>
            <p:cNvSpPr txBox="1"/>
            <p:nvPr/>
          </p:nvSpPr>
          <p:spPr>
            <a:xfrm flipH="1">
              <a:off x="3094191" y="3762226"/>
              <a:ext cx="1191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Lato" charset="0"/>
                  <a:ea typeface="Lato" charset="0"/>
                  <a:cs typeface="Lato" charset="0"/>
                </a:rPr>
                <a:t>Process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28167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Freeform 371">
            <a:extLst>
              <a:ext uri="{FF2B5EF4-FFF2-40B4-BE49-F238E27FC236}">
                <a16:creationId xmlns:a16="http://schemas.microsoft.com/office/drawing/2014/main" id="{FA3B698D-6A36-594A-A212-9816FA4E5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9095" y="1671003"/>
            <a:ext cx="2516" cy="2516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B4B4B5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456" name="Freeform 372">
            <a:extLst>
              <a:ext uri="{FF2B5EF4-FFF2-40B4-BE49-F238E27FC236}">
                <a16:creationId xmlns:a16="http://schemas.microsoft.com/office/drawing/2014/main" id="{86D093F3-DC35-3D4E-8AFF-88D8F7A6B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9095" y="1671003"/>
            <a:ext cx="2516" cy="2516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B4B4B5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457" name="Freeform 373">
            <a:extLst>
              <a:ext uri="{FF2B5EF4-FFF2-40B4-BE49-F238E27FC236}">
                <a16:creationId xmlns:a16="http://schemas.microsoft.com/office/drawing/2014/main" id="{1E379909-C185-A645-8ED0-09AF8F131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6101" y="1671003"/>
            <a:ext cx="2516" cy="2516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B4B4B5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458" name="Freeform 374">
            <a:extLst>
              <a:ext uri="{FF2B5EF4-FFF2-40B4-BE49-F238E27FC236}">
                <a16:creationId xmlns:a16="http://schemas.microsoft.com/office/drawing/2014/main" id="{56A24624-C242-4944-96AB-DFCE7FEFF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6101" y="1671003"/>
            <a:ext cx="2516" cy="2516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B4B4B5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476" name="Rectangle 32">
            <a:extLst>
              <a:ext uri="{FF2B5EF4-FFF2-40B4-BE49-F238E27FC236}">
                <a16:creationId xmlns:a16="http://schemas.microsoft.com/office/drawing/2014/main" id="{71E81DF6-45F5-B74C-BC9A-83561A4A2CFD}"/>
              </a:ext>
            </a:extLst>
          </p:cNvPr>
          <p:cNvSpPr/>
          <p:nvPr/>
        </p:nvSpPr>
        <p:spPr>
          <a:xfrm flipH="1">
            <a:off x="2017567" y="2896309"/>
            <a:ext cx="57957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dirty="0"/>
              <a:t>Formally endorse model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dirty="0"/>
              <a:t>Assign designations (preferred/allowed) and specific uses</a:t>
            </a:r>
          </a:p>
        </p:txBody>
      </p:sp>
      <p:sp>
        <p:nvSpPr>
          <p:cNvPr id="479" name="Rectangle 32">
            <a:extLst>
              <a:ext uri="{FF2B5EF4-FFF2-40B4-BE49-F238E27FC236}">
                <a16:creationId xmlns:a16="http://schemas.microsoft.com/office/drawing/2014/main" id="{CFD013D7-B65D-004A-85D0-C9F72D3694C7}"/>
              </a:ext>
            </a:extLst>
          </p:cNvPr>
          <p:cNvSpPr/>
          <p:nvPr/>
        </p:nvSpPr>
        <p:spPr>
          <a:xfrm flipH="1">
            <a:off x="1874150" y="4171334"/>
            <a:ext cx="901588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US" dirty="0"/>
              <a:t>Documented results of the clinical and technical review teams are submitted to the Model Review Board. 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Clinical review will be a Word document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Technical review will be the output of a compiler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Model Review Board confirms or modifies the determinations of the review teams and provides feedback to review coordinators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Determine level of endorsement and the use for which the model is endorsed</a:t>
            </a:r>
            <a:endParaRPr lang="en-US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9" name="Rectangle 32">
            <a:extLst>
              <a:ext uri="{FF2B5EF4-FFF2-40B4-BE49-F238E27FC236}">
                <a16:creationId xmlns:a16="http://schemas.microsoft.com/office/drawing/2014/main" id="{45B864EA-08B4-41EB-9BE0-30D39B22D9DF}"/>
              </a:ext>
            </a:extLst>
          </p:cNvPr>
          <p:cNvSpPr/>
          <p:nvPr/>
        </p:nvSpPr>
        <p:spPr>
          <a:xfrm flipH="1">
            <a:off x="1909132" y="1458438"/>
            <a:ext cx="55182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Model Review Board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2 -3 individuals with specialized skills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Report to Quality Review Committee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D332C12-520C-FD4A-9AA1-EE8F4A05BFA2}"/>
              </a:ext>
            </a:extLst>
          </p:cNvPr>
          <p:cNvGrpSpPr/>
          <p:nvPr/>
        </p:nvGrpSpPr>
        <p:grpSpPr>
          <a:xfrm>
            <a:off x="8715211" y="878850"/>
            <a:ext cx="3278438" cy="2847321"/>
            <a:chOff x="631915" y="3785299"/>
            <a:chExt cx="3278438" cy="284732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4DFB816-F6F9-45E8-BFCB-43BEFDCEB428}"/>
                </a:ext>
              </a:extLst>
            </p:cNvPr>
            <p:cNvSpPr/>
            <p:nvPr/>
          </p:nvSpPr>
          <p:spPr>
            <a:xfrm>
              <a:off x="631915" y="3785299"/>
              <a:ext cx="3278438" cy="340238"/>
            </a:xfrm>
            <a:prstGeom prst="rect">
              <a:avLst/>
            </a:prstGeom>
            <a:solidFill>
              <a:srgbClr val="44546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Endorsement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E05636B-4DE1-482F-976C-039D448964A9}"/>
                </a:ext>
              </a:extLst>
            </p:cNvPr>
            <p:cNvSpPr/>
            <p:nvPr/>
          </p:nvSpPr>
          <p:spPr>
            <a:xfrm>
              <a:off x="631915" y="4985628"/>
              <a:ext cx="3278438" cy="16469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44546A"/>
                  </a:solidFill>
                </a:rPr>
                <a:t>Endorsement Types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44546A"/>
                  </a:solidFill>
                </a:rPr>
                <a:t>Preferred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44546A"/>
                  </a:solidFill>
                </a:rPr>
                <a:t>Allowed – the model is iso-semantic and can be algorithmically converted to the preferred model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0D62A57-D3C3-4936-B10C-6E13AE565B46}"/>
                </a:ext>
              </a:extLst>
            </p:cNvPr>
            <p:cNvSpPr/>
            <p:nvPr/>
          </p:nvSpPr>
          <p:spPr>
            <a:xfrm>
              <a:off x="631915" y="4125537"/>
              <a:ext cx="3278438" cy="86009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>
                  <a:solidFill>
                    <a:srgbClr val="44546A"/>
                  </a:solidFill>
                </a:rPr>
                <a:t>Endorsement requires that the model meet both Logica’s clinical and technical criteria</a:t>
              </a:r>
            </a:p>
            <a:p>
              <a:endParaRPr lang="en-US" dirty="0">
                <a:solidFill>
                  <a:srgbClr val="44546A"/>
                </a:solidFill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BD7FE88B-C5DC-3241-BFFB-E12F90C97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FINALIZE REVIEW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E662639-7B12-8C45-AA4D-1EC645EE9EEB}"/>
              </a:ext>
            </a:extLst>
          </p:cNvPr>
          <p:cNvGrpSpPr/>
          <p:nvPr/>
        </p:nvGrpSpPr>
        <p:grpSpPr>
          <a:xfrm>
            <a:off x="639438" y="1126141"/>
            <a:ext cx="1191338" cy="1083766"/>
            <a:chOff x="3050817" y="552813"/>
            <a:chExt cx="1191338" cy="1083766"/>
          </a:xfrm>
        </p:grpSpPr>
        <p:sp>
          <p:nvSpPr>
            <p:cNvPr id="24" name="Freeform 357">
              <a:extLst>
                <a:ext uri="{FF2B5EF4-FFF2-40B4-BE49-F238E27FC236}">
                  <a16:creationId xmlns:a16="http://schemas.microsoft.com/office/drawing/2014/main" id="{C9B6C8E3-2DBD-4940-AF60-1DBF004D3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8666" y="552813"/>
              <a:ext cx="975640" cy="1083766"/>
            </a:xfrm>
            <a:custGeom>
              <a:avLst/>
              <a:gdLst>
                <a:gd name="T0" fmla="*/ 1712 w 1713"/>
                <a:gd name="T1" fmla="*/ 1259 h 1901"/>
                <a:gd name="T2" fmla="*/ 1712 w 1713"/>
                <a:gd name="T3" fmla="*/ 1259 h 1901"/>
                <a:gd name="T4" fmla="*/ 1712 w 1713"/>
                <a:gd name="T5" fmla="*/ 641 h 1901"/>
                <a:gd name="T6" fmla="*/ 1550 w 1713"/>
                <a:gd name="T7" fmla="*/ 365 h 1901"/>
                <a:gd name="T8" fmla="*/ 1014 w 1713"/>
                <a:gd name="T9" fmla="*/ 57 h 1901"/>
                <a:gd name="T10" fmla="*/ 698 w 1713"/>
                <a:gd name="T11" fmla="*/ 57 h 1901"/>
                <a:gd name="T12" fmla="*/ 162 w 1713"/>
                <a:gd name="T13" fmla="*/ 365 h 1901"/>
                <a:gd name="T14" fmla="*/ 0 w 1713"/>
                <a:gd name="T15" fmla="*/ 641 h 1901"/>
                <a:gd name="T16" fmla="*/ 0 w 1713"/>
                <a:gd name="T17" fmla="*/ 1259 h 1901"/>
                <a:gd name="T18" fmla="*/ 162 w 1713"/>
                <a:gd name="T19" fmla="*/ 1535 h 1901"/>
                <a:gd name="T20" fmla="*/ 698 w 1713"/>
                <a:gd name="T21" fmla="*/ 1843 h 1901"/>
                <a:gd name="T22" fmla="*/ 1014 w 1713"/>
                <a:gd name="T23" fmla="*/ 1843 h 1901"/>
                <a:gd name="T24" fmla="*/ 1550 w 1713"/>
                <a:gd name="T25" fmla="*/ 1535 h 1901"/>
                <a:gd name="T26" fmla="*/ 1712 w 1713"/>
                <a:gd name="T27" fmla="*/ 1259 h 1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3" h="1901">
                  <a:moveTo>
                    <a:pt x="1712" y="1259"/>
                  </a:moveTo>
                  <a:lnTo>
                    <a:pt x="1712" y="1259"/>
                  </a:lnTo>
                  <a:cubicBezTo>
                    <a:pt x="1712" y="641"/>
                    <a:pt x="1712" y="641"/>
                    <a:pt x="1712" y="641"/>
                  </a:cubicBezTo>
                  <a:cubicBezTo>
                    <a:pt x="1712" y="528"/>
                    <a:pt x="1647" y="422"/>
                    <a:pt x="1550" y="365"/>
                  </a:cubicBezTo>
                  <a:cubicBezTo>
                    <a:pt x="1014" y="57"/>
                    <a:pt x="1014" y="57"/>
                    <a:pt x="1014" y="57"/>
                  </a:cubicBezTo>
                  <a:cubicBezTo>
                    <a:pt x="916" y="0"/>
                    <a:pt x="795" y="0"/>
                    <a:pt x="698" y="57"/>
                  </a:cubicBezTo>
                  <a:cubicBezTo>
                    <a:pt x="162" y="365"/>
                    <a:pt x="162" y="365"/>
                    <a:pt x="162" y="365"/>
                  </a:cubicBezTo>
                  <a:cubicBezTo>
                    <a:pt x="65" y="422"/>
                    <a:pt x="0" y="528"/>
                    <a:pt x="0" y="641"/>
                  </a:cubicBezTo>
                  <a:cubicBezTo>
                    <a:pt x="0" y="1259"/>
                    <a:pt x="0" y="1259"/>
                    <a:pt x="0" y="1259"/>
                  </a:cubicBezTo>
                  <a:cubicBezTo>
                    <a:pt x="0" y="1372"/>
                    <a:pt x="65" y="1478"/>
                    <a:pt x="162" y="1535"/>
                  </a:cubicBezTo>
                  <a:cubicBezTo>
                    <a:pt x="698" y="1843"/>
                    <a:pt x="698" y="1843"/>
                    <a:pt x="698" y="1843"/>
                  </a:cubicBezTo>
                  <a:cubicBezTo>
                    <a:pt x="795" y="1900"/>
                    <a:pt x="916" y="1900"/>
                    <a:pt x="1014" y="1843"/>
                  </a:cubicBezTo>
                  <a:cubicBezTo>
                    <a:pt x="1550" y="1535"/>
                    <a:pt x="1550" y="1535"/>
                    <a:pt x="1550" y="1535"/>
                  </a:cubicBezTo>
                  <a:cubicBezTo>
                    <a:pt x="1647" y="1478"/>
                    <a:pt x="1712" y="1372"/>
                    <a:pt x="1712" y="1259"/>
                  </a:cubicBezTo>
                </a:path>
              </a:pathLst>
            </a:custGeom>
            <a:solidFill>
              <a:srgbClr val="1BA8E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MX" sz="900">
                <a:solidFill>
                  <a:schemeClr val="bg1"/>
                </a:solidFill>
              </a:endParaRPr>
            </a:p>
          </p:txBody>
        </p:sp>
        <p:sp>
          <p:nvSpPr>
            <p:cNvPr id="25" name="CuadroTexto 395">
              <a:extLst>
                <a:ext uri="{FF2B5EF4-FFF2-40B4-BE49-F238E27FC236}">
                  <a16:creationId xmlns:a16="http://schemas.microsoft.com/office/drawing/2014/main" id="{66FFB7AE-7F2F-DD4F-9A7C-FFF33893D936}"/>
                </a:ext>
              </a:extLst>
            </p:cNvPr>
            <p:cNvSpPr txBox="1"/>
            <p:nvPr/>
          </p:nvSpPr>
          <p:spPr>
            <a:xfrm flipH="1">
              <a:off x="3050817" y="905398"/>
              <a:ext cx="1191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Lato" charset="0"/>
                  <a:ea typeface="Lato" charset="0"/>
                  <a:cs typeface="Lato" charset="0"/>
                </a:rPr>
                <a:t>Who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8775281-7A78-254D-AF50-CD3F295B4D87}"/>
              </a:ext>
            </a:extLst>
          </p:cNvPr>
          <p:cNvGrpSpPr/>
          <p:nvPr/>
        </p:nvGrpSpPr>
        <p:grpSpPr>
          <a:xfrm>
            <a:off x="639438" y="2642405"/>
            <a:ext cx="1191338" cy="1083766"/>
            <a:chOff x="3050817" y="2069077"/>
            <a:chExt cx="1191338" cy="1083766"/>
          </a:xfrm>
        </p:grpSpPr>
        <p:sp>
          <p:nvSpPr>
            <p:cNvPr id="27" name="Freeform 358">
              <a:extLst>
                <a:ext uri="{FF2B5EF4-FFF2-40B4-BE49-F238E27FC236}">
                  <a16:creationId xmlns:a16="http://schemas.microsoft.com/office/drawing/2014/main" id="{05C71C03-A49E-6249-8AE8-3BDECB3E7F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4803" y="2069077"/>
              <a:ext cx="975640" cy="1083766"/>
            </a:xfrm>
            <a:custGeom>
              <a:avLst/>
              <a:gdLst>
                <a:gd name="T0" fmla="*/ 1712 w 1713"/>
                <a:gd name="T1" fmla="*/ 1258 h 1900"/>
                <a:gd name="T2" fmla="*/ 1712 w 1713"/>
                <a:gd name="T3" fmla="*/ 1258 h 1900"/>
                <a:gd name="T4" fmla="*/ 1712 w 1713"/>
                <a:gd name="T5" fmla="*/ 633 h 1900"/>
                <a:gd name="T6" fmla="*/ 1550 w 1713"/>
                <a:gd name="T7" fmla="*/ 365 h 1900"/>
                <a:gd name="T8" fmla="*/ 1014 w 1713"/>
                <a:gd name="T9" fmla="*/ 56 h 1900"/>
                <a:gd name="T10" fmla="*/ 698 w 1713"/>
                <a:gd name="T11" fmla="*/ 56 h 1900"/>
                <a:gd name="T12" fmla="*/ 162 w 1713"/>
                <a:gd name="T13" fmla="*/ 365 h 1900"/>
                <a:gd name="T14" fmla="*/ 0 w 1713"/>
                <a:gd name="T15" fmla="*/ 633 h 1900"/>
                <a:gd name="T16" fmla="*/ 0 w 1713"/>
                <a:gd name="T17" fmla="*/ 1258 h 1900"/>
                <a:gd name="T18" fmla="*/ 162 w 1713"/>
                <a:gd name="T19" fmla="*/ 1527 h 1900"/>
                <a:gd name="T20" fmla="*/ 698 w 1713"/>
                <a:gd name="T21" fmla="*/ 1842 h 1900"/>
                <a:gd name="T22" fmla="*/ 1014 w 1713"/>
                <a:gd name="T23" fmla="*/ 1842 h 1900"/>
                <a:gd name="T24" fmla="*/ 1550 w 1713"/>
                <a:gd name="T25" fmla="*/ 1527 h 1900"/>
                <a:gd name="T26" fmla="*/ 1712 w 1713"/>
                <a:gd name="T27" fmla="*/ 1258 h 1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3" h="1900">
                  <a:moveTo>
                    <a:pt x="1712" y="1258"/>
                  </a:moveTo>
                  <a:lnTo>
                    <a:pt x="1712" y="1258"/>
                  </a:lnTo>
                  <a:cubicBezTo>
                    <a:pt x="1712" y="633"/>
                    <a:pt x="1712" y="633"/>
                    <a:pt x="1712" y="633"/>
                  </a:cubicBezTo>
                  <a:cubicBezTo>
                    <a:pt x="1712" y="528"/>
                    <a:pt x="1647" y="422"/>
                    <a:pt x="1550" y="365"/>
                  </a:cubicBezTo>
                  <a:cubicBezTo>
                    <a:pt x="1014" y="56"/>
                    <a:pt x="1014" y="56"/>
                    <a:pt x="1014" y="56"/>
                  </a:cubicBezTo>
                  <a:cubicBezTo>
                    <a:pt x="916" y="0"/>
                    <a:pt x="795" y="0"/>
                    <a:pt x="698" y="56"/>
                  </a:cubicBezTo>
                  <a:cubicBezTo>
                    <a:pt x="162" y="365"/>
                    <a:pt x="162" y="365"/>
                    <a:pt x="162" y="365"/>
                  </a:cubicBezTo>
                  <a:cubicBezTo>
                    <a:pt x="65" y="422"/>
                    <a:pt x="0" y="528"/>
                    <a:pt x="0" y="633"/>
                  </a:cubicBezTo>
                  <a:cubicBezTo>
                    <a:pt x="0" y="1258"/>
                    <a:pt x="0" y="1258"/>
                    <a:pt x="0" y="1258"/>
                  </a:cubicBezTo>
                  <a:cubicBezTo>
                    <a:pt x="0" y="1372"/>
                    <a:pt x="65" y="1478"/>
                    <a:pt x="162" y="1527"/>
                  </a:cubicBezTo>
                  <a:cubicBezTo>
                    <a:pt x="698" y="1842"/>
                    <a:pt x="698" y="1842"/>
                    <a:pt x="698" y="1842"/>
                  </a:cubicBezTo>
                  <a:cubicBezTo>
                    <a:pt x="795" y="1899"/>
                    <a:pt x="916" y="1899"/>
                    <a:pt x="1014" y="1842"/>
                  </a:cubicBezTo>
                  <a:cubicBezTo>
                    <a:pt x="1550" y="1527"/>
                    <a:pt x="1550" y="1527"/>
                    <a:pt x="1550" y="1527"/>
                  </a:cubicBezTo>
                  <a:cubicBezTo>
                    <a:pt x="1647" y="1478"/>
                    <a:pt x="1712" y="1372"/>
                    <a:pt x="1712" y="1258"/>
                  </a:cubicBezTo>
                </a:path>
              </a:pathLst>
            </a:custGeom>
            <a:solidFill>
              <a:srgbClr val="0070C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MX" sz="900">
                <a:solidFill>
                  <a:schemeClr val="bg1"/>
                </a:solidFill>
              </a:endParaRPr>
            </a:p>
          </p:txBody>
        </p:sp>
        <p:sp>
          <p:nvSpPr>
            <p:cNvPr id="28" name="CuadroTexto 395">
              <a:extLst>
                <a:ext uri="{FF2B5EF4-FFF2-40B4-BE49-F238E27FC236}">
                  <a16:creationId xmlns:a16="http://schemas.microsoft.com/office/drawing/2014/main" id="{5D004247-345C-1A49-A617-F3A2B35868BF}"/>
                </a:ext>
              </a:extLst>
            </p:cNvPr>
            <p:cNvSpPr txBox="1"/>
            <p:nvPr/>
          </p:nvSpPr>
          <p:spPr>
            <a:xfrm flipH="1">
              <a:off x="3050817" y="2384403"/>
              <a:ext cx="1191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Lato" charset="0"/>
                  <a:ea typeface="Lato" charset="0"/>
                  <a:cs typeface="Lato" charset="0"/>
                </a:rPr>
                <a:t>Intent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E5218F-F576-0A4B-9CDF-0582D243D772}"/>
              </a:ext>
            </a:extLst>
          </p:cNvPr>
          <p:cNvGrpSpPr/>
          <p:nvPr/>
        </p:nvGrpSpPr>
        <p:grpSpPr>
          <a:xfrm>
            <a:off x="682812" y="3978337"/>
            <a:ext cx="1191338" cy="1083766"/>
            <a:chOff x="3094191" y="3405009"/>
            <a:chExt cx="1191338" cy="1083766"/>
          </a:xfrm>
        </p:grpSpPr>
        <p:sp>
          <p:nvSpPr>
            <p:cNvPr id="30" name="Freeform 359">
              <a:extLst>
                <a:ext uri="{FF2B5EF4-FFF2-40B4-BE49-F238E27FC236}">
                  <a16:creationId xmlns:a16="http://schemas.microsoft.com/office/drawing/2014/main" id="{9AE4847D-3894-A74F-A858-EAFF15D1D0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2040" y="3405009"/>
              <a:ext cx="975640" cy="1083766"/>
            </a:xfrm>
            <a:custGeom>
              <a:avLst/>
              <a:gdLst>
                <a:gd name="T0" fmla="*/ 1712 w 1713"/>
                <a:gd name="T1" fmla="*/ 1258 h 1901"/>
                <a:gd name="T2" fmla="*/ 1712 w 1713"/>
                <a:gd name="T3" fmla="*/ 1258 h 1901"/>
                <a:gd name="T4" fmla="*/ 1712 w 1713"/>
                <a:gd name="T5" fmla="*/ 641 h 1901"/>
                <a:gd name="T6" fmla="*/ 1550 w 1713"/>
                <a:gd name="T7" fmla="*/ 365 h 1901"/>
                <a:gd name="T8" fmla="*/ 1014 w 1713"/>
                <a:gd name="T9" fmla="*/ 56 h 1901"/>
                <a:gd name="T10" fmla="*/ 698 w 1713"/>
                <a:gd name="T11" fmla="*/ 56 h 1901"/>
                <a:gd name="T12" fmla="*/ 162 w 1713"/>
                <a:gd name="T13" fmla="*/ 365 h 1901"/>
                <a:gd name="T14" fmla="*/ 0 w 1713"/>
                <a:gd name="T15" fmla="*/ 641 h 1901"/>
                <a:gd name="T16" fmla="*/ 0 w 1713"/>
                <a:gd name="T17" fmla="*/ 1258 h 1901"/>
                <a:gd name="T18" fmla="*/ 162 w 1713"/>
                <a:gd name="T19" fmla="*/ 1535 h 1901"/>
                <a:gd name="T20" fmla="*/ 698 w 1713"/>
                <a:gd name="T21" fmla="*/ 1843 h 1901"/>
                <a:gd name="T22" fmla="*/ 1014 w 1713"/>
                <a:gd name="T23" fmla="*/ 1843 h 1901"/>
                <a:gd name="T24" fmla="*/ 1550 w 1713"/>
                <a:gd name="T25" fmla="*/ 1535 h 1901"/>
                <a:gd name="T26" fmla="*/ 1712 w 1713"/>
                <a:gd name="T27" fmla="*/ 1258 h 1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3" h="1901">
                  <a:moveTo>
                    <a:pt x="1712" y="1258"/>
                  </a:moveTo>
                  <a:lnTo>
                    <a:pt x="1712" y="1258"/>
                  </a:lnTo>
                  <a:cubicBezTo>
                    <a:pt x="1712" y="641"/>
                    <a:pt x="1712" y="641"/>
                    <a:pt x="1712" y="641"/>
                  </a:cubicBezTo>
                  <a:cubicBezTo>
                    <a:pt x="1712" y="528"/>
                    <a:pt x="1647" y="422"/>
                    <a:pt x="1550" y="365"/>
                  </a:cubicBezTo>
                  <a:cubicBezTo>
                    <a:pt x="1014" y="56"/>
                    <a:pt x="1014" y="56"/>
                    <a:pt x="1014" y="56"/>
                  </a:cubicBezTo>
                  <a:cubicBezTo>
                    <a:pt x="916" y="0"/>
                    <a:pt x="795" y="0"/>
                    <a:pt x="698" y="56"/>
                  </a:cubicBezTo>
                  <a:cubicBezTo>
                    <a:pt x="162" y="365"/>
                    <a:pt x="162" y="365"/>
                    <a:pt x="162" y="365"/>
                  </a:cubicBezTo>
                  <a:cubicBezTo>
                    <a:pt x="65" y="422"/>
                    <a:pt x="0" y="528"/>
                    <a:pt x="0" y="641"/>
                  </a:cubicBezTo>
                  <a:cubicBezTo>
                    <a:pt x="0" y="1258"/>
                    <a:pt x="0" y="1258"/>
                    <a:pt x="0" y="1258"/>
                  </a:cubicBezTo>
                  <a:cubicBezTo>
                    <a:pt x="0" y="1372"/>
                    <a:pt x="65" y="1478"/>
                    <a:pt x="162" y="1535"/>
                  </a:cubicBezTo>
                  <a:cubicBezTo>
                    <a:pt x="698" y="1843"/>
                    <a:pt x="698" y="1843"/>
                    <a:pt x="698" y="1843"/>
                  </a:cubicBezTo>
                  <a:cubicBezTo>
                    <a:pt x="795" y="1900"/>
                    <a:pt x="916" y="1900"/>
                    <a:pt x="1014" y="1843"/>
                  </a:cubicBezTo>
                  <a:cubicBezTo>
                    <a:pt x="1550" y="1535"/>
                    <a:pt x="1550" y="1535"/>
                    <a:pt x="1550" y="1535"/>
                  </a:cubicBezTo>
                  <a:cubicBezTo>
                    <a:pt x="1647" y="1478"/>
                    <a:pt x="1712" y="1372"/>
                    <a:pt x="1712" y="1258"/>
                  </a:cubicBezTo>
                </a:path>
              </a:pathLst>
            </a:custGeom>
            <a:solidFill>
              <a:srgbClr val="7030A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MX" sz="900">
                <a:solidFill>
                  <a:schemeClr val="bg1"/>
                </a:solidFill>
              </a:endParaRPr>
            </a:p>
          </p:txBody>
        </p:sp>
        <p:sp>
          <p:nvSpPr>
            <p:cNvPr id="31" name="CuadroTexto 395">
              <a:extLst>
                <a:ext uri="{FF2B5EF4-FFF2-40B4-BE49-F238E27FC236}">
                  <a16:creationId xmlns:a16="http://schemas.microsoft.com/office/drawing/2014/main" id="{40F2DE09-2674-A54A-8EBC-5F4F5DF658CE}"/>
                </a:ext>
              </a:extLst>
            </p:cNvPr>
            <p:cNvSpPr txBox="1"/>
            <p:nvPr/>
          </p:nvSpPr>
          <p:spPr>
            <a:xfrm flipH="1">
              <a:off x="3094191" y="3762226"/>
              <a:ext cx="1191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Lato" charset="0"/>
                  <a:ea typeface="Lato" charset="0"/>
                  <a:cs typeface="Lato" charset="0"/>
                </a:rPr>
                <a:t>Process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90318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Arrow Connector 25"/>
          <p:cNvCxnSpPr>
            <a:cxnSpLocks/>
          </p:cNvCxnSpPr>
          <p:nvPr/>
        </p:nvCxnSpPr>
        <p:spPr>
          <a:xfrm flipV="1">
            <a:off x="5585940" y="2204954"/>
            <a:ext cx="590721" cy="5477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D11A-E4C4-2C4D-9054-85AF8217705F}" type="slidenum">
              <a:rPr lang="en-US" smtClean="0">
                <a:solidFill>
                  <a:prstClr val="white"/>
                </a:solidFill>
              </a:rPr>
              <a:pPr/>
              <a:t>29</a:t>
            </a:fld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640"/>
            <a:ext cx="7330828" cy="625481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z="2000" dirty="0"/>
              <a:t>The Interoperable App Development Process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5890" y="3254787"/>
            <a:ext cx="1726755" cy="1577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u="sng" dirty="0"/>
              <a:t>Project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/>
              <a:t>Pediatric Growth Chart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/>
              <a:t>Neonatal Bilirubin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/>
              <a:t>OPA Data Collection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/>
              <a:t>MQIP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/>
              <a:t>ACC registries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 err="1"/>
              <a:t>Comm</a:t>
            </a:r>
            <a:r>
              <a:rPr lang="en-US" sz="1050" dirty="0"/>
              <a:t> </a:t>
            </a:r>
            <a:r>
              <a:rPr lang="en-US" sz="1050" dirty="0" err="1"/>
              <a:t>Acq</a:t>
            </a:r>
            <a:r>
              <a:rPr lang="en-US" sz="1050" dirty="0"/>
              <a:t> Pneumonia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/>
              <a:t>Etc.</a:t>
            </a:r>
          </a:p>
          <a:p>
            <a:endParaRPr lang="en-US" sz="1100" dirty="0"/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V="1">
            <a:off x="3538838" y="2198045"/>
            <a:ext cx="885257" cy="13818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4415734" y="1627693"/>
            <a:ext cx="1164354" cy="1140703"/>
            <a:chOff x="3657600" y="1599147"/>
            <a:chExt cx="1544559" cy="1348769"/>
          </a:xfrm>
        </p:grpSpPr>
        <p:sp>
          <p:nvSpPr>
            <p:cNvPr id="8" name="Oval 7"/>
            <p:cNvSpPr/>
            <p:nvPr/>
          </p:nvSpPr>
          <p:spPr>
            <a:xfrm>
              <a:off x="3657600" y="1599147"/>
              <a:ext cx="1544559" cy="134876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781178" y="1845646"/>
              <a:ext cx="1308684" cy="74519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Create Logical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Models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(CIMI)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085522" y="1707905"/>
            <a:ext cx="1172565" cy="909038"/>
            <a:chOff x="3544453" y="1599147"/>
            <a:chExt cx="1782140" cy="1348769"/>
          </a:xfrm>
          <a:solidFill>
            <a:srgbClr val="92D050"/>
          </a:solidFill>
        </p:grpSpPr>
        <p:sp>
          <p:nvSpPr>
            <p:cNvPr id="15" name="Oval 14"/>
            <p:cNvSpPr/>
            <p:nvPr/>
          </p:nvSpPr>
          <p:spPr>
            <a:xfrm>
              <a:off x="3657600" y="1599147"/>
              <a:ext cx="1544559" cy="1348769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544453" y="1886590"/>
              <a:ext cx="1782140" cy="684987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Approve Logical</a:t>
              </a:r>
            </a:p>
            <a:p>
              <a:pPr algn="ctr"/>
              <a:r>
                <a:rPr lang="en-US" sz="1200" dirty="0"/>
                <a:t>Models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574091" y="1834689"/>
            <a:ext cx="1132191" cy="633192"/>
            <a:chOff x="5403412" y="3757428"/>
            <a:chExt cx="1544559" cy="990391"/>
          </a:xfrm>
          <a:solidFill>
            <a:srgbClr val="F751FF"/>
          </a:solidFill>
        </p:grpSpPr>
        <p:sp>
          <p:nvSpPr>
            <p:cNvPr id="21" name="Rectangle 20"/>
            <p:cNvSpPr/>
            <p:nvPr/>
          </p:nvSpPr>
          <p:spPr>
            <a:xfrm>
              <a:off x="5403412" y="3757428"/>
              <a:ext cx="1544559" cy="990391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30145" y="3865682"/>
              <a:ext cx="854527" cy="461665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Model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Repository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605472" y="2882556"/>
            <a:ext cx="1044884" cy="998324"/>
            <a:chOff x="3657600" y="1599147"/>
            <a:chExt cx="1544559" cy="1348769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4" name="Oval 23"/>
            <p:cNvSpPr/>
            <p:nvPr/>
          </p:nvSpPr>
          <p:spPr>
            <a:xfrm>
              <a:off x="3657600" y="1599147"/>
              <a:ext cx="1544559" cy="1348769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878220" y="1818350"/>
              <a:ext cx="1114600" cy="830997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Create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Physical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Artifacts (FHIR 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Profiles)</a:t>
              </a:r>
            </a:p>
          </p:txBody>
        </p:sp>
      </p:grpSp>
      <p:cxnSp>
        <p:nvCxnSpPr>
          <p:cNvPr id="28" name="Straight Arrow Connector 27"/>
          <p:cNvCxnSpPr>
            <a:cxnSpLocks/>
          </p:cNvCxnSpPr>
          <p:nvPr/>
        </p:nvCxnSpPr>
        <p:spPr>
          <a:xfrm>
            <a:off x="7176216" y="2182929"/>
            <a:ext cx="390281" cy="0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7589346" y="5664852"/>
            <a:ext cx="1140346" cy="778282"/>
            <a:chOff x="5403412" y="3757428"/>
            <a:chExt cx="1544559" cy="990391"/>
          </a:xfrm>
          <a:solidFill>
            <a:srgbClr val="D883FF"/>
          </a:solidFill>
        </p:grpSpPr>
        <p:sp>
          <p:nvSpPr>
            <p:cNvPr id="32" name="Rectangle 31"/>
            <p:cNvSpPr/>
            <p:nvPr/>
          </p:nvSpPr>
          <p:spPr>
            <a:xfrm>
              <a:off x="5403412" y="3757428"/>
              <a:ext cx="1544559" cy="990391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623098" y="3797442"/>
              <a:ext cx="1068625" cy="646331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Artifact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Repository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(FHIR profiles)</a:t>
              </a:r>
            </a:p>
          </p:txBody>
        </p:sp>
      </p:grpSp>
      <p:cxnSp>
        <p:nvCxnSpPr>
          <p:cNvPr id="34" name="Straight Arrow Connector 33"/>
          <p:cNvCxnSpPr>
            <a:cxnSpLocks/>
          </p:cNvCxnSpPr>
          <p:nvPr/>
        </p:nvCxnSpPr>
        <p:spPr>
          <a:xfrm>
            <a:off x="8140186" y="2466405"/>
            <a:ext cx="0" cy="427317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4584513" y="5490440"/>
            <a:ext cx="1074875" cy="1010582"/>
            <a:chOff x="3657600" y="1599147"/>
            <a:chExt cx="1544559" cy="1348769"/>
          </a:xfrm>
          <a:solidFill>
            <a:srgbClr val="4DF1D2"/>
          </a:solidFill>
        </p:grpSpPr>
        <p:sp>
          <p:nvSpPr>
            <p:cNvPr id="40" name="Oval 39"/>
            <p:cNvSpPr/>
            <p:nvPr/>
          </p:nvSpPr>
          <p:spPr>
            <a:xfrm>
              <a:off x="3657600" y="1599147"/>
              <a:ext cx="1544559" cy="1348769"/>
            </a:xfrm>
            <a:prstGeom prst="ellipse">
              <a:avLst/>
            </a:prstGeom>
            <a:solidFill>
              <a:srgbClr val="AAAAA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922853" y="1954829"/>
              <a:ext cx="1025344" cy="461665"/>
            </a:xfrm>
            <a:prstGeom prst="rect">
              <a:avLst/>
            </a:prstGeom>
            <a:solidFill>
              <a:srgbClr val="AAAAAA"/>
            </a:solidFill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Conformance</a:t>
              </a:r>
            </a:p>
            <a:p>
              <a:pPr algn="ctr"/>
              <a:r>
                <a:rPr lang="en-US" sz="1200" dirty="0"/>
                <a:t>Testing</a:t>
              </a:r>
            </a:p>
          </p:txBody>
        </p:sp>
      </p:grpSp>
      <p:cxnSp>
        <p:nvCxnSpPr>
          <p:cNvPr id="43" name="Straight Arrow Connector 42"/>
          <p:cNvCxnSpPr>
            <a:cxnSpLocks/>
            <a:stCxn id="65" idx="4"/>
          </p:cNvCxnSpPr>
          <p:nvPr/>
        </p:nvCxnSpPr>
        <p:spPr>
          <a:xfrm>
            <a:off x="8126784" y="5271588"/>
            <a:ext cx="13401" cy="397705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cxnSpLocks/>
          </p:cNvCxnSpPr>
          <p:nvPr/>
        </p:nvCxnSpPr>
        <p:spPr>
          <a:xfrm flipH="1">
            <a:off x="7129791" y="6053993"/>
            <a:ext cx="451549" cy="0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800496" y="3758042"/>
            <a:ext cx="1227809" cy="461665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Terminology</a:t>
            </a:r>
          </a:p>
          <a:p>
            <a:pPr algn="ctr"/>
            <a:r>
              <a:rPr lang="en-US" sz="1200" b="1" dirty="0"/>
              <a:t>Server</a:t>
            </a:r>
          </a:p>
        </p:txBody>
      </p:sp>
      <p:cxnSp>
        <p:nvCxnSpPr>
          <p:cNvPr id="56" name="Straight Arrow Connector 55"/>
          <p:cNvCxnSpPr>
            <a:cxnSpLocks/>
            <a:stCxn id="8" idx="5"/>
          </p:cNvCxnSpPr>
          <p:nvPr/>
        </p:nvCxnSpPr>
        <p:spPr>
          <a:xfrm>
            <a:off x="5409572" y="2601344"/>
            <a:ext cx="622461" cy="1176912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cxnSpLocks/>
          </p:cNvCxnSpPr>
          <p:nvPr/>
        </p:nvCxnSpPr>
        <p:spPr>
          <a:xfrm flipH="1">
            <a:off x="6873175" y="2477584"/>
            <a:ext cx="912414" cy="1300672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cxnSpLocks/>
          </p:cNvCxnSpPr>
          <p:nvPr/>
        </p:nvCxnSpPr>
        <p:spPr>
          <a:xfrm flipH="1" flipV="1">
            <a:off x="7054346" y="4063207"/>
            <a:ext cx="602437" cy="56545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cxnSpLocks/>
          </p:cNvCxnSpPr>
          <p:nvPr/>
        </p:nvCxnSpPr>
        <p:spPr>
          <a:xfrm flipH="1">
            <a:off x="5289600" y="4219707"/>
            <a:ext cx="609014" cy="1298108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cxnSpLocks/>
          </p:cNvCxnSpPr>
          <p:nvPr/>
        </p:nvCxnSpPr>
        <p:spPr>
          <a:xfrm flipH="1" flipV="1">
            <a:off x="2272017" y="4089605"/>
            <a:ext cx="2581215" cy="126924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cxnSpLocks/>
          </p:cNvCxnSpPr>
          <p:nvPr/>
        </p:nvCxnSpPr>
        <p:spPr>
          <a:xfrm flipH="1" flipV="1">
            <a:off x="2139337" y="4219707"/>
            <a:ext cx="2469780" cy="1270313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cxnSpLocks/>
          </p:cNvCxnSpPr>
          <p:nvPr/>
        </p:nvCxnSpPr>
        <p:spPr>
          <a:xfrm flipH="1" flipV="1">
            <a:off x="2037048" y="4443175"/>
            <a:ext cx="2410773" cy="123371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cxnSpLocks/>
          </p:cNvCxnSpPr>
          <p:nvPr/>
        </p:nvCxnSpPr>
        <p:spPr>
          <a:xfrm flipH="1" flipV="1">
            <a:off x="1884396" y="4628657"/>
            <a:ext cx="2486277" cy="124873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661777" y="1721442"/>
            <a:ext cx="1007507" cy="980842"/>
            <a:chOff x="3657600" y="1599147"/>
            <a:chExt cx="1544559" cy="1348769"/>
          </a:xfrm>
          <a:solidFill>
            <a:srgbClr val="7030A0"/>
          </a:solidFill>
        </p:grpSpPr>
        <p:sp>
          <p:nvSpPr>
            <p:cNvPr id="46" name="Oval 45"/>
            <p:cNvSpPr/>
            <p:nvPr/>
          </p:nvSpPr>
          <p:spPr>
            <a:xfrm>
              <a:off x="3657600" y="1599147"/>
              <a:ext cx="1544559" cy="1348769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969778" y="1886590"/>
              <a:ext cx="931485" cy="576385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Domain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Analysis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996723" y="5459144"/>
            <a:ext cx="1151145" cy="1071475"/>
            <a:chOff x="3657600" y="1599147"/>
            <a:chExt cx="1544559" cy="1348769"/>
          </a:xfrm>
          <a:solidFill>
            <a:srgbClr val="002060"/>
          </a:solidFill>
        </p:grpSpPr>
        <p:sp>
          <p:nvSpPr>
            <p:cNvPr id="49" name="Oval 48"/>
            <p:cNvSpPr/>
            <p:nvPr/>
          </p:nvSpPr>
          <p:spPr>
            <a:xfrm>
              <a:off x="3657600" y="1599147"/>
              <a:ext cx="1544559" cy="1348769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958558" y="1833423"/>
              <a:ext cx="908453" cy="646331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Create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Software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(Apps, CDS)</a:t>
              </a:r>
            </a:p>
          </p:txBody>
        </p:sp>
      </p:grpSp>
      <p:cxnSp>
        <p:nvCxnSpPr>
          <p:cNvPr id="51" name="Straight Arrow Connector 50"/>
          <p:cNvCxnSpPr>
            <a:cxnSpLocks/>
            <a:stCxn id="52" idx="2"/>
          </p:cNvCxnSpPr>
          <p:nvPr/>
        </p:nvCxnSpPr>
        <p:spPr>
          <a:xfrm>
            <a:off x="6414401" y="4219707"/>
            <a:ext cx="145153" cy="126530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cxnSpLocks/>
            <a:stCxn id="49" idx="2"/>
            <a:endCxn id="40" idx="6"/>
          </p:cNvCxnSpPr>
          <p:nvPr/>
        </p:nvCxnSpPr>
        <p:spPr>
          <a:xfrm flipH="1">
            <a:off x="5659388" y="5994882"/>
            <a:ext cx="337335" cy="849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cxnSpLocks/>
          </p:cNvCxnSpPr>
          <p:nvPr/>
        </p:nvCxnSpPr>
        <p:spPr>
          <a:xfrm flipV="1">
            <a:off x="1165531" y="2743200"/>
            <a:ext cx="0" cy="505060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cxnSpLocks/>
          </p:cNvCxnSpPr>
          <p:nvPr/>
        </p:nvCxnSpPr>
        <p:spPr>
          <a:xfrm flipH="1" flipV="1">
            <a:off x="6828926" y="4219707"/>
            <a:ext cx="802493" cy="1445145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86F1F56-76A3-084B-AEEA-DB9F04DD7868}"/>
              </a:ext>
            </a:extLst>
          </p:cNvPr>
          <p:cNvGrpSpPr/>
          <p:nvPr/>
        </p:nvGrpSpPr>
        <p:grpSpPr>
          <a:xfrm>
            <a:off x="2411108" y="1721442"/>
            <a:ext cx="1200970" cy="1015359"/>
            <a:chOff x="3562058" y="1599147"/>
            <a:chExt cx="1771821" cy="1396234"/>
          </a:xfrm>
          <a:solidFill>
            <a:srgbClr val="FFFF00"/>
          </a:solidFill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8129C2F-40F2-4F40-8F94-6FF67B4A8708}"/>
                </a:ext>
              </a:extLst>
            </p:cNvPr>
            <p:cNvSpPr/>
            <p:nvPr/>
          </p:nvSpPr>
          <p:spPr>
            <a:xfrm>
              <a:off x="3657600" y="1599147"/>
              <a:ext cx="1544559" cy="1348769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7FFE9B0-C2B1-9048-A265-4EFFF6413CDD}"/>
                </a:ext>
              </a:extLst>
            </p:cNvPr>
            <p:cNvSpPr txBox="1"/>
            <p:nvPr/>
          </p:nvSpPr>
          <p:spPr>
            <a:xfrm>
              <a:off x="3562058" y="1757440"/>
              <a:ext cx="1771821" cy="1237941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/>
                <a:t>*NEW*</a:t>
              </a:r>
            </a:p>
            <a:p>
              <a:pPr algn="ctr"/>
              <a:r>
                <a:rPr lang="en-US" sz="1050" dirty="0">
                  <a:solidFill>
                    <a:srgbClr val="FF0000"/>
                  </a:solidFill>
                </a:rPr>
                <a:t>Approve?/Preview</a:t>
              </a:r>
            </a:p>
            <a:p>
              <a:pPr algn="ctr"/>
              <a:r>
                <a:rPr lang="en-US" sz="1050" dirty="0"/>
                <a:t>Model </a:t>
              </a:r>
            </a:p>
            <a:p>
              <a:pPr algn="ctr"/>
              <a:r>
                <a:rPr lang="en-US" sz="1050" dirty="0"/>
                <a:t>content </a:t>
              </a:r>
            </a:p>
            <a:p>
              <a:pPr algn="ctr"/>
              <a:r>
                <a:rPr lang="en-US" sz="1050" dirty="0"/>
                <a:t>request</a:t>
              </a:r>
            </a:p>
          </p:txBody>
        </p:sp>
      </p:grp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50A51826-5532-964E-9807-E60FF6B5F490}"/>
              </a:ext>
            </a:extLst>
          </p:cNvPr>
          <p:cNvCxnSpPr>
            <a:cxnSpLocks/>
          </p:cNvCxnSpPr>
          <p:nvPr/>
        </p:nvCxnSpPr>
        <p:spPr>
          <a:xfrm>
            <a:off x="1669284" y="2240989"/>
            <a:ext cx="828076" cy="0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A8EE34E-F531-D74B-AF5B-6D7E05864BD8}"/>
              </a:ext>
            </a:extLst>
          </p:cNvPr>
          <p:cNvGrpSpPr/>
          <p:nvPr/>
        </p:nvGrpSpPr>
        <p:grpSpPr>
          <a:xfrm>
            <a:off x="7604342" y="4298725"/>
            <a:ext cx="1044884" cy="972863"/>
            <a:chOff x="3657600" y="1599147"/>
            <a:chExt cx="1544559" cy="1348769"/>
          </a:xfrm>
          <a:solidFill>
            <a:srgbClr val="92D050"/>
          </a:solidFill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9E76B4B-4DC8-9E42-BD1F-0FA54481724C}"/>
                </a:ext>
              </a:extLst>
            </p:cNvPr>
            <p:cNvSpPr/>
            <p:nvPr/>
          </p:nvSpPr>
          <p:spPr>
            <a:xfrm>
              <a:off x="3657600" y="1599147"/>
              <a:ext cx="1544559" cy="1348769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EB8590C-8A2E-7242-A0B5-A59102CE5B29}"/>
                </a:ext>
              </a:extLst>
            </p:cNvPr>
            <p:cNvSpPr txBox="1"/>
            <p:nvPr/>
          </p:nvSpPr>
          <p:spPr>
            <a:xfrm>
              <a:off x="3885292" y="1754156"/>
              <a:ext cx="1089173" cy="1013461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*NEW*</a:t>
              </a:r>
            </a:p>
            <a:p>
              <a:pPr algn="ctr"/>
              <a:r>
                <a:rPr lang="en-US" sz="1200" dirty="0"/>
                <a:t>Approve</a:t>
              </a:r>
            </a:p>
            <a:p>
              <a:pPr algn="ctr"/>
              <a:r>
                <a:rPr lang="en-US" sz="1200" dirty="0"/>
                <a:t>New FHIR </a:t>
              </a:r>
            </a:p>
            <a:p>
              <a:pPr algn="ctr"/>
              <a:r>
                <a:rPr lang="en-US" sz="1200" dirty="0"/>
                <a:t>Profiles</a:t>
              </a:r>
            </a:p>
          </p:txBody>
        </p:sp>
      </p:grp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9D065A7-8463-4B40-A2AF-0EFFC267EBF0}"/>
              </a:ext>
            </a:extLst>
          </p:cNvPr>
          <p:cNvCxnSpPr>
            <a:cxnSpLocks/>
          </p:cNvCxnSpPr>
          <p:nvPr/>
        </p:nvCxnSpPr>
        <p:spPr>
          <a:xfrm>
            <a:off x="8134957" y="3880880"/>
            <a:ext cx="0" cy="427317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92F5DD24-3ABA-BB4F-961A-A90ADAC58F2D}"/>
              </a:ext>
            </a:extLst>
          </p:cNvPr>
          <p:cNvSpPr txBox="1"/>
          <p:nvPr/>
        </p:nvSpPr>
        <p:spPr>
          <a:xfrm>
            <a:off x="7237991" y="851853"/>
            <a:ext cx="18630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Repository has all models with indication of clinical review progress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2608C8C-58B9-EE48-BC88-3712B27B7C1A}"/>
              </a:ext>
            </a:extLst>
          </p:cNvPr>
          <p:cNvSpPr txBox="1"/>
          <p:nvPr/>
        </p:nvSpPr>
        <p:spPr>
          <a:xfrm>
            <a:off x="9557782" y="2405298"/>
            <a:ext cx="20304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Recognize</a:t>
            </a:r>
          </a:p>
          <a:p>
            <a:r>
              <a:rPr lang="en-US" dirty="0"/>
              <a:t>other model development has a different starting point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BE76848-394F-6649-9E7C-34C9D2CFB44F}"/>
              </a:ext>
            </a:extLst>
          </p:cNvPr>
          <p:cNvGrpSpPr/>
          <p:nvPr/>
        </p:nvGrpSpPr>
        <p:grpSpPr>
          <a:xfrm>
            <a:off x="9557782" y="3404098"/>
            <a:ext cx="1261782" cy="1169551"/>
            <a:chOff x="3657600" y="1599147"/>
            <a:chExt cx="1544559" cy="1348769"/>
          </a:xfrm>
          <a:solidFill>
            <a:srgbClr val="1BA8E0"/>
          </a:solidFill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9926F86A-4302-8443-BC3E-2B82140E55F0}"/>
                </a:ext>
              </a:extLst>
            </p:cNvPr>
            <p:cNvSpPr/>
            <p:nvPr/>
          </p:nvSpPr>
          <p:spPr>
            <a:xfrm>
              <a:off x="3657600" y="1599147"/>
              <a:ext cx="1544559" cy="1348769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0E5BAF7-17C1-1644-A5EE-0109D848A96B}"/>
                </a:ext>
              </a:extLst>
            </p:cNvPr>
            <p:cNvSpPr txBox="1"/>
            <p:nvPr/>
          </p:nvSpPr>
          <p:spPr>
            <a:xfrm>
              <a:off x="3863338" y="1848307"/>
              <a:ext cx="1149112" cy="887348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FHIR Profiles Created by Clinical Entity</a:t>
              </a:r>
            </a:p>
          </p:txBody>
        </p:sp>
      </p:grp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D5B12D2D-B00D-7B49-AA81-7101C581373C}"/>
              </a:ext>
            </a:extLst>
          </p:cNvPr>
          <p:cNvCxnSpPr>
            <a:cxnSpLocks/>
            <a:stCxn id="78" idx="3"/>
            <a:endCxn id="65" idx="6"/>
          </p:cNvCxnSpPr>
          <p:nvPr/>
        </p:nvCxnSpPr>
        <p:spPr>
          <a:xfrm flipH="1">
            <a:off x="8649226" y="4402372"/>
            <a:ext cx="1093340" cy="382785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93E2D64E-98E2-0946-8CE9-6E5477A0599B}"/>
              </a:ext>
            </a:extLst>
          </p:cNvPr>
          <p:cNvSpPr txBox="1"/>
          <p:nvPr/>
        </p:nvSpPr>
        <p:spPr>
          <a:xfrm>
            <a:off x="10213232" y="14640"/>
            <a:ext cx="1935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Additional Notes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F7378B-C954-8A4C-98C2-BF56C61FBBCA}"/>
              </a:ext>
            </a:extLst>
          </p:cNvPr>
          <p:cNvSpPr txBox="1"/>
          <p:nvPr/>
        </p:nvSpPr>
        <p:spPr>
          <a:xfrm>
            <a:off x="2315146" y="2753904"/>
            <a:ext cx="1454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Content reviewed by SMEs prior to creating logical models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0DAB35-2620-8544-9248-449B3AD3769D}"/>
              </a:ext>
            </a:extLst>
          </p:cNvPr>
          <p:cNvSpPr txBox="1"/>
          <p:nvPr/>
        </p:nvSpPr>
        <p:spPr>
          <a:xfrm>
            <a:off x="9542612" y="454488"/>
            <a:ext cx="25539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Need to add the loop backs along the process</a:t>
            </a:r>
          </a:p>
        </p:txBody>
      </p:sp>
    </p:spTree>
    <p:extLst>
      <p:ext uri="{BB962C8B-B14F-4D97-AF65-F5344CB8AC3E}">
        <p14:creationId xmlns:p14="http://schemas.microsoft.com/office/powerpoint/2010/main" val="681421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4">
            <a:extLst>
              <a:ext uri="{FF2B5EF4-FFF2-40B4-BE49-F238E27FC236}">
                <a16:creationId xmlns:a16="http://schemas.microsoft.com/office/drawing/2014/main" id="{CBA02708-E3F0-7442-AC74-F3BA16FA6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7448" y="11255360"/>
            <a:ext cx="362868" cy="447986"/>
          </a:xfrm>
          <a:custGeom>
            <a:avLst/>
            <a:gdLst>
              <a:gd name="T0" fmla="*/ 174 w 358"/>
              <a:gd name="T1" fmla="*/ 0 h 442"/>
              <a:gd name="T2" fmla="*/ 357 w 358"/>
              <a:gd name="T3" fmla="*/ 441 h 442"/>
              <a:gd name="T4" fmla="*/ 174 w 358"/>
              <a:gd name="T5" fmla="*/ 341 h 442"/>
              <a:gd name="T6" fmla="*/ 0 w 358"/>
              <a:gd name="T7" fmla="*/ 441 h 442"/>
              <a:gd name="T8" fmla="*/ 174 w 358"/>
              <a:gd name="T9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8" h="442">
                <a:moveTo>
                  <a:pt x="174" y="0"/>
                </a:moveTo>
                <a:lnTo>
                  <a:pt x="357" y="441"/>
                </a:lnTo>
                <a:lnTo>
                  <a:pt x="174" y="341"/>
                </a:lnTo>
                <a:lnTo>
                  <a:pt x="0" y="441"/>
                </a:lnTo>
                <a:lnTo>
                  <a:pt x="174" y="0"/>
                </a:lnTo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>
              <a:solidFill>
                <a:srgbClr val="737572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BC2F1D-C826-9C4A-90F2-ED03C4291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484AD-FDDA-F04D-B087-55814CDF142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25966" y="1933097"/>
            <a:ext cx="8775442" cy="3771900"/>
          </a:xfrm>
        </p:spPr>
        <p:txBody>
          <a:bodyPr/>
          <a:lstStyle/>
          <a:p>
            <a:r>
              <a:rPr lang="en-US" dirty="0"/>
              <a:t>Review Development Process</a:t>
            </a:r>
          </a:p>
          <a:p>
            <a:r>
              <a:rPr lang="en-US" dirty="0"/>
              <a:t>Types of Clinical Model Review</a:t>
            </a:r>
          </a:p>
          <a:p>
            <a:r>
              <a:rPr lang="en-US" dirty="0"/>
              <a:t>Scope of Today’s Discussion</a:t>
            </a:r>
          </a:p>
          <a:p>
            <a:r>
              <a:rPr lang="en-US" dirty="0"/>
              <a:t>Proposed Clinical Model Review Process</a:t>
            </a:r>
          </a:p>
          <a:p>
            <a:r>
              <a:rPr lang="en-US" dirty="0"/>
              <a:t>Model Review Criteria</a:t>
            </a:r>
          </a:p>
          <a:p>
            <a:r>
              <a:rPr lang="en-US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2408150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D82151-7443-4D43-9BD6-A373FA19B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738"/>
            <a:ext cx="12192000" cy="596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731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27487-0C08-49BE-B10A-8220A4DA6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C20AE19-A474-794F-AE27-AAAB5A264D0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27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Arrow Connector 25"/>
          <p:cNvCxnSpPr>
            <a:endCxn id="15" idx="2"/>
          </p:cNvCxnSpPr>
          <p:nvPr/>
        </p:nvCxnSpPr>
        <p:spPr>
          <a:xfrm flipV="1">
            <a:off x="6254171" y="2476982"/>
            <a:ext cx="526486" cy="27636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D11A-E4C4-2C4D-9054-85AF8217705F}" type="slidenum">
              <a:rPr lang="en-US" smtClean="0">
                <a:solidFill>
                  <a:prstClr val="white"/>
                </a:solidFill>
              </a:rPr>
              <a:pPr/>
              <a:t>4</a:t>
            </a:fld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z="3200" dirty="0"/>
              <a:t>The Interoperable App Development Process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9168" y="3408063"/>
            <a:ext cx="2380588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/>
              <a:t>Project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Pediatric Growth Chart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Neonatal Bilirubin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OPA Data Collection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MQIP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ACC registries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Comm</a:t>
            </a:r>
            <a:r>
              <a:rPr lang="en-US" sz="1600" dirty="0"/>
              <a:t> </a:t>
            </a:r>
            <a:r>
              <a:rPr lang="en-US" sz="1600" dirty="0" err="1"/>
              <a:t>Acq</a:t>
            </a:r>
            <a:r>
              <a:rPr lang="en-US" sz="1600" dirty="0"/>
              <a:t> Pneumonia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Etc.</a:t>
            </a:r>
          </a:p>
          <a:p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028437" y="2476982"/>
            <a:ext cx="839262" cy="0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4867698" y="1762924"/>
            <a:ext cx="1544559" cy="1348769"/>
            <a:chOff x="3657600" y="1599147"/>
            <a:chExt cx="1544559" cy="1348769"/>
          </a:xfrm>
        </p:grpSpPr>
        <p:sp>
          <p:nvSpPr>
            <p:cNvPr id="8" name="Oval 7"/>
            <p:cNvSpPr/>
            <p:nvPr/>
          </p:nvSpPr>
          <p:spPr>
            <a:xfrm>
              <a:off x="3657600" y="1599147"/>
              <a:ext cx="1544559" cy="134876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89131" y="1845646"/>
              <a:ext cx="1492781" cy="92333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Create Logical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Models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(CIMI)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780658" y="1802598"/>
            <a:ext cx="1544560" cy="1348769"/>
            <a:chOff x="3657600" y="1599147"/>
            <a:chExt cx="1544559" cy="1348769"/>
          </a:xfrm>
          <a:solidFill>
            <a:srgbClr val="92D050"/>
          </a:solidFill>
        </p:grpSpPr>
        <p:sp>
          <p:nvSpPr>
            <p:cNvPr id="15" name="Oval 14"/>
            <p:cNvSpPr/>
            <p:nvPr/>
          </p:nvSpPr>
          <p:spPr>
            <a:xfrm>
              <a:off x="3657600" y="1599147"/>
              <a:ext cx="1544559" cy="1348769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47534" y="1886590"/>
              <a:ext cx="975972" cy="646331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Approve</a:t>
              </a:r>
            </a:p>
            <a:p>
              <a:pPr algn="ctr"/>
              <a:r>
                <a:rPr lang="en-US" dirty="0"/>
                <a:t>Models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734560" y="2009423"/>
            <a:ext cx="1544560" cy="990391"/>
            <a:chOff x="5403412" y="3757428"/>
            <a:chExt cx="1544559" cy="990391"/>
          </a:xfrm>
          <a:solidFill>
            <a:srgbClr val="F751FF"/>
          </a:solidFill>
        </p:grpSpPr>
        <p:sp>
          <p:nvSpPr>
            <p:cNvPr id="21" name="Rectangle 20"/>
            <p:cNvSpPr/>
            <p:nvPr/>
          </p:nvSpPr>
          <p:spPr>
            <a:xfrm>
              <a:off x="5403412" y="3757428"/>
              <a:ext cx="1544559" cy="990391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562695" y="3865682"/>
              <a:ext cx="1189427" cy="646331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Model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Repository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716276" y="3524491"/>
            <a:ext cx="1544560" cy="1348769"/>
            <a:chOff x="3657600" y="1599147"/>
            <a:chExt cx="1544559" cy="1348769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4" name="Oval 23"/>
            <p:cNvSpPr/>
            <p:nvPr/>
          </p:nvSpPr>
          <p:spPr>
            <a:xfrm>
              <a:off x="3657600" y="1599147"/>
              <a:ext cx="1544559" cy="1348769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878220" y="1818350"/>
              <a:ext cx="1114600" cy="830997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Create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Physical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Artifacts (FHIR 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Profiles)</a:t>
              </a:r>
            </a:p>
          </p:txBody>
        </p:sp>
      </p:grpSp>
      <p:cxnSp>
        <p:nvCxnSpPr>
          <p:cNvPr id="28" name="Straight Arrow Connector 27"/>
          <p:cNvCxnSpPr/>
          <p:nvPr/>
        </p:nvCxnSpPr>
        <p:spPr>
          <a:xfrm>
            <a:off x="8329171" y="2504618"/>
            <a:ext cx="364446" cy="0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8688590" y="5287159"/>
            <a:ext cx="1547082" cy="990391"/>
            <a:chOff x="5400890" y="3757428"/>
            <a:chExt cx="1547081" cy="990391"/>
          </a:xfrm>
          <a:solidFill>
            <a:srgbClr val="D883FF"/>
          </a:solidFill>
        </p:grpSpPr>
        <p:sp>
          <p:nvSpPr>
            <p:cNvPr id="32" name="Rectangle 31"/>
            <p:cNvSpPr/>
            <p:nvPr/>
          </p:nvSpPr>
          <p:spPr>
            <a:xfrm>
              <a:off x="5403412" y="3757428"/>
              <a:ext cx="1544559" cy="990391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400890" y="3797442"/>
              <a:ext cx="1513041" cy="923330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Artifact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Repository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(FHIR profiles)</a:t>
              </a:r>
            </a:p>
          </p:txBody>
        </p:sp>
      </p:grpSp>
      <p:cxnSp>
        <p:nvCxnSpPr>
          <p:cNvPr id="34" name="Straight Arrow Connector 33"/>
          <p:cNvCxnSpPr>
            <a:endCxn id="24" idx="0"/>
          </p:cNvCxnSpPr>
          <p:nvPr/>
        </p:nvCxnSpPr>
        <p:spPr>
          <a:xfrm flipH="1">
            <a:off x="9488556" y="2999815"/>
            <a:ext cx="18284" cy="524677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4341184" y="5209919"/>
            <a:ext cx="1544560" cy="1348769"/>
            <a:chOff x="3657600" y="1599147"/>
            <a:chExt cx="1544559" cy="1348769"/>
          </a:xfrm>
          <a:solidFill>
            <a:srgbClr val="4DF1D2"/>
          </a:solidFill>
        </p:grpSpPr>
        <p:sp>
          <p:nvSpPr>
            <p:cNvPr id="40" name="Oval 39"/>
            <p:cNvSpPr/>
            <p:nvPr/>
          </p:nvSpPr>
          <p:spPr>
            <a:xfrm>
              <a:off x="3657600" y="1599147"/>
              <a:ext cx="1544559" cy="1348769"/>
            </a:xfrm>
            <a:prstGeom prst="ellipse">
              <a:avLst/>
            </a:prstGeom>
            <a:solidFill>
              <a:srgbClr val="AAAAA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82495" y="1954829"/>
              <a:ext cx="1306061" cy="584775"/>
            </a:xfrm>
            <a:prstGeom prst="rect">
              <a:avLst/>
            </a:prstGeom>
            <a:solidFill>
              <a:srgbClr val="AAAAAA"/>
            </a:solidFill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Conformance</a:t>
              </a:r>
            </a:p>
            <a:p>
              <a:pPr algn="ctr"/>
              <a:r>
                <a:rPr lang="en-US" sz="1600" dirty="0"/>
                <a:t>Testing</a:t>
              </a:r>
            </a:p>
          </p:txBody>
        </p:sp>
      </p:grpSp>
      <p:cxnSp>
        <p:nvCxnSpPr>
          <p:cNvPr id="43" name="Straight Arrow Connector 42"/>
          <p:cNvCxnSpPr/>
          <p:nvPr/>
        </p:nvCxnSpPr>
        <p:spPr>
          <a:xfrm>
            <a:off x="9497697" y="4886226"/>
            <a:ext cx="9143" cy="440947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8032915" y="5807626"/>
            <a:ext cx="647102" cy="0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934855" y="3607137"/>
            <a:ext cx="1894414" cy="707886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Terminology</a:t>
            </a:r>
          </a:p>
          <a:p>
            <a:pPr algn="ctr"/>
            <a:r>
              <a:rPr lang="en-US" sz="2000" b="1" dirty="0"/>
              <a:t>Server</a:t>
            </a:r>
          </a:p>
        </p:txBody>
      </p:sp>
      <p:cxnSp>
        <p:nvCxnSpPr>
          <p:cNvPr id="56" name="Straight Arrow Connector 55"/>
          <p:cNvCxnSpPr>
            <a:cxnSpLocks/>
          </p:cNvCxnSpPr>
          <p:nvPr/>
        </p:nvCxnSpPr>
        <p:spPr>
          <a:xfrm>
            <a:off x="6096000" y="3013709"/>
            <a:ext cx="540308" cy="589638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7872435" y="3023814"/>
            <a:ext cx="888398" cy="624094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 flipV="1">
            <a:off x="7876829" y="4115645"/>
            <a:ext cx="839446" cy="14992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cxnSpLocks/>
          </p:cNvCxnSpPr>
          <p:nvPr/>
        </p:nvCxnSpPr>
        <p:spPr>
          <a:xfrm flipH="1">
            <a:off x="5522795" y="4373217"/>
            <a:ext cx="573205" cy="913942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cxnSpLocks/>
          </p:cNvCxnSpPr>
          <p:nvPr/>
        </p:nvCxnSpPr>
        <p:spPr>
          <a:xfrm flipH="1" flipV="1">
            <a:off x="3349611" y="3995903"/>
            <a:ext cx="1503619" cy="117211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cxnSpLocks/>
          </p:cNvCxnSpPr>
          <p:nvPr/>
        </p:nvCxnSpPr>
        <p:spPr>
          <a:xfrm flipH="1" flipV="1">
            <a:off x="3274979" y="4521050"/>
            <a:ext cx="1334135" cy="77813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cxnSpLocks/>
          </p:cNvCxnSpPr>
          <p:nvPr/>
        </p:nvCxnSpPr>
        <p:spPr>
          <a:xfrm flipH="1" flipV="1">
            <a:off x="3286348" y="5027340"/>
            <a:ext cx="1161472" cy="45871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cxnSpLocks/>
          </p:cNvCxnSpPr>
          <p:nvPr/>
        </p:nvCxnSpPr>
        <p:spPr>
          <a:xfrm flipH="1" flipV="1">
            <a:off x="3249434" y="5427308"/>
            <a:ext cx="1121238" cy="25925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2483878" y="1845814"/>
            <a:ext cx="1544560" cy="1348769"/>
            <a:chOff x="3657600" y="1599147"/>
            <a:chExt cx="1544559" cy="1348769"/>
          </a:xfrm>
          <a:solidFill>
            <a:srgbClr val="7030A0"/>
          </a:solidFill>
        </p:grpSpPr>
        <p:sp>
          <p:nvSpPr>
            <p:cNvPr id="46" name="Oval 45"/>
            <p:cNvSpPr/>
            <p:nvPr/>
          </p:nvSpPr>
          <p:spPr>
            <a:xfrm>
              <a:off x="3657600" y="1599147"/>
              <a:ext cx="1544559" cy="1348769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966740" y="1886590"/>
              <a:ext cx="937563" cy="646331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Domain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Analysis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476987" y="5130373"/>
            <a:ext cx="1544560" cy="1348769"/>
            <a:chOff x="3657600" y="1599147"/>
            <a:chExt cx="1544559" cy="1348769"/>
          </a:xfrm>
          <a:solidFill>
            <a:srgbClr val="002060"/>
          </a:solidFill>
        </p:grpSpPr>
        <p:sp>
          <p:nvSpPr>
            <p:cNvPr id="49" name="Oval 48"/>
            <p:cNvSpPr/>
            <p:nvPr/>
          </p:nvSpPr>
          <p:spPr>
            <a:xfrm>
              <a:off x="3657600" y="1599147"/>
              <a:ext cx="1544559" cy="1348769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837660" y="1833423"/>
              <a:ext cx="1150250" cy="830997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Create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Software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(Apps, CDS)</a:t>
              </a:r>
            </a:p>
          </p:txBody>
        </p:sp>
      </p:grpSp>
      <p:cxnSp>
        <p:nvCxnSpPr>
          <p:cNvPr id="51" name="Straight Arrow Connector 50"/>
          <p:cNvCxnSpPr>
            <a:cxnSpLocks/>
          </p:cNvCxnSpPr>
          <p:nvPr/>
        </p:nvCxnSpPr>
        <p:spPr>
          <a:xfrm>
            <a:off x="7070592" y="4373217"/>
            <a:ext cx="0" cy="741236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49" idx="2"/>
          </p:cNvCxnSpPr>
          <p:nvPr/>
        </p:nvCxnSpPr>
        <p:spPr>
          <a:xfrm flipH="1" flipV="1">
            <a:off x="5919784" y="5796250"/>
            <a:ext cx="557203" cy="8509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cxnSpLocks/>
            <a:stCxn id="3" idx="0"/>
            <a:endCxn id="46" idx="3"/>
          </p:cNvCxnSpPr>
          <p:nvPr/>
        </p:nvCxnSpPr>
        <p:spPr>
          <a:xfrm flipV="1">
            <a:off x="2189462" y="2997060"/>
            <a:ext cx="520612" cy="411003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cxnSpLocks/>
          </p:cNvCxnSpPr>
          <p:nvPr/>
        </p:nvCxnSpPr>
        <p:spPr>
          <a:xfrm flipH="1" flipV="1">
            <a:off x="7569642" y="4373217"/>
            <a:ext cx="1164919" cy="900551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own Arrow 5"/>
          <p:cNvSpPr/>
          <p:nvPr/>
        </p:nvSpPr>
        <p:spPr>
          <a:xfrm rot="2972605">
            <a:off x="8164431" y="1162564"/>
            <a:ext cx="488524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1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Arrow Connector 25"/>
          <p:cNvCxnSpPr>
            <a:endCxn id="15" idx="2"/>
          </p:cNvCxnSpPr>
          <p:nvPr/>
        </p:nvCxnSpPr>
        <p:spPr>
          <a:xfrm flipV="1">
            <a:off x="6254171" y="1785218"/>
            <a:ext cx="526486" cy="27636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D11A-E4C4-2C4D-9054-85AF8217705F}" type="slidenum">
              <a:rPr lang="en-US" smtClean="0">
                <a:solidFill>
                  <a:prstClr val="white"/>
                </a:solidFill>
              </a:rPr>
              <a:pPr/>
              <a:t>5</a:t>
            </a:fld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z="3200" dirty="0"/>
              <a:t>The Interoperable App Development Process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516" y="3248259"/>
            <a:ext cx="2380588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/>
              <a:t>Project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Pediatric Growth Chart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Neonatal Bilirubin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OPA Data Collection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MQIP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ACC registries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Comm</a:t>
            </a:r>
            <a:r>
              <a:rPr lang="en-US" sz="1600" dirty="0"/>
              <a:t> </a:t>
            </a:r>
            <a:r>
              <a:rPr lang="en-US" sz="1600" dirty="0" err="1"/>
              <a:t>Acq</a:t>
            </a:r>
            <a:r>
              <a:rPr lang="en-US" sz="1600" dirty="0"/>
              <a:t> Pneumonia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Etc.</a:t>
            </a:r>
          </a:p>
          <a:p>
            <a:endParaRPr lang="en-US" dirty="0"/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V="1">
            <a:off x="3982442" y="1785218"/>
            <a:ext cx="885257" cy="13818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4867698" y="1071160"/>
            <a:ext cx="1544559" cy="1348769"/>
            <a:chOff x="3657600" y="1599147"/>
            <a:chExt cx="1544559" cy="1348769"/>
          </a:xfrm>
        </p:grpSpPr>
        <p:sp>
          <p:nvSpPr>
            <p:cNvPr id="8" name="Oval 7"/>
            <p:cNvSpPr/>
            <p:nvPr/>
          </p:nvSpPr>
          <p:spPr>
            <a:xfrm>
              <a:off x="3657600" y="1599147"/>
              <a:ext cx="1544559" cy="134876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89131" y="1845646"/>
              <a:ext cx="1492781" cy="92333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Create Logical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Models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(CIMI)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780658" y="1110834"/>
            <a:ext cx="1544560" cy="1348769"/>
            <a:chOff x="3657600" y="1599147"/>
            <a:chExt cx="1544559" cy="1348769"/>
          </a:xfrm>
          <a:solidFill>
            <a:srgbClr val="92D050"/>
          </a:solidFill>
        </p:grpSpPr>
        <p:sp>
          <p:nvSpPr>
            <p:cNvPr id="15" name="Oval 14"/>
            <p:cNvSpPr/>
            <p:nvPr/>
          </p:nvSpPr>
          <p:spPr>
            <a:xfrm>
              <a:off x="3657600" y="1599147"/>
              <a:ext cx="1544559" cy="1348769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47534" y="1886590"/>
              <a:ext cx="975972" cy="646331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Approve</a:t>
              </a:r>
            </a:p>
            <a:p>
              <a:pPr algn="ctr"/>
              <a:r>
                <a:rPr lang="en-US" dirty="0"/>
                <a:t>Models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716486" y="1054775"/>
            <a:ext cx="1544560" cy="990391"/>
            <a:chOff x="5403412" y="3757428"/>
            <a:chExt cx="1544559" cy="990391"/>
          </a:xfrm>
          <a:solidFill>
            <a:srgbClr val="F751FF"/>
          </a:solidFill>
        </p:grpSpPr>
        <p:sp>
          <p:nvSpPr>
            <p:cNvPr id="21" name="Rectangle 20"/>
            <p:cNvSpPr/>
            <p:nvPr/>
          </p:nvSpPr>
          <p:spPr>
            <a:xfrm>
              <a:off x="5403412" y="3757428"/>
              <a:ext cx="1544559" cy="990391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562695" y="3865682"/>
              <a:ext cx="1189427" cy="646331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Model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Repository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760833" y="4048912"/>
            <a:ext cx="1544560" cy="1348769"/>
            <a:chOff x="3657600" y="1599147"/>
            <a:chExt cx="1544559" cy="1348769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4" name="Oval 23"/>
            <p:cNvSpPr/>
            <p:nvPr/>
          </p:nvSpPr>
          <p:spPr>
            <a:xfrm>
              <a:off x="3657600" y="1599147"/>
              <a:ext cx="1544559" cy="1348769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878220" y="1818350"/>
              <a:ext cx="1114600" cy="830997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Create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Physical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Artifacts (FHIR 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Profiles)</a:t>
              </a:r>
            </a:p>
          </p:txBody>
        </p:sp>
      </p:grpSp>
      <p:cxnSp>
        <p:nvCxnSpPr>
          <p:cNvPr id="28" name="Straight Arrow Connector 27"/>
          <p:cNvCxnSpPr>
            <a:cxnSpLocks/>
          </p:cNvCxnSpPr>
          <p:nvPr/>
        </p:nvCxnSpPr>
        <p:spPr>
          <a:xfrm>
            <a:off x="8344280" y="1759067"/>
            <a:ext cx="390281" cy="0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8766964" y="5747766"/>
            <a:ext cx="1544560" cy="990391"/>
            <a:chOff x="5403412" y="3757428"/>
            <a:chExt cx="1544559" cy="990391"/>
          </a:xfrm>
          <a:solidFill>
            <a:srgbClr val="D883FF"/>
          </a:solidFill>
        </p:grpSpPr>
        <p:sp>
          <p:nvSpPr>
            <p:cNvPr id="32" name="Rectangle 31"/>
            <p:cNvSpPr/>
            <p:nvPr/>
          </p:nvSpPr>
          <p:spPr>
            <a:xfrm>
              <a:off x="5403412" y="3757428"/>
              <a:ext cx="1544559" cy="990391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474436" y="3797442"/>
              <a:ext cx="1365949" cy="830997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Artifact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Repository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(FHIR profiles)</a:t>
              </a:r>
            </a:p>
          </p:txBody>
        </p:sp>
      </p:grpSp>
      <p:cxnSp>
        <p:nvCxnSpPr>
          <p:cNvPr id="34" name="Straight Arrow Connector 33"/>
          <p:cNvCxnSpPr>
            <a:cxnSpLocks/>
          </p:cNvCxnSpPr>
          <p:nvPr/>
        </p:nvCxnSpPr>
        <p:spPr>
          <a:xfrm>
            <a:off x="9466371" y="2058796"/>
            <a:ext cx="0" cy="427317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4364645" y="5328752"/>
            <a:ext cx="1544560" cy="1348769"/>
            <a:chOff x="3657600" y="1599147"/>
            <a:chExt cx="1544559" cy="1348769"/>
          </a:xfrm>
          <a:solidFill>
            <a:srgbClr val="4DF1D2"/>
          </a:solidFill>
        </p:grpSpPr>
        <p:sp>
          <p:nvSpPr>
            <p:cNvPr id="40" name="Oval 39"/>
            <p:cNvSpPr/>
            <p:nvPr/>
          </p:nvSpPr>
          <p:spPr>
            <a:xfrm>
              <a:off x="3657600" y="1599147"/>
              <a:ext cx="1544559" cy="1348769"/>
            </a:xfrm>
            <a:prstGeom prst="ellipse">
              <a:avLst/>
            </a:prstGeom>
            <a:solidFill>
              <a:srgbClr val="AAAAA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82495" y="1954829"/>
              <a:ext cx="1306061" cy="584775"/>
            </a:xfrm>
            <a:prstGeom prst="rect">
              <a:avLst/>
            </a:prstGeom>
            <a:solidFill>
              <a:srgbClr val="AAAAAA"/>
            </a:solidFill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Conformance</a:t>
              </a:r>
            </a:p>
            <a:p>
              <a:pPr algn="ctr"/>
              <a:r>
                <a:rPr lang="en-US" sz="1600" dirty="0"/>
                <a:t>Testing</a:t>
              </a:r>
            </a:p>
          </p:txBody>
        </p:sp>
      </p:grpSp>
      <p:cxnSp>
        <p:nvCxnSpPr>
          <p:cNvPr id="43" name="Straight Arrow Connector 42"/>
          <p:cNvCxnSpPr>
            <a:cxnSpLocks/>
          </p:cNvCxnSpPr>
          <p:nvPr/>
        </p:nvCxnSpPr>
        <p:spPr>
          <a:xfrm>
            <a:off x="9517354" y="5401169"/>
            <a:ext cx="0" cy="346597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cxnSpLocks/>
            <a:stCxn id="33" idx="1"/>
          </p:cNvCxnSpPr>
          <p:nvPr/>
        </p:nvCxnSpPr>
        <p:spPr>
          <a:xfrm flipH="1">
            <a:off x="7996450" y="6203279"/>
            <a:ext cx="841538" cy="19996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948404" y="3367685"/>
            <a:ext cx="1894414" cy="707886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Terminology</a:t>
            </a:r>
          </a:p>
          <a:p>
            <a:pPr algn="ctr"/>
            <a:r>
              <a:rPr lang="en-US" sz="2000" b="1" dirty="0"/>
              <a:t>Server</a:t>
            </a:r>
          </a:p>
        </p:txBody>
      </p:sp>
      <p:cxnSp>
        <p:nvCxnSpPr>
          <p:cNvPr id="56" name="Straight Arrow Connector 55"/>
          <p:cNvCxnSpPr>
            <a:cxnSpLocks/>
          </p:cNvCxnSpPr>
          <p:nvPr/>
        </p:nvCxnSpPr>
        <p:spPr>
          <a:xfrm>
            <a:off x="5844388" y="2432938"/>
            <a:ext cx="343605" cy="901118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cxnSpLocks/>
          </p:cNvCxnSpPr>
          <p:nvPr/>
        </p:nvCxnSpPr>
        <p:spPr>
          <a:xfrm flipH="1">
            <a:off x="7652669" y="2087294"/>
            <a:ext cx="1132195" cy="1258062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cxnSpLocks/>
          </p:cNvCxnSpPr>
          <p:nvPr/>
        </p:nvCxnSpPr>
        <p:spPr>
          <a:xfrm flipH="1" flipV="1">
            <a:off x="7882103" y="3825368"/>
            <a:ext cx="955885" cy="54348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cxnSpLocks/>
          </p:cNvCxnSpPr>
          <p:nvPr/>
        </p:nvCxnSpPr>
        <p:spPr>
          <a:xfrm flipH="1">
            <a:off x="5594455" y="4109200"/>
            <a:ext cx="639691" cy="1338329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cxnSpLocks/>
          </p:cNvCxnSpPr>
          <p:nvPr/>
        </p:nvCxnSpPr>
        <p:spPr>
          <a:xfrm flipH="1" flipV="1">
            <a:off x="2826624" y="4338142"/>
            <a:ext cx="2026607" cy="102070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cxnSpLocks/>
          </p:cNvCxnSpPr>
          <p:nvPr/>
        </p:nvCxnSpPr>
        <p:spPr>
          <a:xfrm flipH="1" flipV="1">
            <a:off x="2792221" y="4564048"/>
            <a:ext cx="1816895" cy="92597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cxnSpLocks/>
          </p:cNvCxnSpPr>
          <p:nvPr/>
        </p:nvCxnSpPr>
        <p:spPr>
          <a:xfrm flipH="1" flipV="1">
            <a:off x="2765887" y="4832142"/>
            <a:ext cx="1681933" cy="84474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cxnSpLocks/>
          </p:cNvCxnSpPr>
          <p:nvPr/>
        </p:nvCxnSpPr>
        <p:spPr>
          <a:xfrm flipH="1" flipV="1">
            <a:off x="2739615" y="5099112"/>
            <a:ext cx="1631058" cy="77828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393251" y="1006975"/>
            <a:ext cx="1544560" cy="1348769"/>
            <a:chOff x="3657600" y="1599147"/>
            <a:chExt cx="1544559" cy="1348769"/>
          </a:xfrm>
          <a:solidFill>
            <a:srgbClr val="7030A0"/>
          </a:solidFill>
        </p:grpSpPr>
        <p:sp>
          <p:nvSpPr>
            <p:cNvPr id="46" name="Oval 45"/>
            <p:cNvSpPr/>
            <p:nvPr/>
          </p:nvSpPr>
          <p:spPr>
            <a:xfrm>
              <a:off x="3657600" y="1599147"/>
              <a:ext cx="1544559" cy="1348769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966740" y="1886590"/>
              <a:ext cx="937563" cy="646331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Domain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Analysis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466595" y="5372705"/>
            <a:ext cx="1544560" cy="1348769"/>
            <a:chOff x="3657600" y="1599147"/>
            <a:chExt cx="1544559" cy="1348769"/>
          </a:xfrm>
          <a:solidFill>
            <a:srgbClr val="002060"/>
          </a:solidFill>
        </p:grpSpPr>
        <p:sp>
          <p:nvSpPr>
            <p:cNvPr id="49" name="Oval 48"/>
            <p:cNvSpPr/>
            <p:nvPr/>
          </p:nvSpPr>
          <p:spPr>
            <a:xfrm>
              <a:off x="3657600" y="1599147"/>
              <a:ext cx="1544559" cy="1348769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837660" y="1833423"/>
              <a:ext cx="1150250" cy="830997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Create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Software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(Apps, CDS)</a:t>
              </a:r>
            </a:p>
          </p:txBody>
        </p:sp>
      </p:grpSp>
      <p:cxnSp>
        <p:nvCxnSpPr>
          <p:cNvPr id="51" name="Straight Arrow Connector 50"/>
          <p:cNvCxnSpPr>
            <a:cxnSpLocks/>
          </p:cNvCxnSpPr>
          <p:nvPr/>
        </p:nvCxnSpPr>
        <p:spPr>
          <a:xfrm>
            <a:off x="7070592" y="4109200"/>
            <a:ext cx="0" cy="1196084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49" idx="2"/>
          </p:cNvCxnSpPr>
          <p:nvPr/>
        </p:nvCxnSpPr>
        <p:spPr>
          <a:xfrm flipH="1" flipV="1">
            <a:off x="5909392" y="6038582"/>
            <a:ext cx="557203" cy="8509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cxnSpLocks/>
            <a:endCxn id="46" idx="4"/>
          </p:cNvCxnSpPr>
          <p:nvPr/>
        </p:nvCxnSpPr>
        <p:spPr>
          <a:xfrm flipV="1">
            <a:off x="1165531" y="2355744"/>
            <a:ext cx="0" cy="892515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cxnSpLocks/>
          </p:cNvCxnSpPr>
          <p:nvPr/>
        </p:nvCxnSpPr>
        <p:spPr>
          <a:xfrm flipH="1" flipV="1">
            <a:off x="7617468" y="4136458"/>
            <a:ext cx="1202599" cy="1568622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own Arrow 5"/>
          <p:cNvSpPr/>
          <p:nvPr/>
        </p:nvSpPr>
        <p:spPr>
          <a:xfrm rot="2972605">
            <a:off x="8170526" y="898912"/>
            <a:ext cx="263993" cy="41710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86F1F56-76A3-084B-AEEA-DB9F04DD7868}"/>
              </a:ext>
            </a:extLst>
          </p:cNvPr>
          <p:cNvGrpSpPr/>
          <p:nvPr/>
        </p:nvGrpSpPr>
        <p:grpSpPr>
          <a:xfrm>
            <a:off x="2765887" y="1194902"/>
            <a:ext cx="1176159" cy="1144320"/>
            <a:chOff x="3657600" y="1599147"/>
            <a:chExt cx="1544559" cy="1348769"/>
          </a:xfrm>
          <a:solidFill>
            <a:srgbClr val="FFFF00"/>
          </a:solidFill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8129C2F-40F2-4F40-8F94-6FF67B4A8708}"/>
                </a:ext>
              </a:extLst>
            </p:cNvPr>
            <p:cNvSpPr/>
            <p:nvPr/>
          </p:nvSpPr>
          <p:spPr>
            <a:xfrm>
              <a:off x="3657600" y="1599147"/>
              <a:ext cx="1544559" cy="1348769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7FFE9B0-C2B1-9048-A265-4EFFF6413CDD}"/>
                </a:ext>
              </a:extLst>
            </p:cNvPr>
            <p:cNvSpPr txBox="1"/>
            <p:nvPr/>
          </p:nvSpPr>
          <p:spPr>
            <a:xfrm>
              <a:off x="4021472" y="1757440"/>
              <a:ext cx="852988" cy="1061088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/>
                <a:t>*NEW*</a:t>
              </a:r>
            </a:p>
            <a:p>
              <a:pPr algn="ctr"/>
              <a:r>
                <a:rPr lang="en-US" sz="1050" dirty="0"/>
                <a:t>Approve</a:t>
              </a:r>
            </a:p>
            <a:p>
              <a:pPr algn="ctr"/>
              <a:r>
                <a:rPr lang="en-US" sz="1050" dirty="0"/>
                <a:t>Model </a:t>
              </a:r>
            </a:p>
            <a:p>
              <a:pPr algn="ctr"/>
              <a:r>
                <a:rPr lang="en-US" sz="1050" dirty="0"/>
                <a:t>content </a:t>
              </a:r>
            </a:p>
            <a:p>
              <a:pPr algn="ctr"/>
              <a:r>
                <a:rPr lang="en-US" sz="1050" dirty="0"/>
                <a:t>request</a:t>
              </a:r>
            </a:p>
          </p:txBody>
        </p:sp>
      </p:grp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50A51826-5532-964E-9807-E60FF6B5F490}"/>
              </a:ext>
            </a:extLst>
          </p:cNvPr>
          <p:cNvCxnSpPr>
            <a:cxnSpLocks/>
            <a:endCxn id="57" idx="2"/>
          </p:cNvCxnSpPr>
          <p:nvPr/>
        </p:nvCxnSpPr>
        <p:spPr>
          <a:xfrm>
            <a:off x="1937811" y="1767062"/>
            <a:ext cx="828076" cy="0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A8EE34E-F531-D74B-AF5B-6D7E05864BD8}"/>
              </a:ext>
            </a:extLst>
          </p:cNvPr>
          <p:cNvGrpSpPr/>
          <p:nvPr/>
        </p:nvGrpSpPr>
        <p:grpSpPr>
          <a:xfrm>
            <a:off x="8820067" y="2498941"/>
            <a:ext cx="1176893" cy="1105936"/>
            <a:chOff x="3657600" y="1599147"/>
            <a:chExt cx="1544559" cy="1348769"/>
          </a:xfrm>
          <a:solidFill>
            <a:srgbClr val="FFFF00"/>
          </a:solidFill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9E76B4B-4DC8-9E42-BD1F-0FA54481724C}"/>
                </a:ext>
              </a:extLst>
            </p:cNvPr>
            <p:cNvSpPr/>
            <p:nvPr/>
          </p:nvSpPr>
          <p:spPr>
            <a:xfrm>
              <a:off x="3657600" y="1599147"/>
              <a:ext cx="1544559" cy="1348769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EB8590C-8A2E-7242-A0B5-A59102CE5B29}"/>
                </a:ext>
              </a:extLst>
            </p:cNvPr>
            <p:cNvSpPr txBox="1"/>
            <p:nvPr/>
          </p:nvSpPr>
          <p:spPr>
            <a:xfrm>
              <a:off x="3885292" y="1754156"/>
              <a:ext cx="1089173" cy="1013461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*NEW*</a:t>
              </a:r>
            </a:p>
            <a:p>
              <a:pPr algn="ctr"/>
              <a:r>
                <a:rPr lang="en-US" sz="1200" dirty="0"/>
                <a:t>Approve</a:t>
              </a:r>
            </a:p>
            <a:p>
              <a:pPr algn="ctr"/>
              <a:r>
                <a:rPr lang="en-US" sz="1200" dirty="0"/>
                <a:t>New FHIR </a:t>
              </a:r>
            </a:p>
            <a:p>
              <a:pPr algn="ctr"/>
              <a:r>
                <a:rPr lang="en-US" sz="1200" dirty="0"/>
                <a:t>Profiles</a:t>
              </a:r>
            </a:p>
          </p:txBody>
        </p:sp>
      </p:grp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9D065A7-8463-4B40-A2AF-0EFFC267EBF0}"/>
              </a:ext>
            </a:extLst>
          </p:cNvPr>
          <p:cNvCxnSpPr>
            <a:cxnSpLocks/>
          </p:cNvCxnSpPr>
          <p:nvPr/>
        </p:nvCxnSpPr>
        <p:spPr>
          <a:xfrm>
            <a:off x="9475888" y="3604879"/>
            <a:ext cx="0" cy="427317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90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EC920-305D-FD4D-BF74-D44C5D1D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4136" y="567374"/>
            <a:ext cx="6451575" cy="1325563"/>
          </a:xfrm>
        </p:spPr>
        <p:txBody>
          <a:bodyPr/>
          <a:lstStyle/>
          <a:p>
            <a:r>
              <a:rPr lang="en-US" dirty="0"/>
              <a:t>Model Review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A0A2BC-BDC2-6444-994B-F17513DE156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36257" y="4516341"/>
            <a:ext cx="4822968" cy="1664399"/>
          </a:xfrm>
        </p:spPr>
        <p:txBody>
          <a:bodyPr>
            <a:normAutofit/>
          </a:bodyPr>
          <a:lstStyle/>
          <a:p>
            <a:r>
              <a:rPr lang="en-US" sz="2400" dirty="0"/>
              <a:t>What ??</a:t>
            </a:r>
          </a:p>
          <a:p>
            <a:r>
              <a:rPr lang="en-US" sz="2400" dirty="0"/>
              <a:t>Who ??</a:t>
            </a:r>
          </a:p>
          <a:p>
            <a:r>
              <a:rPr lang="en-US" sz="2400" dirty="0"/>
              <a:t>How ??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3E1C4C5E-9C23-9045-ABC7-F43A6BE9914E}"/>
              </a:ext>
            </a:extLst>
          </p:cNvPr>
          <p:cNvSpPr txBox="1">
            <a:spLocks/>
          </p:cNvSpPr>
          <p:nvPr/>
        </p:nvSpPr>
        <p:spPr>
          <a:xfrm>
            <a:off x="5836257" y="1618359"/>
            <a:ext cx="4822968" cy="499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BA8E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484B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84B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484B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484B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When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11CAF0-3BF1-6640-9141-8293ECC20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7451" y="2236654"/>
            <a:ext cx="3220580" cy="191119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1D8555B-280D-584E-8264-CAA34A70B88F}"/>
              </a:ext>
            </a:extLst>
          </p:cNvPr>
          <p:cNvSpPr/>
          <p:nvPr/>
        </p:nvSpPr>
        <p:spPr>
          <a:xfrm>
            <a:off x="7394713" y="2337683"/>
            <a:ext cx="477078" cy="4373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3EE7072-5DD9-5D4B-8A44-A0C9F81C75DB}"/>
              </a:ext>
            </a:extLst>
          </p:cNvPr>
          <p:cNvSpPr/>
          <p:nvPr/>
        </p:nvSpPr>
        <p:spPr>
          <a:xfrm>
            <a:off x="9312303" y="2754930"/>
            <a:ext cx="477078" cy="4373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CB2FDFF-5032-8449-A226-F4A5CC413352}"/>
              </a:ext>
            </a:extLst>
          </p:cNvPr>
          <p:cNvSpPr/>
          <p:nvPr/>
        </p:nvSpPr>
        <p:spPr>
          <a:xfrm>
            <a:off x="8684150" y="2309135"/>
            <a:ext cx="551552" cy="5210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76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Arrow Connector 25"/>
          <p:cNvCxnSpPr>
            <a:cxnSpLocks/>
          </p:cNvCxnSpPr>
          <p:nvPr/>
        </p:nvCxnSpPr>
        <p:spPr>
          <a:xfrm flipV="1">
            <a:off x="5585940" y="2204954"/>
            <a:ext cx="590721" cy="5477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D11A-E4C4-2C4D-9054-85AF8217705F}" type="slidenum">
              <a:rPr lang="en-US" smtClean="0">
                <a:solidFill>
                  <a:prstClr val="white"/>
                </a:solidFill>
              </a:rPr>
              <a:pPr/>
              <a:t>7</a:t>
            </a:fld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88" y="80082"/>
            <a:ext cx="6376578" cy="30450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z="1600" dirty="0"/>
              <a:t>The Interoperable App Development Process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5890" y="3254787"/>
            <a:ext cx="1726755" cy="1577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u="sng" dirty="0"/>
              <a:t>Project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/>
              <a:t>Pediatric Growth Chart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/>
              <a:t>Neonatal Bilirubin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/>
              <a:t>OPA Data Collection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/>
              <a:t>MQIP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/>
              <a:t>ACC registries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 err="1"/>
              <a:t>Comm</a:t>
            </a:r>
            <a:r>
              <a:rPr lang="en-US" sz="1050" dirty="0"/>
              <a:t> </a:t>
            </a:r>
            <a:r>
              <a:rPr lang="en-US" sz="1050" dirty="0" err="1"/>
              <a:t>Acq</a:t>
            </a:r>
            <a:r>
              <a:rPr lang="en-US" sz="1050" dirty="0"/>
              <a:t> Pneumonia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/>
              <a:t>Etc.</a:t>
            </a:r>
          </a:p>
          <a:p>
            <a:endParaRPr lang="en-US" sz="1100" dirty="0"/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V="1">
            <a:off x="3538838" y="2198045"/>
            <a:ext cx="885257" cy="13818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4415734" y="1627693"/>
            <a:ext cx="1164354" cy="1140703"/>
            <a:chOff x="3657600" y="1599147"/>
            <a:chExt cx="1544559" cy="1348769"/>
          </a:xfrm>
        </p:grpSpPr>
        <p:sp>
          <p:nvSpPr>
            <p:cNvPr id="8" name="Oval 7"/>
            <p:cNvSpPr/>
            <p:nvPr/>
          </p:nvSpPr>
          <p:spPr>
            <a:xfrm>
              <a:off x="3657600" y="1599147"/>
              <a:ext cx="1544559" cy="134876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781178" y="1845646"/>
              <a:ext cx="1308684" cy="74519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Create Logical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Models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(CIMI)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159968" y="1707905"/>
            <a:ext cx="1016248" cy="909038"/>
            <a:chOff x="3657600" y="1599147"/>
            <a:chExt cx="1544559" cy="1348769"/>
          </a:xfrm>
          <a:solidFill>
            <a:srgbClr val="92D050"/>
          </a:solidFill>
        </p:grpSpPr>
        <p:sp>
          <p:nvSpPr>
            <p:cNvPr id="15" name="Oval 14"/>
            <p:cNvSpPr/>
            <p:nvPr/>
          </p:nvSpPr>
          <p:spPr>
            <a:xfrm>
              <a:off x="3657600" y="1599147"/>
              <a:ext cx="1544559" cy="1348769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80231" y="1886590"/>
              <a:ext cx="710579" cy="461665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Approve</a:t>
              </a:r>
            </a:p>
            <a:p>
              <a:pPr algn="ctr"/>
              <a:r>
                <a:rPr lang="en-US" sz="1200" dirty="0"/>
                <a:t>Models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574091" y="1834689"/>
            <a:ext cx="1132191" cy="633192"/>
            <a:chOff x="5403412" y="3757428"/>
            <a:chExt cx="1544559" cy="990391"/>
          </a:xfrm>
          <a:solidFill>
            <a:srgbClr val="F751FF"/>
          </a:solidFill>
        </p:grpSpPr>
        <p:sp>
          <p:nvSpPr>
            <p:cNvPr id="21" name="Rectangle 20"/>
            <p:cNvSpPr/>
            <p:nvPr/>
          </p:nvSpPr>
          <p:spPr>
            <a:xfrm>
              <a:off x="5403412" y="3757428"/>
              <a:ext cx="1544559" cy="990391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30145" y="3865682"/>
              <a:ext cx="854527" cy="461665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Model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Repository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589346" y="4272496"/>
            <a:ext cx="1074875" cy="1050200"/>
            <a:chOff x="3657600" y="1599147"/>
            <a:chExt cx="1544559" cy="1348769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4" name="Oval 23"/>
            <p:cNvSpPr/>
            <p:nvPr/>
          </p:nvSpPr>
          <p:spPr>
            <a:xfrm>
              <a:off x="3657600" y="1599147"/>
              <a:ext cx="1544559" cy="1348769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878220" y="1818350"/>
              <a:ext cx="1114600" cy="830997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Create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Physical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Artifacts (FHIR 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Profiles)</a:t>
              </a:r>
            </a:p>
          </p:txBody>
        </p:sp>
      </p:grpSp>
      <p:cxnSp>
        <p:nvCxnSpPr>
          <p:cNvPr id="28" name="Straight Arrow Connector 27"/>
          <p:cNvCxnSpPr>
            <a:cxnSpLocks/>
          </p:cNvCxnSpPr>
          <p:nvPr/>
        </p:nvCxnSpPr>
        <p:spPr>
          <a:xfrm>
            <a:off x="7176216" y="2182929"/>
            <a:ext cx="390281" cy="0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7589346" y="5664852"/>
            <a:ext cx="1140346" cy="778282"/>
            <a:chOff x="5403412" y="3757428"/>
            <a:chExt cx="1544559" cy="990391"/>
          </a:xfrm>
          <a:solidFill>
            <a:srgbClr val="D883FF"/>
          </a:solidFill>
        </p:grpSpPr>
        <p:sp>
          <p:nvSpPr>
            <p:cNvPr id="32" name="Rectangle 31"/>
            <p:cNvSpPr/>
            <p:nvPr/>
          </p:nvSpPr>
          <p:spPr>
            <a:xfrm>
              <a:off x="5403412" y="3757428"/>
              <a:ext cx="1544559" cy="990391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623098" y="3797442"/>
              <a:ext cx="1068625" cy="646331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Artifact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Repository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(FHIR profiles)</a:t>
              </a:r>
            </a:p>
          </p:txBody>
        </p:sp>
      </p:grpSp>
      <p:cxnSp>
        <p:nvCxnSpPr>
          <p:cNvPr id="34" name="Straight Arrow Connector 33"/>
          <p:cNvCxnSpPr>
            <a:cxnSpLocks/>
          </p:cNvCxnSpPr>
          <p:nvPr/>
        </p:nvCxnSpPr>
        <p:spPr>
          <a:xfrm>
            <a:off x="8140186" y="2466405"/>
            <a:ext cx="0" cy="427317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4584513" y="5490440"/>
            <a:ext cx="1074875" cy="1010582"/>
            <a:chOff x="3657600" y="1599147"/>
            <a:chExt cx="1544559" cy="1348769"/>
          </a:xfrm>
          <a:solidFill>
            <a:srgbClr val="4DF1D2"/>
          </a:solidFill>
        </p:grpSpPr>
        <p:sp>
          <p:nvSpPr>
            <p:cNvPr id="40" name="Oval 39"/>
            <p:cNvSpPr/>
            <p:nvPr/>
          </p:nvSpPr>
          <p:spPr>
            <a:xfrm>
              <a:off x="3657600" y="1599147"/>
              <a:ext cx="1544559" cy="1348769"/>
            </a:xfrm>
            <a:prstGeom prst="ellipse">
              <a:avLst/>
            </a:prstGeom>
            <a:solidFill>
              <a:srgbClr val="AAAAA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922853" y="1954829"/>
              <a:ext cx="1025344" cy="461665"/>
            </a:xfrm>
            <a:prstGeom prst="rect">
              <a:avLst/>
            </a:prstGeom>
            <a:solidFill>
              <a:srgbClr val="AAAAAA"/>
            </a:solidFill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Conformance</a:t>
              </a:r>
            </a:p>
            <a:p>
              <a:pPr algn="ctr"/>
              <a:r>
                <a:rPr lang="en-US" sz="1200" dirty="0"/>
                <a:t>Testing</a:t>
              </a:r>
            </a:p>
          </p:txBody>
        </p:sp>
      </p:grpSp>
      <p:cxnSp>
        <p:nvCxnSpPr>
          <p:cNvPr id="43" name="Straight Arrow Connector 42"/>
          <p:cNvCxnSpPr>
            <a:cxnSpLocks/>
          </p:cNvCxnSpPr>
          <p:nvPr/>
        </p:nvCxnSpPr>
        <p:spPr>
          <a:xfrm>
            <a:off x="8140185" y="5322696"/>
            <a:ext cx="0" cy="346597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cxnSpLocks/>
          </p:cNvCxnSpPr>
          <p:nvPr/>
        </p:nvCxnSpPr>
        <p:spPr>
          <a:xfrm flipH="1">
            <a:off x="7129791" y="6053993"/>
            <a:ext cx="451549" cy="0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800496" y="3758042"/>
            <a:ext cx="1227809" cy="461665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Terminology</a:t>
            </a:r>
          </a:p>
          <a:p>
            <a:pPr algn="ctr"/>
            <a:r>
              <a:rPr lang="en-US" sz="1200" b="1" dirty="0"/>
              <a:t>Server</a:t>
            </a:r>
          </a:p>
        </p:txBody>
      </p:sp>
      <p:cxnSp>
        <p:nvCxnSpPr>
          <p:cNvPr id="56" name="Straight Arrow Connector 55"/>
          <p:cNvCxnSpPr>
            <a:cxnSpLocks/>
            <a:stCxn id="8" idx="5"/>
          </p:cNvCxnSpPr>
          <p:nvPr/>
        </p:nvCxnSpPr>
        <p:spPr>
          <a:xfrm>
            <a:off x="5409572" y="2601344"/>
            <a:ext cx="622461" cy="1176912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cxnSpLocks/>
          </p:cNvCxnSpPr>
          <p:nvPr/>
        </p:nvCxnSpPr>
        <p:spPr>
          <a:xfrm flipH="1">
            <a:off x="6873175" y="2477584"/>
            <a:ext cx="912414" cy="1300672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cxnSpLocks/>
          </p:cNvCxnSpPr>
          <p:nvPr/>
        </p:nvCxnSpPr>
        <p:spPr>
          <a:xfrm flipH="1" flipV="1">
            <a:off x="7054346" y="4063207"/>
            <a:ext cx="602437" cy="56545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cxnSpLocks/>
          </p:cNvCxnSpPr>
          <p:nvPr/>
        </p:nvCxnSpPr>
        <p:spPr>
          <a:xfrm flipH="1">
            <a:off x="5289600" y="4219707"/>
            <a:ext cx="609014" cy="1298108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cxnSpLocks/>
          </p:cNvCxnSpPr>
          <p:nvPr/>
        </p:nvCxnSpPr>
        <p:spPr>
          <a:xfrm flipH="1" flipV="1">
            <a:off x="2272017" y="4089605"/>
            <a:ext cx="2581215" cy="126924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cxnSpLocks/>
          </p:cNvCxnSpPr>
          <p:nvPr/>
        </p:nvCxnSpPr>
        <p:spPr>
          <a:xfrm flipH="1" flipV="1">
            <a:off x="2139337" y="4219707"/>
            <a:ext cx="2469780" cy="1270313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cxnSpLocks/>
          </p:cNvCxnSpPr>
          <p:nvPr/>
        </p:nvCxnSpPr>
        <p:spPr>
          <a:xfrm flipH="1" flipV="1">
            <a:off x="2037048" y="4443175"/>
            <a:ext cx="2410773" cy="123371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cxnSpLocks/>
          </p:cNvCxnSpPr>
          <p:nvPr/>
        </p:nvCxnSpPr>
        <p:spPr>
          <a:xfrm flipH="1" flipV="1">
            <a:off x="1884396" y="4628657"/>
            <a:ext cx="2486277" cy="124873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661777" y="1721442"/>
            <a:ext cx="1007507" cy="980842"/>
            <a:chOff x="3657600" y="1599147"/>
            <a:chExt cx="1544559" cy="1348769"/>
          </a:xfrm>
          <a:solidFill>
            <a:srgbClr val="7030A0"/>
          </a:solidFill>
        </p:grpSpPr>
        <p:sp>
          <p:nvSpPr>
            <p:cNvPr id="46" name="Oval 45"/>
            <p:cNvSpPr/>
            <p:nvPr/>
          </p:nvSpPr>
          <p:spPr>
            <a:xfrm>
              <a:off x="3657600" y="1599147"/>
              <a:ext cx="1544559" cy="1348769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969778" y="1886590"/>
              <a:ext cx="931485" cy="576385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Domain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Analysis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996723" y="5459144"/>
            <a:ext cx="1151145" cy="1071475"/>
            <a:chOff x="3657600" y="1599147"/>
            <a:chExt cx="1544559" cy="1348769"/>
          </a:xfrm>
          <a:solidFill>
            <a:srgbClr val="002060"/>
          </a:solidFill>
        </p:grpSpPr>
        <p:sp>
          <p:nvSpPr>
            <p:cNvPr id="49" name="Oval 48"/>
            <p:cNvSpPr/>
            <p:nvPr/>
          </p:nvSpPr>
          <p:spPr>
            <a:xfrm>
              <a:off x="3657600" y="1599147"/>
              <a:ext cx="1544559" cy="1348769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958558" y="1833423"/>
              <a:ext cx="908453" cy="646331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Create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Software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(Apps, CDS)</a:t>
              </a:r>
            </a:p>
          </p:txBody>
        </p:sp>
      </p:grpSp>
      <p:cxnSp>
        <p:nvCxnSpPr>
          <p:cNvPr id="51" name="Straight Arrow Connector 50"/>
          <p:cNvCxnSpPr>
            <a:cxnSpLocks/>
            <a:stCxn id="52" idx="2"/>
          </p:cNvCxnSpPr>
          <p:nvPr/>
        </p:nvCxnSpPr>
        <p:spPr>
          <a:xfrm>
            <a:off x="6414401" y="4219707"/>
            <a:ext cx="145153" cy="126530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cxnSpLocks/>
            <a:stCxn id="49" idx="2"/>
            <a:endCxn id="40" idx="6"/>
          </p:cNvCxnSpPr>
          <p:nvPr/>
        </p:nvCxnSpPr>
        <p:spPr>
          <a:xfrm flipH="1">
            <a:off x="5659388" y="5994882"/>
            <a:ext cx="337335" cy="849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cxnSpLocks/>
          </p:cNvCxnSpPr>
          <p:nvPr/>
        </p:nvCxnSpPr>
        <p:spPr>
          <a:xfrm flipV="1">
            <a:off x="1165531" y="2743200"/>
            <a:ext cx="0" cy="505060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cxnSpLocks/>
          </p:cNvCxnSpPr>
          <p:nvPr/>
        </p:nvCxnSpPr>
        <p:spPr>
          <a:xfrm flipH="1" flipV="1">
            <a:off x="6828926" y="4219707"/>
            <a:ext cx="802493" cy="1445145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86F1F56-76A3-084B-AEEA-DB9F04DD7868}"/>
              </a:ext>
            </a:extLst>
          </p:cNvPr>
          <p:cNvGrpSpPr/>
          <p:nvPr/>
        </p:nvGrpSpPr>
        <p:grpSpPr>
          <a:xfrm>
            <a:off x="2475868" y="1721442"/>
            <a:ext cx="1046928" cy="980842"/>
            <a:chOff x="3657600" y="1599147"/>
            <a:chExt cx="1544559" cy="1348769"/>
          </a:xfrm>
          <a:solidFill>
            <a:srgbClr val="FFFF00"/>
          </a:solidFill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8129C2F-40F2-4F40-8F94-6FF67B4A8708}"/>
                </a:ext>
              </a:extLst>
            </p:cNvPr>
            <p:cNvSpPr/>
            <p:nvPr/>
          </p:nvSpPr>
          <p:spPr>
            <a:xfrm>
              <a:off x="3657600" y="1599147"/>
              <a:ext cx="1544559" cy="1348769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7FFE9B0-C2B1-9048-A265-4EFFF6413CDD}"/>
                </a:ext>
              </a:extLst>
            </p:cNvPr>
            <p:cNvSpPr txBox="1"/>
            <p:nvPr/>
          </p:nvSpPr>
          <p:spPr>
            <a:xfrm>
              <a:off x="4021472" y="1757440"/>
              <a:ext cx="852988" cy="1061088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/>
                <a:t>*NEW*</a:t>
              </a:r>
            </a:p>
            <a:p>
              <a:pPr algn="ctr"/>
              <a:r>
                <a:rPr lang="en-US" sz="1050" dirty="0"/>
                <a:t>Approve</a:t>
              </a:r>
            </a:p>
            <a:p>
              <a:pPr algn="ctr"/>
              <a:r>
                <a:rPr lang="en-US" sz="1050" dirty="0"/>
                <a:t>Model </a:t>
              </a:r>
            </a:p>
            <a:p>
              <a:pPr algn="ctr"/>
              <a:r>
                <a:rPr lang="en-US" sz="1050" dirty="0"/>
                <a:t>content </a:t>
              </a:r>
            </a:p>
            <a:p>
              <a:pPr algn="ctr"/>
              <a:r>
                <a:rPr lang="en-US" sz="1050" dirty="0"/>
                <a:t>request</a:t>
              </a:r>
            </a:p>
          </p:txBody>
        </p:sp>
      </p:grp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50A51826-5532-964E-9807-E60FF6B5F490}"/>
              </a:ext>
            </a:extLst>
          </p:cNvPr>
          <p:cNvCxnSpPr>
            <a:cxnSpLocks/>
          </p:cNvCxnSpPr>
          <p:nvPr/>
        </p:nvCxnSpPr>
        <p:spPr>
          <a:xfrm>
            <a:off x="1669284" y="2240989"/>
            <a:ext cx="828076" cy="0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A8EE34E-F531-D74B-AF5B-6D7E05864BD8}"/>
              </a:ext>
            </a:extLst>
          </p:cNvPr>
          <p:cNvGrpSpPr/>
          <p:nvPr/>
        </p:nvGrpSpPr>
        <p:grpSpPr>
          <a:xfrm>
            <a:off x="7617744" y="2887374"/>
            <a:ext cx="1044884" cy="972863"/>
            <a:chOff x="3657600" y="1599147"/>
            <a:chExt cx="1544559" cy="1348769"/>
          </a:xfrm>
          <a:solidFill>
            <a:srgbClr val="FFFF00"/>
          </a:solidFill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9E76B4B-4DC8-9E42-BD1F-0FA54481724C}"/>
                </a:ext>
              </a:extLst>
            </p:cNvPr>
            <p:cNvSpPr/>
            <p:nvPr/>
          </p:nvSpPr>
          <p:spPr>
            <a:xfrm>
              <a:off x="3657600" y="1599147"/>
              <a:ext cx="1544559" cy="1348769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EB8590C-8A2E-7242-A0B5-A59102CE5B29}"/>
                </a:ext>
              </a:extLst>
            </p:cNvPr>
            <p:cNvSpPr txBox="1"/>
            <p:nvPr/>
          </p:nvSpPr>
          <p:spPr>
            <a:xfrm>
              <a:off x="3885292" y="1754156"/>
              <a:ext cx="1089173" cy="1013461"/>
            </a:xfrm>
            <a:prstGeom prst="rect">
              <a:avLst/>
            </a:prstGeom>
            <a:grp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*NEW*</a:t>
              </a:r>
            </a:p>
            <a:p>
              <a:pPr algn="ctr"/>
              <a:r>
                <a:rPr lang="en-US" sz="1200" dirty="0"/>
                <a:t>Approve</a:t>
              </a:r>
            </a:p>
            <a:p>
              <a:pPr algn="ctr"/>
              <a:r>
                <a:rPr lang="en-US" sz="1200" dirty="0"/>
                <a:t>New FHIR </a:t>
              </a:r>
            </a:p>
            <a:p>
              <a:pPr algn="ctr"/>
              <a:r>
                <a:rPr lang="en-US" sz="1200" dirty="0"/>
                <a:t>Profiles</a:t>
              </a:r>
            </a:p>
          </p:txBody>
        </p:sp>
      </p:grp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9D065A7-8463-4B40-A2AF-0EFFC267EBF0}"/>
              </a:ext>
            </a:extLst>
          </p:cNvPr>
          <p:cNvCxnSpPr>
            <a:cxnSpLocks/>
          </p:cNvCxnSpPr>
          <p:nvPr/>
        </p:nvCxnSpPr>
        <p:spPr>
          <a:xfrm>
            <a:off x="8140185" y="3860237"/>
            <a:ext cx="0" cy="427317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DCE4D4FA-E241-C048-B0B9-5C417301CE4A}"/>
              </a:ext>
            </a:extLst>
          </p:cNvPr>
          <p:cNvSpPr txBox="1"/>
          <p:nvPr/>
        </p:nvSpPr>
        <p:spPr>
          <a:xfrm>
            <a:off x="2581287" y="704020"/>
            <a:ext cx="860610" cy="923330"/>
          </a:xfrm>
          <a:prstGeom prst="rect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What?</a:t>
            </a:r>
          </a:p>
          <a:p>
            <a:r>
              <a:rPr lang="en-US" b="1" dirty="0">
                <a:solidFill>
                  <a:schemeClr val="bg1"/>
                </a:solidFill>
              </a:rPr>
              <a:t>Who?</a:t>
            </a:r>
          </a:p>
          <a:p>
            <a:r>
              <a:rPr lang="en-US" b="1" dirty="0">
                <a:solidFill>
                  <a:schemeClr val="bg1"/>
                </a:solidFill>
              </a:rPr>
              <a:t>How?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76DB75A-1638-DA4D-88B3-F3B519D710BB}"/>
              </a:ext>
            </a:extLst>
          </p:cNvPr>
          <p:cNvSpPr txBox="1"/>
          <p:nvPr/>
        </p:nvSpPr>
        <p:spPr>
          <a:xfrm>
            <a:off x="6269181" y="626522"/>
            <a:ext cx="860610" cy="923330"/>
          </a:xfrm>
          <a:prstGeom prst="rect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What?</a:t>
            </a:r>
          </a:p>
          <a:p>
            <a:r>
              <a:rPr lang="en-US" dirty="0"/>
              <a:t>Who?</a:t>
            </a:r>
          </a:p>
          <a:p>
            <a:r>
              <a:rPr lang="en-US" dirty="0"/>
              <a:t>How?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0407AB3-12BB-8C4C-A56F-9BD5A2909468}"/>
              </a:ext>
            </a:extLst>
          </p:cNvPr>
          <p:cNvSpPr txBox="1"/>
          <p:nvPr/>
        </p:nvSpPr>
        <p:spPr>
          <a:xfrm>
            <a:off x="8972646" y="2887374"/>
            <a:ext cx="860610" cy="923330"/>
          </a:xfrm>
          <a:prstGeom prst="rect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What?</a:t>
            </a:r>
          </a:p>
          <a:p>
            <a:r>
              <a:rPr lang="en-US" dirty="0"/>
              <a:t>Who?</a:t>
            </a:r>
          </a:p>
          <a:p>
            <a:r>
              <a:rPr lang="en-US" dirty="0"/>
              <a:t>How?</a:t>
            </a:r>
          </a:p>
        </p:txBody>
      </p:sp>
    </p:spTree>
    <p:extLst>
      <p:ext uri="{BB962C8B-B14F-4D97-AF65-F5344CB8AC3E}">
        <p14:creationId xmlns:p14="http://schemas.microsoft.com/office/powerpoint/2010/main" val="2655432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1DBFF05-9AB4-EC45-B49E-63F3F0FC166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lvl="0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100" dirty="0"/>
              <a:t>Determine if model is redundant</a:t>
            </a:r>
          </a:p>
          <a:p>
            <a:pPr marL="457200" lvl="2" indent="0">
              <a:spcBef>
                <a:spcPts val="0"/>
              </a:spcBef>
              <a:spcAft>
                <a:spcPts val="1800"/>
              </a:spcAft>
              <a:buClr>
                <a:srgbClr val="1BA8E0"/>
              </a:buClr>
              <a:buNone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Are there similar elements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dirty="0"/>
              <a:t>Syntax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dirty="0"/>
              <a:t>Consistency with Logica required style, e.g., Logica will have models for body location that can be applied consistently wherever it is used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dirty="0"/>
              <a:t>Presence of a terminology binding – attributes and value sets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dirty="0"/>
              <a:t>Conformance to FHIR resource definition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dirty="0"/>
              <a:t>Identify potential duplicates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dirty="0"/>
              <a:t>Does it come from the correct sub-domain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dirty="0"/>
              <a:t>Is the concept validated in the correct terminology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405775-3B7F-F640-8DD7-5CCB868E8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VS. CLINICAL REVIEW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DA1E74-75CF-BB43-9834-93C53520E0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0243" y="1357594"/>
            <a:ext cx="5204719" cy="472511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Technical Conformance Review Elements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F24892-C675-F140-9889-B28D8C2AB0F9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000" dirty="0"/>
              <a:t>Clinical accuracy</a:t>
            </a:r>
          </a:p>
          <a:p>
            <a:pPr lvl="1"/>
            <a:r>
              <a:rPr lang="en-US" sz="1600" dirty="0"/>
              <a:t>Does it match evidence-based standards of clinical care?</a:t>
            </a:r>
          </a:p>
          <a:p>
            <a:r>
              <a:rPr lang="en-US" sz="2000" dirty="0"/>
              <a:t>Clinical completeness</a:t>
            </a:r>
          </a:p>
          <a:p>
            <a:pPr lvl="1"/>
            <a:r>
              <a:rPr lang="en-US" sz="1600" dirty="0"/>
              <a:t>Does it include all elements that would be clinically relevant?</a:t>
            </a:r>
          </a:p>
          <a:p>
            <a:pPr lvl="1"/>
            <a:r>
              <a:rPr lang="en-US" sz="1600" dirty="0"/>
              <a:t>Are metadata requirements appropriate to the use case?</a:t>
            </a:r>
          </a:p>
          <a:p>
            <a:pPr lvl="1"/>
            <a:r>
              <a:rPr lang="en-US" sz="1600" dirty="0"/>
              <a:t>Does it include data that is not clinically relevant?</a:t>
            </a:r>
          </a:p>
          <a:p>
            <a:r>
              <a:rPr lang="en-US" sz="2000" dirty="0"/>
              <a:t>Clinical consistency</a:t>
            </a:r>
          </a:p>
          <a:p>
            <a:pPr lvl="1"/>
            <a:r>
              <a:rPr lang="en-US" sz="1600" dirty="0"/>
              <a:t>Semantic consistency</a:t>
            </a:r>
          </a:p>
          <a:p>
            <a:pPr lvl="1"/>
            <a:r>
              <a:rPr lang="en-US" sz="1600" dirty="0"/>
              <a:t>Consistency across related artifacts</a:t>
            </a:r>
          </a:p>
          <a:p>
            <a:pPr lvl="1"/>
            <a:r>
              <a:rPr lang="en-US" sz="1600" dirty="0"/>
              <a:t>Value set alignment</a:t>
            </a:r>
          </a:p>
          <a:p>
            <a:r>
              <a:rPr lang="en-US" sz="2000" dirty="0"/>
              <a:t>Alignment with use case</a:t>
            </a:r>
          </a:p>
          <a:p>
            <a:pPr lvl="1"/>
            <a:r>
              <a:rPr lang="en-US" sz="1600" dirty="0"/>
              <a:t>Workflow</a:t>
            </a:r>
          </a:p>
          <a:p>
            <a:pPr lvl="1"/>
            <a:r>
              <a:rPr lang="en-US" sz="1600" dirty="0"/>
              <a:t>Value sets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04BF1B7-A14D-5842-890F-04B3303233B5}"/>
              </a:ext>
            </a:extLst>
          </p:cNvPr>
          <p:cNvSpPr txBox="1">
            <a:spLocks/>
          </p:cNvSpPr>
          <p:nvPr/>
        </p:nvSpPr>
        <p:spPr>
          <a:xfrm>
            <a:off x="6277906" y="1357595"/>
            <a:ext cx="5204719" cy="47251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spc="300">
                <a:solidFill>
                  <a:srgbClr val="484B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Clinical Conformance Review Elements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DC82C84-D307-624D-BBA4-C035AE0B455C}"/>
              </a:ext>
            </a:extLst>
          </p:cNvPr>
          <p:cNvSpPr txBox="1">
            <a:spLocks/>
          </p:cNvSpPr>
          <p:nvPr/>
        </p:nvSpPr>
        <p:spPr>
          <a:xfrm>
            <a:off x="620242" y="5693257"/>
            <a:ext cx="3259994" cy="472511"/>
          </a:xfrm>
          <a:prstGeom prst="rect">
            <a:avLst/>
          </a:prstGeom>
          <a:ln>
            <a:solidFill>
              <a:srgbClr val="484B87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spc="300">
                <a:solidFill>
                  <a:srgbClr val="484B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0" dirty="0">
                <a:solidFill>
                  <a:srgbClr val="1BA8E0"/>
                </a:solidFill>
              </a:rPr>
              <a:t>Goal is to automate this process to the extent possible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7B2538D-BB42-A543-B7FD-C351C3C9CB82}"/>
              </a:ext>
            </a:extLst>
          </p:cNvPr>
          <p:cNvSpPr txBox="1">
            <a:spLocks/>
          </p:cNvSpPr>
          <p:nvPr/>
        </p:nvSpPr>
        <p:spPr>
          <a:xfrm>
            <a:off x="6413805" y="5709283"/>
            <a:ext cx="5204719" cy="472511"/>
          </a:xfrm>
          <a:prstGeom prst="rect">
            <a:avLst/>
          </a:prstGeom>
          <a:ln>
            <a:solidFill>
              <a:srgbClr val="484B87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pc="0">
                <a:solidFill>
                  <a:srgbClr val="1BA8E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r"/>
            <a:r>
              <a:rPr lang="en-US" sz="1600" dirty="0"/>
              <a:t>Need clinician friendly representations of the models that can be automatically generated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ACC4A1-10A3-FB4C-AF66-AE8B69B37535}"/>
              </a:ext>
            </a:extLst>
          </p:cNvPr>
          <p:cNvSpPr txBox="1"/>
          <p:nvPr/>
        </p:nvSpPr>
        <p:spPr>
          <a:xfrm>
            <a:off x="10685074" y="214541"/>
            <a:ext cx="93345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What</a:t>
            </a:r>
          </a:p>
        </p:txBody>
      </p:sp>
    </p:spTree>
    <p:extLst>
      <p:ext uri="{BB962C8B-B14F-4D97-AF65-F5344CB8AC3E}">
        <p14:creationId xmlns:p14="http://schemas.microsoft.com/office/powerpoint/2010/main" val="3526906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1DBFF05-9AB4-EC45-B49E-63F3F0FC166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lvl="0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100" dirty="0"/>
              <a:t>Determine if model is redundant</a:t>
            </a:r>
          </a:p>
          <a:p>
            <a:pPr marL="457200" lvl="2" indent="0">
              <a:spcBef>
                <a:spcPts val="0"/>
              </a:spcBef>
              <a:spcAft>
                <a:spcPts val="1800"/>
              </a:spcAft>
              <a:buClr>
                <a:srgbClr val="1BA8E0"/>
              </a:buClr>
              <a:buNone/>
              <a:defRPr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Are there similar elements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dirty="0"/>
              <a:t>Syntax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dirty="0"/>
              <a:t>Consistency with Logica required style, e.g., Logica will have models for body location that can be applied consistently wherever it is used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dirty="0"/>
              <a:t>Presence of a terminology binding – attributes and value sets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dirty="0"/>
              <a:t>Conformance to FHIR resource definition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dirty="0"/>
              <a:t>Identify potential duplicates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dirty="0"/>
              <a:t>Does it come from the correct sub-domain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dirty="0"/>
              <a:t>Is the concept validated in the correct terminology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405775-3B7F-F640-8DD7-5CCB868E8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VS. CLINICAL REVIEW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DA1E74-75CF-BB43-9834-93C53520E0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0243" y="1357594"/>
            <a:ext cx="5204719" cy="472511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Technical Conformance Review Elements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F24892-C675-F140-9889-B28D8C2AB0F9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000" dirty="0"/>
              <a:t>Clinical accuracy</a:t>
            </a:r>
          </a:p>
          <a:p>
            <a:pPr lvl="1"/>
            <a:r>
              <a:rPr lang="en-US" sz="1600" dirty="0"/>
              <a:t>Does it match evidence-based standards of clinical care?</a:t>
            </a:r>
          </a:p>
          <a:p>
            <a:r>
              <a:rPr lang="en-US" sz="2000" dirty="0"/>
              <a:t>Clinical completeness</a:t>
            </a:r>
          </a:p>
          <a:p>
            <a:pPr lvl="1"/>
            <a:r>
              <a:rPr lang="en-US" sz="1600" dirty="0"/>
              <a:t>Does it include all elements that would be clinically relevant?</a:t>
            </a:r>
          </a:p>
          <a:p>
            <a:pPr lvl="1"/>
            <a:r>
              <a:rPr lang="en-US" sz="1600" dirty="0"/>
              <a:t>Are metadata requirements appropriate to the use case?</a:t>
            </a:r>
          </a:p>
          <a:p>
            <a:pPr lvl="1"/>
            <a:r>
              <a:rPr lang="en-US" sz="1600" dirty="0"/>
              <a:t>Does it include data that is not clinically relevant?</a:t>
            </a:r>
          </a:p>
          <a:p>
            <a:r>
              <a:rPr lang="en-US" sz="2000" dirty="0"/>
              <a:t>Clinical consistency</a:t>
            </a:r>
          </a:p>
          <a:p>
            <a:pPr lvl="1"/>
            <a:r>
              <a:rPr lang="en-US" sz="1600" dirty="0"/>
              <a:t>Semantic consistency</a:t>
            </a:r>
          </a:p>
          <a:p>
            <a:pPr lvl="1"/>
            <a:r>
              <a:rPr lang="en-US" sz="1600" dirty="0"/>
              <a:t>Consistency across related artifacts</a:t>
            </a:r>
          </a:p>
          <a:p>
            <a:pPr lvl="1"/>
            <a:r>
              <a:rPr lang="en-US" sz="1600" dirty="0"/>
              <a:t>Value set alignment</a:t>
            </a:r>
          </a:p>
          <a:p>
            <a:r>
              <a:rPr lang="en-US" sz="2000" dirty="0"/>
              <a:t>Alignment with use case</a:t>
            </a:r>
          </a:p>
          <a:p>
            <a:pPr lvl="1"/>
            <a:r>
              <a:rPr lang="en-US" sz="1600" dirty="0"/>
              <a:t>Workflow</a:t>
            </a:r>
          </a:p>
          <a:p>
            <a:pPr lvl="1"/>
            <a:r>
              <a:rPr lang="en-US" sz="1600" dirty="0"/>
              <a:t>Value sets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04BF1B7-A14D-5842-890F-04B3303233B5}"/>
              </a:ext>
            </a:extLst>
          </p:cNvPr>
          <p:cNvSpPr txBox="1">
            <a:spLocks/>
          </p:cNvSpPr>
          <p:nvPr/>
        </p:nvSpPr>
        <p:spPr>
          <a:xfrm>
            <a:off x="6277906" y="1357595"/>
            <a:ext cx="5204719" cy="47251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spc="300">
                <a:solidFill>
                  <a:srgbClr val="484B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Clinical Conformance Review Elements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DC82C84-D307-624D-BBA4-C035AE0B455C}"/>
              </a:ext>
            </a:extLst>
          </p:cNvPr>
          <p:cNvSpPr txBox="1">
            <a:spLocks/>
          </p:cNvSpPr>
          <p:nvPr/>
        </p:nvSpPr>
        <p:spPr>
          <a:xfrm>
            <a:off x="620242" y="5693257"/>
            <a:ext cx="3259994" cy="472511"/>
          </a:xfrm>
          <a:prstGeom prst="rect">
            <a:avLst/>
          </a:prstGeom>
          <a:ln>
            <a:solidFill>
              <a:srgbClr val="484B87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spc="300">
                <a:solidFill>
                  <a:srgbClr val="484B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0" dirty="0">
                <a:solidFill>
                  <a:srgbClr val="1BA8E0"/>
                </a:solidFill>
              </a:rPr>
              <a:t>Goal is to automate this process to the extent possible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7B2538D-BB42-A543-B7FD-C351C3C9CB82}"/>
              </a:ext>
            </a:extLst>
          </p:cNvPr>
          <p:cNvSpPr txBox="1">
            <a:spLocks/>
          </p:cNvSpPr>
          <p:nvPr/>
        </p:nvSpPr>
        <p:spPr>
          <a:xfrm>
            <a:off x="6413805" y="5709283"/>
            <a:ext cx="5204719" cy="472511"/>
          </a:xfrm>
          <a:prstGeom prst="rect">
            <a:avLst/>
          </a:prstGeom>
          <a:ln>
            <a:solidFill>
              <a:srgbClr val="484B87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pc="0">
                <a:solidFill>
                  <a:srgbClr val="1BA8E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r"/>
            <a:r>
              <a:rPr lang="en-US" sz="1600" dirty="0"/>
              <a:t>Need clinician friendly representations of the models that can be automatically generated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45EDEC-7529-7242-A825-1BDC28A6AB4D}"/>
              </a:ext>
            </a:extLst>
          </p:cNvPr>
          <p:cNvSpPr/>
          <p:nvPr/>
        </p:nvSpPr>
        <p:spPr>
          <a:xfrm>
            <a:off x="6096000" y="1113183"/>
            <a:ext cx="5719638" cy="5287617"/>
          </a:xfrm>
          <a:prstGeom prst="rect">
            <a:avLst/>
          </a:prstGeom>
          <a:noFill/>
          <a:ln w="28575">
            <a:solidFill>
              <a:srgbClr val="F75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26FA68-5FE8-0147-8B42-37C811A7E9D8}"/>
              </a:ext>
            </a:extLst>
          </p:cNvPr>
          <p:cNvSpPr txBox="1"/>
          <p:nvPr/>
        </p:nvSpPr>
        <p:spPr>
          <a:xfrm>
            <a:off x="9901113" y="184430"/>
            <a:ext cx="1914525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Current Focus</a:t>
            </a:r>
          </a:p>
        </p:txBody>
      </p:sp>
    </p:spTree>
    <p:extLst>
      <p:ext uri="{BB962C8B-B14F-4D97-AF65-F5344CB8AC3E}">
        <p14:creationId xmlns:p14="http://schemas.microsoft.com/office/powerpoint/2010/main" val="5565141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ogica Slide Template 20200811" id="{632877FA-D9BB-E148-BF44-E33737D720BB}" vid="{4E7A0DF3-7ACD-B34A-97B1-4CA2BD2C8DD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Logica Slide Template 20200811</Template>
  <TotalTime>748</TotalTime>
  <Words>2911</Words>
  <Application>Microsoft Macintosh PowerPoint</Application>
  <PresentationFormat>Widescreen</PresentationFormat>
  <Paragraphs>657</Paragraphs>
  <Slides>31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Always Montefiore</vt:lpstr>
      <vt:lpstr>Arial</vt:lpstr>
      <vt:lpstr>Calibri</vt:lpstr>
      <vt:lpstr>Calibri Light</vt:lpstr>
      <vt:lpstr>Lato</vt:lpstr>
      <vt:lpstr>Lato Light</vt:lpstr>
      <vt:lpstr>Roboto Light</vt:lpstr>
      <vt:lpstr>Roboto Medium</vt:lpstr>
      <vt:lpstr>Times New Roman</vt:lpstr>
      <vt:lpstr>Wingdings</vt:lpstr>
      <vt:lpstr>Office Theme</vt:lpstr>
      <vt:lpstr>Logica Models Clinical Review Process  Task Force</vt:lpstr>
      <vt:lpstr>Task Force Members</vt:lpstr>
      <vt:lpstr>Today’s Agenda</vt:lpstr>
      <vt:lpstr>The Interoperable App Development Process</vt:lpstr>
      <vt:lpstr>The Interoperable App Development Process</vt:lpstr>
      <vt:lpstr>Model Review</vt:lpstr>
      <vt:lpstr>The Interoperable App Development Process</vt:lpstr>
      <vt:lpstr>TECHNICAL VS. CLINICAL REVIEW</vt:lpstr>
      <vt:lpstr>TECHNICAL VS. CLINICAL REVIEW</vt:lpstr>
      <vt:lpstr>Focus and Starting Point of Peer Review Process</vt:lpstr>
      <vt:lpstr>Focus and Starting Point of Peer Review Process</vt:lpstr>
      <vt:lpstr>The Interoperable App Development Process</vt:lpstr>
      <vt:lpstr>CLINICAL MODEL REVIEW PROCESS OVERVIEW</vt:lpstr>
      <vt:lpstr>CLINICAL MODEL REVIEW PROCESS OVERVIEW</vt:lpstr>
      <vt:lpstr>CMO/CMIO</vt:lpstr>
      <vt:lpstr>Clinical Council</vt:lpstr>
      <vt:lpstr>Clinical Council – Groups</vt:lpstr>
      <vt:lpstr>Projects Strategic Coordination Group</vt:lpstr>
      <vt:lpstr>Strategic Clinical Quality Assurance Group</vt:lpstr>
      <vt:lpstr>TRIAGE</vt:lpstr>
      <vt:lpstr>Submission Package (1 page or less)</vt:lpstr>
      <vt:lpstr>CONTEXT ASSESSMENT</vt:lpstr>
      <vt:lpstr>CLINICAL REVIEW</vt:lpstr>
      <vt:lpstr>MODEL REVIEW CRITERIA</vt:lpstr>
      <vt:lpstr>PowerPoint Presentation</vt:lpstr>
      <vt:lpstr>PROVIDE FEEDBACK</vt:lpstr>
      <vt:lpstr>REPEAT REVIEW</vt:lpstr>
      <vt:lpstr>FINALIZE REVIEW</vt:lpstr>
      <vt:lpstr>The Interoperable App Development Process</vt:lpstr>
      <vt:lpstr>PowerPoint Presentation</vt:lpstr>
      <vt:lpstr>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Virginia Riehl</dc:creator>
  <cp:lastModifiedBy>Laura Heermann Langford</cp:lastModifiedBy>
  <cp:revision>42</cp:revision>
  <dcterms:created xsi:type="dcterms:W3CDTF">2020-08-12T09:32:43Z</dcterms:created>
  <dcterms:modified xsi:type="dcterms:W3CDTF">2020-08-18T23:16:45Z</dcterms:modified>
</cp:coreProperties>
</file>