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8" r:id="rId4"/>
    <p:sldMasterId id="2147483842" r:id="rId5"/>
    <p:sldMasterId id="2147483911" r:id="rId6"/>
  </p:sldMasterIdLst>
  <p:notesMasterIdLst>
    <p:notesMasterId r:id="rId48"/>
  </p:notesMasterIdLst>
  <p:sldIdLst>
    <p:sldId id="519" r:id="rId7"/>
    <p:sldId id="434" r:id="rId8"/>
    <p:sldId id="453" r:id="rId9"/>
    <p:sldId id="511" r:id="rId10"/>
    <p:sldId id="521" r:id="rId11"/>
    <p:sldId id="512" r:id="rId12"/>
    <p:sldId id="458" r:id="rId13"/>
    <p:sldId id="501" r:id="rId14"/>
    <p:sldId id="518" r:id="rId15"/>
    <p:sldId id="514" r:id="rId16"/>
    <p:sldId id="456" r:id="rId17"/>
    <p:sldId id="457" r:id="rId18"/>
    <p:sldId id="461" r:id="rId19"/>
    <p:sldId id="515" r:id="rId20"/>
    <p:sldId id="523" r:id="rId21"/>
    <p:sldId id="546" r:id="rId22"/>
    <p:sldId id="544" r:id="rId23"/>
    <p:sldId id="543" r:id="rId24"/>
    <p:sldId id="468" r:id="rId25"/>
    <p:sldId id="539" r:id="rId26"/>
    <p:sldId id="525" r:id="rId27"/>
    <p:sldId id="545" r:id="rId28"/>
    <p:sldId id="528" r:id="rId29"/>
    <p:sldId id="529" r:id="rId30"/>
    <p:sldId id="540" r:id="rId31"/>
    <p:sldId id="530" r:id="rId32"/>
    <p:sldId id="524" r:id="rId33"/>
    <p:sldId id="542" r:id="rId34"/>
    <p:sldId id="541" r:id="rId35"/>
    <p:sldId id="516" r:id="rId36"/>
    <p:sldId id="517" r:id="rId37"/>
    <p:sldId id="526" r:id="rId38"/>
    <p:sldId id="527" r:id="rId39"/>
    <p:sldId id="531" r:id="rId40"/>
    <p:sldId id="532" r:id="rId41"/>
    <p:sldId id="533" r:id="rId42"/>
    <p:sldId id="534" r:id="rId43"/>
    <p:sldId id="535" r:id="rId44"/>
    <p:sldId id="536" r:id="rId45"/>
    <p:sldId id="537" r:id="rId46"/>
    <p:sldId id="538" r:id="rId4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1CC9"/>
    <a:srgbClr val="4885A7"/>
    <a:srgbClr val="FF9209"/>
    <a:srgbClr val="ABC2D3"/>
    <a:srgbClr val="13A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4"/>
    <p:restoredTop sz="87780" autoAdjust="0"/>
  </p:normalViewPr>
  <p:slideViewPr>
    <p:cSldViewPr snapToGrid="0">
      <p:cViewPr varScale="1">
        <p:scale>
          <a:sx n="74" d="100"/>
          <a:sy n="74" d="100"/>
        </p:scale>
        <p:origin x="1464" y="60"/>
      </p:cViewPr>
      <p:guideLst>
        <p:guide orient="horz" pos="180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E0FE9-243C-E546-8426-10D7A473A3DC}" type="datetimeFigureOut">
              <a:rPr lang="en-US" smtClean="0"/>
              <a:t>8/18/2020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B705F-109E-F247-B567-3A0F399E281A}" type="slidenum">
              <a:rPr lang="en-US" smtClean="0"/>
              <a:t>‹#›</a:t>
            </a:fld>
            <a:endParaRPr lang="en-US"/>
          </a:p>
        </p:txBody>
      </p:sp>
    </p:spTree>
    <p:extLst>
      <p:ext uri="{BB962C8B-B14F-4D97-AF65-F5344CB8AC3E}">
        <p14:creationId xmlns:p14="http://schemas.microsoft.com/office/powerpoint/2010/main" val="3868627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77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 (formerly HSPC) was created </a:t>
            </a:r>
            <a:r>
              <a:rPr lang="en-US" baseline="0" dirty="0"/>
              <a:t>as 501(c)3 corporation on August 22, 2014.</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16</a:t>
            </a:fld>
            <a:endParaRPr lang="en-US"/>
          </a:p>
        </p:txBody>
      </p:sp>
    </p:spTree>
    <p:extLst>
      <p:ext uri="{BB962C8B-B14F-4D97-AF65-F5344CB8AC3E}">
        <p14:creationId xmlns:p14="http://schemas.microsoft.com/office/powerpoint/2010/main" val="90061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A90C5-0E33-437D-9C75-42F9DBD4332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6975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three distinct phases. [Describe phases, emphasizing that we’re already through Phase 1.]</a:t>
            </a:r>
          </a:p>
          <a:p>
            <a:endParaRPr lang="en-US" dirty="0"/>
          </a:p>
          <a:p>
            <a:r>
              <a:rPr lang="en-US" dirty="0"/>
              <a:t>As we move through this process, our organization and our coalition will become larger, better funded and better armed with influential organizations that we can create the changes necessary to create true open source interoperability.</a:t>
            </a:r>
          </a:p>
        </p:txBody>
      </p:sp>
      <p:sp>
        <p:nvSpPr>
          <p:cNvPr id="4" name="Slide Number Placeholder 3"/>
          <p:cNvSpPr>
            <a:spLocks noGrp="1"/>
          </p:cNvSpPr>
          <p:nvPr>
            <p:ph type="sldNum" sz="quarter" idx="5"/>
          </p:nvPr>
        </p:nvSpPr>
        <p:spPr/>
        <p:txBody>
          <a:bodyPr/>
          <a:lstStyle/>
          <a:p>
            <a:fld id="{6F96F411-53BF-43A3-B609-1DB1597C228E}" type="slidenum">
              <a:rPr lang="en-US" smtClean="0"/>
              <a:t>20</a:t>
            </a:fld>
            <a:endParaRPr lang="en-US"/>
          </a:p>
        </p:txBody>
      </p:sp>
    </p:spTree>
    <p:extLst>
      <p:ext uri="{BB962C8B-B14F-4D97-AF65-F5344CB8AC3E}">
        <p14:creationId xmlns:p14="http://schemas.microsoft.com/office/powerpoint/2010/main" val="160787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Interoperability will happen. It’s inevitable. But how it will happen is still an open question. We think it will happen in one of three ways. </a:t>
            </a:r>
          </a:p>
          <a:p>
            <a:endParaRPr lang="en-US" dirty="0"/>
          </a:p>
          <a:p>
            <a:r>
              <a:rPr lang="en-US" dirty="0"/>
              <a:t>The first is the model we described a few minutes ago – true open access interoperability, designed to put results and patients first. This is how other industries like airlines or financial achieved their interoperability, and we know this model works.</a:t>
            </a:r>
          </a:p>
          <a:p>
            <a:endParaRPr lang="en-US" dirty="0"/>
          </a:p>
          <a:p>
            <a:r>
              <a:rPr lang="en-US" dirty="0"/>
              <a:t>The second model is to leave the work to the Googles or Apples of the world. In this model, though, we essentially swap today’s constrained system (Epic and Cerner) for another, because any model built by these large corporations will severely constrain the flow of data.</a:t>
            </a:r>
          </a:p>
          <a:p>
            <a:endParaRPr lang="en-US" dirty="0"/>
          </a:p>
          <a:p>
            <a:r>
              <a:rPr lang="en-US" dirty="0"/>
              <a:t>In the third model, the federal government steps in to define and build the system. There’s a critical role for the federal government in creating policy that will enable information sharing and align financial incentives. But building and maintaining the system is not something government does well.</a:t>
            </a:r>
          </a:p>
          <a:p>
            <a:endParaRPr lang="en-US" dirty="0"/>
          </a:p>
        </p:txBody>
      </p:sp>
      <p:sp>
        <p:nvSpPr>
          <p:cNvPr id="4" name="Slide Number Placeholder 3"/>
          <p:cNvSpPr>
            <a:spLocks noGrp="1"/>
          </p:cNvSpPr>
          <p:nvPr>
            <p:ph type="sldNum" sz="quarter" idx="5"/>
          </p:nvPr>
        </p:nvSpPr>
        <p:spPr/>
        <p:txBody>
          <a:bodyPr/>
          <a:lstStyle/>
          <a:p>
            <a:fld id="{6F96F411-53BF-43A3-B609-1DB1597C228E}" type="slidenum">
              <a:rPr lang="en-US" smtClean="0"/>
              <a:t>25</a:t>
            </a:fld>
            <a:endParaRPr lang="en-US"/>
          </a:p>
        </p:txBody>
      </p:sp>
    </p:spTree>
    <p:extLst>
      <p:ext uri="{BB962C8B-B14F-4D97-AF65-F5344CB8AC3E}">
        <p14:creationId xmlns:p14="http://schemas.microsoft.com/office/powerpoint/2010/main" val="50360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3F60-4708-EA4A-B5C2-870DFDD2DA3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3331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E3F60-4708-EA4A-B5C2-870DFDD2DA3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381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33</a:t>
            </a:fld>
            <a:endParaRPr lang="en-US"/>
          </a:p>
        </p:txBody>
      </p:sp>
    </p:spTree>
    <p:extLst>
      <p:ext uri="{BB962C8B-B14F-4D97-AF65-F5344CB8AC3E}">
        <p14:creationId xmlns:p14="http://schemas.microsoft.com/office/powerpoint/2010/main" val="242922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Create an</a:t>
            </a:r>
            <a:r>
              <a:rPr lang="en-US" baseline="0" dirty="0"/>
              <a:t> open shared repository of “logical models” in an agreed format</a:t>
            </a:r>
          </a:p>
          <a:p>
            <a:pPr marL="228600" indent="-228600">
              <a:buFont typeface="+mj-lt"/>
              <a:buAutoNum type="arabicPeriod"/>
            </a:pPr>
            <a:r>
              <a:rPr lang="en-US" baseline="0" dirty="0"/>
              <a:t>Import existing content whenever possible</a:t>
            </a:r>
          </a:p>
          <a:p>
            <a:pPr marL="228600" indent="-228600">
              <a:buFont typeface="+mj-lt"/>
              <a:buAutoNum type="arabicPeriod"/>
            </a:pPr>
            <a:r>
              <a:rPr lang="en-US" baseline="0" dirty="0"/>
              <a:t>Select one approved logical model for a given kind of data in a given context (data entry, data retrieval and analysis)</a:t>
            </a:r>
          </a:p>
          <a:p>
            <a:pPr marL="228600" indent="-228600">
              <a:buFont typeface="+mj-lt"/>
              <a:buAutoNum type="arabicPeriod"/>
            </a:pPr>
            <a:r>
              <a:rPr lang="en-US" baseline="0" dirty="0"/>
              <a:t>Create “approved” mappings to standard implementations</a:t>
            </a:r>
          </a:p>
          <a:p>
            <a:pPr marL="228600" indent="-228600">
              <a:buFont typeface="+mj-lt"/>
              <a:buAutoNum type="arabicPeriod"/>
            </a:pPr>
            <a:r>
              <a:rPr lang="en-US" baseline="0" dirty="0"/>
              <a:t>Caveats</a:t>
            </a:r>
          </a:p>
          <a:p>
            <a:pPr marL="685800" lvl="1" indent="-228600">
              <a:buFont typeface="+mj-lt"/>
              <a:buAutoNum type="arabicPeriod"/>
            </a:pPr>
            <a:r>
              <a:rPr lang="en-US" baseline="0" dirty="0"/>
              <a:t>This is the first meeting of a “campaign” or a “crusade”</a:t>
            </a:r>
          </a:p>
          <a:p>
            <a:pPr marL="1143000" lvl="2" indent="-228600">
              <a:buFont typeface="+mj-lt"/>
              <a:buAutoNum type="arabicPeriod"/>
            </a:pPr>
            <a:r>
              <a:rPr lang="en-US" baseline="0" dirty="0"/>
              <a:t>This is a huge project – it will take many years</a:t>
            </a:r>
          </a:p>
          <a:p>
            <a:pPr marL="685800" lvl="1" indent="-228600">
              <a:buFont typeface="+mj-lt"/>
              <a:buAutoNum type="arabicPeriod"/>
            </a:pPr>
            <a:r>
              <a:rPr lang="en-US" baseline="0" dirty="0"/>
              <a:t>This is an essential first step to semantic interoperability.  We also need</a:t>
            </a:r>
          </a:p>
          <a:p>
            <a:pPr marL="1143000" lvl="2" indent="-228600">
              <a:buFont typeface="+mj-lt"/>
              <a:buAutoNum type="arabicPeriod"/>
            </a:pPr>
            <a:r>
              <a:rPr lang="en-US" baseline="0" dirty="0"/>
              <a:t>Security</a:t>
            </a:r>
          </a:p>
          <a:p>
            <a:pPr marL="1143000" lvl="2" indent="-228600">
              <a:buFont typeface="+mj-lt"/>
              <a:buAutoNum type="arabicPeriod"/>
            </a:pPr>
            <a:r>
              <a:rPr lang="en-US" baseline="0" dirty="0"/>
              <a:t>Legal basis for sharing data</a:t>
            </a:r>
          </a:p>
          <a:p>
            <a:pPr marL="1143000" lvl="2" indent="-228600">
              <a:buFont typeface="+mj-lt"/>
              <a:buAutoNum type="arabicPeriod"/>
            </a:pPr>
            <a:r>
              <a:rPr lang="en-US" baseline="0" dirty="0"/>
              <a:t>Aligned incentives for sharing data</a:t>
            </a:r>
            <a:endParaRPr lang="en-US" dirty="0"/>
          </a:p>
          <a:p>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8429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802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HL7 meeting in San Antonio January 2012</a:t>
            </a:r>
          </a:p>
          <a:p>
            <a:r>
              <a:rPr lang="en-US" dirty="0"/>
              <a:t>30 something, newly married, planning for</a:t>
            </a:r>
            <a:r>
              <a:rPr lang="en-US" baseline="0" dirty="0"/>
              <a:t> </a:t>
            </a:r>
            <a:r>
              <a:rPr lang="en-US" dirty="0"/>
              <a:t>a family</a:t>
            </a:r>
          </a:p>
          <a:p>
            <a:r>
              <a:rPr lang="en-US" dirty="0"/>
              <a:t>Expert informaticist – in line to take</a:t>
            </a:r>
            <a:r>
              <a:rPr lang="en-US" baseline="0" dirty="0"/>
              <a:t> Colleen Brooks place</a:t>
            </a:r>
            <a:endParaRPr lang="en-US" dirty="0"/>
          </a:p>
          <a:p>
            <a:r>
              <a:rPr lang="en-US" dirty="0"/>
              <a:t>Ran</a:t>
            </a:r>
            <a:r>
              <a:rPr lang="en-US" baseline="0" dirty="0"/>
              <a:t> a half marathon 2 weeks before the HL7 meeting</a:t>
            </a:r>
          </a:p>
          <a:p>
            <a:r>
              <a:rPr lang="en-US" baseline="0" dirty="0"/>
              <a:t>Fever, nausea and vomiting, collapsed, taken to a community hospital</a:t>
            </a:r>
          </a:p>
          <a:p>
            <a:r>
              <a:rPr lang="en-US" baseline="0" dirty="0"/>
              <a:t>Unrecognized sepsis, died of untreated septic shock</a:t>
            </a:r>
          </a:p>
          <a:p>
            <a:r>
              <a:rPr lang="en-US" baseline="0" dirty="0"/>
              <a:t>The clinicians involved were not “bad” people.  They were just busy and did not apply all the knowledge that they had.</a:t>
            </a:r>
          </a:p>
          <a:p>
            <a:r>
              <a:rPr lang="en-US" baseline="0" dirty="0"/>
              <a:t>If you are a practicing clinician, you are very lucky if you haven’t been involved in a similar bad outcome.  I was, as a first year Internal Medicine resident. (Acute abdomen in a really tough cowboy.  I frail old woman vomiting blood.)</a:t>
            </a:r>
          </a:p>
          <a:p>
            <a:r>
              <a:rPr lang="en-US" baseline="0" dirty="0"/>
              <a:t>My father:  “asthma” – actually heart failure due to rheumatic heart disease</a:t>
            </a:r>
          </a:p>
          <a:p>
            <a:r>
              <a:rPr lang="en-US" baseline="0" dirty="0"/>
              <a:t>My brother: severe barely controlled hypertension with undiagnosed hyperaldosteronism</a:t>
            </a:r>
          </a:p>
          <a:p>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840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4"/>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nchor="b"/>
          <a:lstStyle>
            <a:lvl1pPr defTabSz="965200" eaLnBrk="0" hangingPunct="0">
              <a:defRPr sz="2200">
                <a:solidFill>
                  <a:schemeClr val="tx1"/>
                </a:solidFill>
                <a:latin typeface="Times New Roman" pitchFamily="18" charset="0"/>
              </a:defRPr>
            </a:lvl1pPr>
            <a:lvl2pPr marL="742950" indent="-285750" defTabSz="965200" eaLnBrk="0" hangingPunct="0">
              <a:defRPr sz="2200">
                <a:solidFill>
                  <a:schemeClr val="tx1"/>
                </a:solidFill>
                <a:latin typeface="Times New Roman" pitchFamily="18" charset="0"/>
              </a:defRPr>
            </a:lvl2pPr>
            <a:lvl3pPr marL="1143000" indent="-228600" defTabSz="965200" eaLnBrk="0" hangingPunct="0">
              <a:defRPr sz="2200">
                <a:solidFill>
                  <a:schemeClr val="tx1"/>
                </a:solidFill>
                <a:latin typeface="Times New Roman" pitchFamily="18" charset="0"/>
              </a:defRPr>
            </a:lvl3pPr>
            <a:lvl4pPr marL="1600200" indent="-228600" defTabSz="965200" eaLnBrk="0" hangingPunct="0">
              <a:defRPr sz="2200">
                <a:solidFill>
                  <a:schemeClr val="tx1"/>
                </a:solidFill>
                <a:latin typeface="Times New Roman" pitchFamily="18" charset="0"/>
              </a:defRPr>
            </a:lvl4pPr>
            <a:lvl5pPr marL="2057400" indent="-228600" defTabSz="965200" eaLnBrk="0" hangingPunct="0">
              <a:defRPr sz="2200">
                <a:solidFill>
                  <a:schemeClr val="tx1"/>
                </a:solidFill>
                <a:latin typeface="Times New Roman" pitchFamily="18" charset="0"/>
              </a:defRPr>
            </a:lvl5pPr>
            <a:lvl6pPr marL="2514600" indent="-228600" defTabSz="965200" eaLnBrk="0" fontAlgn="base" hangingPunct="0">
              <a:spcBef>
                <a:spcPct val="0"/>
              </a:spcBef>
              <a:spcAft>
                <a:spcPct val="0"/>
              </a:spcAft>
              <a:defRPr sz="2200">
                <a:solidFill>
                  <a:schemeClr val="tx1"/>
                </a:solidFill>
                <a:latin typeface="Times New Roman" pitchFamily="18" charset="0"/>
              </a:defRPr>
            </a:lvl6pPr>
            <a:lvl7pPr marL="2971800" indent="-228600" defTabSz="965200" eaLnBrk="0" fontAlgn="base" hangingPunct="0">
              <a:spcBef>
                <a:spcPct val="0"/>
              </a:spcBef>
              <a:spcAft>
                <a:spcPct val="0"/>
              </a:spcAft>
              <a:defRPr sz="2200">
                <a:solidFill>
                  <a:schemeClr val="tx1"/>
                </a:solidFill>
                <a:latin typeface="Times New Roman" pitchFamily="18" charset="0"/>
              </a:defRPr>
            </a:lvl7pPr>
            <a:lvl8pPr marL="3429000" indent="-228600" defTabSz="965200" eaLnBrk="0" fontAlgn="base" hangingPunct="0">
              <a:spcBef>
                <a:spcPct val="0"/>
              </a:spcBef>
              <a:spcAft>
                <a:spcPct val="0"/>
              </a:spcAft>
              <a:defRPr sz="2200">
                <a:solidFill>
                  <a:schemeClr val="tx1"/>
                </a:solidFill>
                <a:latin typeface="Times New Roman" pitchFamily="18" charset="0"/>
              </a:defRPr>
            </a:lvl8pPr>
            <a:lvl9pPr marL="3886200" indent="-228600" defTabSz="965200" eaLnBrk="0" fontAlgn="base" hangingPunct="0">
              <a:spcBef>
                <a:spcPct val="0"/>
              </a:spcBef>
              <a:spcAft>
                <a:spcPct val="0"/>
              </a:spcAft>
              <a:defRPr sz="2200">
                <a:solidFill>
                  <a:schemeClr val="tx1"/>
                </a:solidFill>
                <a:latin typeface="Times New Roman" pitchFamily="18" charset="0"/>
              </a:defRPr>
            </a:lvl9pPr>
          </a:lstStyle>
          <a:p>
            <a:pPr algn="r"/>
            <a:fld id="{477E6A0C-ACA9-4EC4-A434-38289253B0F5}" type="slidenum">
              <a:rPr lang="en-US" sz="1200">
                <a:solidFill>
                  <a:prstClr val="black"/>
                </a:solidFill>
                <a:latin typeface="Times" pitchFamily="18" charset="0"/>
                <a:cs typeface="Times New Roman" pitchFamily="18" charset="0"/>
              </a:rPr>
              <a:pPr algn="r"/>
              <a:t>9</a:t>
            </a:fld>
            <a:endParaRPr lang="en-US" sz="1200">
              <a:solidFill>
                <a:prstClr val="black"/>
              </a:solidFill>
              <a:latin typeface="Times" pitchFamily="18" charset="0"/>
              <a:cs typeface="Times New Roman" pitchFamily="18" charset="0"/>
            </a:endParaRPr>
          </a:p>
        </p:txBody>
      </p:sp>
      <p:sp>
        <p:nvSpPr>
          <p:cNvPr id="50179" name="Rectangle 101377"/>
          <p:cNvSpPr>
            <a:spLocks noGrp="1" noRot="1" noChangeAspect="1" noChangeArrowheads="1" noTextEdit="1"/>
          </p:cNvSpPr>
          <p:nvPr>
            <p:ph type="sldImg"/>
          </p:nvPr>
        </p:nvSpPr>
        <p:spPr>
          <a:xfrm>
            <a:off x="685800" y="685800"/>
            <a:ext cx="5487988" cy="3429000"/>
          </a:xfrm>
          <a:ln cap="flat" algn="ctr">
            <a:headEnd type="none" w="med" len="med"/>
            <a:tailEnd type="none" w="med" len="med"/>
          </a:ln>
        </p:spPr>
      </p:sp>
      <p:sp>
        <p:nvSpPr>
          <p:cNvPr id="50180" name="Rectangle 10137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endParaRPr lang="en-US">
              <a:latin typeface="Calibri" pitchFamily="34" charset="0"/>
            </a:endParaRPr>
          </a:p>
        </p:txBody>
      </p:sp>
    </p:spTree>
    <p:extLst>
      <p:ext uri="{BB962C8B-B14F-4D97-AF65-F5344CB8AC3E}">
        <p14:creationId xmlns:p14="http://schemas.microsoft.com/office/powerpoint/2010/main" val="377479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3808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685800" y="685800"/>
            <a:ext cx="5487988" cy="34290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0178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653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meeting held Aug 5, 2013 </a:t>
            </a:r>
          </a:p>
          <a:p>
            <a:r>
              <a:rPr lang="en-US" baseline="0" dirty="0"/>
              <a:t>Incorporated as a not-for-profit corporation on Aug 22, 2014</a:t>
            </a:r>
          </a:p>
          <a:p>
            <a:pPr>
              <a:lnSpc>
                <a:spcPct val="60000"/>
              </a:lnSpc>
            </a:pPr>
            <a:r>
              <a:rPr lang="en-US" sz="1800" dirty="0"/>
              <a:t>3 Benefactor members</a:t>
            </a:r>
          </a:p>
          <a:p>
            <a:pPr lvl="1">
              <a:lnSpc>
                <a:spcPct val="60000"/>
              </a:lnSpc>
            </a:pPr>
            <a:r>
              <a:rPr lang="en-US" sz="1400" dirty="0"/>
              <a:t>Veterans Administration</a:t>
            </a:r>
          </a:p>
          <a:p>
            <a:pPr lvl="1">
              <a:lnSpc>
                <a:spcPct val="60000"/>
              </a:lnSpc>
            </a:pPr>
            <a:r>
              <a:rPr lang="en-US" sz="1400" dirty="0"/>
              <a:t>Louisiana State University Health</a:t>
            </a:r>
          </a:p>
          <a:p>
            <a:pPr lvl="1">
              <a:lnSpc>
                <a:spcPct val="60000"/>
              </a:lnSpc>
            </a:pPr>
            <a:r>
              <a:rPr lang="en-US" sz="1400" dirty="0"/>
              <a:t>Intermountain Healthcare</a:t>
            </a:r>
          </a:p>
          <a:p>
            <a:pPr>
              <a:lnSpc>
                <a:spcPct val="60000"/>
              </a:lnSpc>
            </a:pPr>
            <a:r>
              <a:rPr lang="en-US" sz="1800" dirty="0"/>
              <a:t>Key alliances</a:t>
            </a:r>
          </a:p>
          <a:p>
            <a:pPr lvl="1">
              <a:lnSpc>
                <a:spcPct val="60000"/>
              </a:lnSpc>
            </a:pPr>
            <a:r>
              <a:rPr lang="en-US" sz="1400" dirty="0"/>
              <a:t>Center for Medical Interoperability (C4MI)</a:t>
            </a:r>
          </a:p>
          <a:p>
            <a:pPr lvl="1">
              <a:lnSpc>
                <a:spcPct val="60000"/>
              </a:lnSpc>
            </a:pPr>
            <a:r>
              <a:rPr lang="en-US" sz="1400" dirty="0"/>
              <a:t>OSEHRA</a:t>
            </a:r>
          </a:p>
          <a:p>
            <a:pPr>
              <a:lnSpc>
                <a:spcPct val="60000"/>
              </a:lnSpc>
            </a:pPr>
            <a:r>
              <a:rPr lang="en-US" sz="1800" dirty="0"/>
              <a:t>3 Associate (organizational) members</a:t>
            </a:r>
          </a:p>
          <a:p>
            <a:pPr lvl="1">
              <a:lnSpc>
                <a:spcPct val="60000"/>
              </a:lnSpc>
            </a:pPr>
            <a:r>
              <a:rPr lang="en-US" sz="1400" dirty="0"/>
              <a:t>Regenstrief</a:t>
            </a:r>
          </a:p>
          <a:p>
            <a:pPr lvl="1">
              <a:lnSpc>
                <a:spcPct val="60000"/>
              </a:lnSpc>
            </a:pPr>
            <a:r>
              <a:rPr lang="en-US" sz="1400" dirty="0"/>
              <a:t>Motive</a:t>
            </a:r>
          </a:p>
          <a:p>
            <a:pPr lvl="1">
              <a:lnSpc>
                <a:spcPct val="60000"/>
              </a:lnSpc>
            </a:pPr>
            <a:r>
              <a:rPr lang="en-US" sz="1400" dirty="0"/>
              <a:t>Allscripts</a:t>
            </a:r>
          </a:p>
          <a:p>
            <a:pPr>
              <a:lnSpc>
                <a:spcPct val="60000"/>
              </a:lnSpc>
            </a:pPr>
            <a:r>
              <a:rPr lang="en-US" sz="1800" dirty="0"/>
              <a:t>11 Individual members</a:t>
            </a:r>
          </a:p>
          <a:p>
            <a:pPr>
              <a:lnSpc>
                <a:spcPct val="60000"/>
              </a:lnSpc>
            </a:pPr>
            <a:r>
              <a:rPr lang="en-US" sz="1800" dirty="0"/>
              <a:t>Society Members: AMA, MHII and ACOG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14</a:t>
            </a:fld>
            <a:endParaRPr lang="en-US"/>
          </a:p>
        </p:txBody>
      </p:sp>
    </p:spTree>
    <p:extLst>
      <p:ext uri="{BB962C8B-B14F-4D97-AF65-F5344CB8AC3E}">
        <p14:creationId xmlns:p14="http://schemas.microsoft.com/office/powerpoint/2010/main" val="36827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 (formerly HSPC) was created </a:t>
            </a:r>
            <a:r>
              <a:rPr lang="en-US" baseline="0" dirty="0"/>
              <a:t>as 501(c)3 corporation on August 22, 2014.</a:t>
            </a:r>
            <a:endParaRPr lang="en-US" dirty="0"/>
          </a:p>
        </p:txBody>
      </p:sp>
      <p:sp>
        <p:nvSpPr>
          <p:cNvPr id="4" name="Slide Number Placeholder 3"/>
          <p:cNvSpPr>
            <a:spLocks noGrp="1"/>
          </p:cNvSpPr>
          <p:nvPr>
            <p:ph type="sldNum" sz="quarter" idx="10"/>
          </p:nvPr>
        </p:nvSpPr>
        <p:spPr/>
        <p:txBody>
          <a:bodyPr/>
          <a:lstStyle/>
          <a:p>
            <a:fld id="{5B6B705F-109E-F247-B567-3A0F399E281A}" type="slidenum">
              <a:rPr lang="en-US" smtClean="0"/>
              <a:t>15</a:t>
            </a:fld>
            <a:endParaRPr lang="en-US"/>
          </a:p>
        </p:txBody>
      </p:sp>
    </p:spTree>
    <p:extLst>
      <p:ext uri="{BB962C8B-B14F-4D97-AF65-F5344CB8AC3E}">
        <p14:creationId xmlns:p14="http://schemas.microsoft.com/office/powerpoint/2010/main" val="376803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4.png"/><Relationship Id="rId4" Type="http://schemas.microsoft.com/office/2007/relationships/hdphoto" Target="../media/hdphoto1.wdp"/></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4.png"/><Relationship Id="rId4" Type="http://schemas.microsoft.com/office/2007/relationships/hdphoto" Target="../media/hdphoto1.wdp"/></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4.png"/><Relationship Id="rId4" Type="http://schemas.microsoft.com/office/2007/relationships/hdphoto" Target="../media/hdphoto1.wdp"/></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27.png"/></Relationships>
</file>

<file path=ppt/slideLayouts/_rels/slideLayout1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Master" Target="../slideMasters/slideMaster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3.xml"/><Relationship Id="rId4" Type="http://schemas.openxmlformats.org/officeDocument/2006/relationships/image" Target="../media/image47.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 Id="rId4" Type="http://schemas.openxmlformats.org/officeDocument/2006/relationships/image" Target="../media/image5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jpeg"/><Relationship Id="rId1" Type="http://schemas.openxmlformats.org/officeDocument/2006/relationships/slideMaster" Target="../slideMasters/slideMaster3.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png"/><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png"/><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png"/><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27.png"/></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Master" Target="../slideMasters/slideMaster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7.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5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jpeg"/><Relationship Id="rId1" Type="http://schemas.openxmlformats.org/officeDocument/2006/relationships/slideMaster" Target="../slideMasters/slideMaster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3D555-17D9-544A-A167-7FB84D091399}"/>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6E11B60-97BD-B54A-8B13-58D5783504B5}"/>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09782E2-CC53-9246-80DF-21BC4DD74CD5}"/>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4211B7F1-BF0F-4A45-AD94-E0B70A06C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C3F3C-716F-FB4B-9BFC-9B2FF1921542}"/>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18853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83C3B-6635-4B45-9442-47E563B7C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5BC60C-7455-0545-8DE5-8FF8AE662F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DAACD6-4B15-DC4A-BCD4-A22F6AB54D85}"/>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45B376F4-2855-1B4B-9092-4383D3AA1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692030-673C-EE48-95E6-800C787E2904}"/>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9781382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Blue Edge sli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75C263F-1E6C-8946-AFB0-006E341DE016}"/>
              </a:ext>
            </a:extLst>
          </p:cNvPr>
          <p:cNvSpPr/>
          <p:nvPr/>
        </p:nvSpPr>
        <p:spPr>
          <a:xfrm>
            <a:off x="4" y="0"/>
            <a:ext cx="720877"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919497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 purple edge l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2BE78D0B-4DD3-B44A-9F4F-1CA09B217C44}"/>
              </a:ext>
            </a:extLst>
          </p:cNvPr>
          <p:cNvSpPr/>
          <p:nvPr/>
        </p:nvSpPr>
        <p:spPr>
          <a:xfrm>
            <a:off x="1" y="0"/>
            <a:ext cx="1772678"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F308D"/>
              </a:solidFill>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34096360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purple edge sli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22687B1-DD34-834C-85B1-D375A01181DC}"/>
              </a:ext>
            </a:extLst>
          </p:cNvPr>
          <p:cNvSpPr/>
          <p:nvPr/>
        </p:nvSpPr>
        <p:spPr>
          <a:xfrm>
            <a:off x="0" y="0"/>
            <a:ext cx="720877"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9013956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lt blue edge l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D136EE0-2D0F-474C-9396-905DDC2323C1}"/>
              </a:ext>
            </a:extLst>
          </p:cNvPr>
          <p:cNvSpPr/>
          <p:nvPr/>
        </p:nvSpPr>
        <p:spPr>
          <a:xfrm>
            <a:off x="1" y="0"/>
            <a:ext cx="1772678"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3980140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 lt blue edge sli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576398B-3165-884C-B6F7-D5A04BA5A01E}"/>
              </a:ext>
            </a:extLst>
          </p:cNvPr>
          <p:cNvSpPr/>
          <p:nvPr/>
        </p:nvSpPr>
        <p:spPr>
          <a:xfrm>
            <a:off x="0" y="0"/>
            <a:ext cx="720877"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11592771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graphic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3948881" y="267404"/>
            <a:ext cx="4838681"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3948881" y="1980863"/>
            <a:ext cx="4838681" cy="3143250"/>
          </a:xfrm>
        </p:spPr>
        <p:txBody>
          <a:bodyPr>
            <a:normAutofit/>
          </a:bodyPr>
          <a:lstStyle>
            <a:lvl1pPr marL="385763" indent="-385763">
              <a:buClr>
                <a:srgbClr val="1BA8E0"/>
              </a:buClr>
              <a:buFont typeface="Arial" panose="020B0604020202020204" pitchFamily="34" charset="0"/>
              <a:buChar char="•"/>
              <a:defRPr sz="1500" b="0" i="0">
                <a:solidFill>
                  <a:schemeClr val="tx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grpSp>
        <p:nvGrpSpPr>
          <p:cNvPr id="11" name="Group 10">
            <a:extLst>
              <a:ext uri="{FF2B5EF4-FFF2-40B4-BE49-F238E27FC236}">
                <a16:creationId xmlns:a16="http://schemas.microsoft.com/office/drawing/2014/main" xmlns="" id="{5A048237-D6EB-554E-B8A6-BA06D6403535}"/>
              </a:ext>
            </a:extLst>
          </p:cNvPr>
          <p:cNvGrpSpPr/>
          <p:nvPr/>
        </p:nvGrpSpPr>
        <p:grpSpPr>
          <a:xfrm rot="10800000">
            <a:off x="-4623" y="0"/>
            <a:ext cx="2742635" cy="2175600"/>
            <a:chOff x="7619999" y="4247280"/>
            <a:chExt cx="3656847" cy="2610720"/>
          </a:xfrm>
        </p:grpSpPr>
        <p:pic>
          <p:nvPicPr>
            <p:cNvPr id="12" name="Picture 11">
              <a:extLst>
                <a:ext uri="{FF2B5EF4-FFF2-40B4-BE49-F238E27FC236}">
                  <a16:creationId xmlns:a16="http://schemas.microsoft.com/office/drawing/2014/main" xmlns="" id="{34AE7E75-2CF8-554B-9BE5-162CB5399D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3" name="Picture 12">
              <a:extLst>
                <a:ext uri="{FF2B5EF4-FFF2-40B4-BE49-F238E27FC236}">
                  <a16:creationId xmlns:a16="http://schemas.microsoft.com/office/drawing/2014/main" xmlns="" id="{2CAC7263-E4CA-5946-BE71-252E32B560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pic>
        <p:nvPicPr>
          <p:cNvPr id="14" name="Picture 13">
            <a:extLst>
              <a:ext uri="{FF2B5EF4-FFF2-40B4-BE49-F238E27FC236}">
                <a16:creationId xmlns:a16="http://schemas.microsoft.com/office/drawing/2014/main" xmlns="" id="{6761E3F7-AFEB-B64C-835D-31204BB57F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541" y="1589486"/>
            <a:ext cx="3292205" cy="3658006"/>
          </a:xfrm>
          <a:prstGeom prst="ellipse">
            <a:avLst/>
          </a:prstGeom>
        </p:spPr>
      </p:pic>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3948881" y="1433796"/>
            <a:ext cx="4838681"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982156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graphic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84941C3-B196-6545-9744-6BFE27871C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7957" y="1623273"/>
            <a:ext cx="4766044" cy="4091727"/>
          </a:xfrm>
          <a:prstGeom prst="rect">
            <a:avLst/>
          </a:prstGeom>
        </p:spPr>
      </p:pic>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66710" y="242823"/>
            <a:ext cx="4838681"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66710" y="1956282"/>
            <a:ext cx="4838681" cy="3143250"/>
          </a:xfrm>
        </p:spPr>
        <p:txBody>
          <a:bodyPr>
            <a:normAutofit/>
          </a:bodyPr>
          <a:lstStyle>
            <a:lvl1pPr marL="385763" indent="-385763">
              <a:buClr>
                <a:srgbClr val="1BA8E0"/>
              </a:buClr>
              <a:buFont typeface="Arial" panose="020B0604020202020204" pitchFamily="34" charset="0"/>
              <a:buChar char="•"/>
              <a:defRPr sz="1500" b="0" i="0">
                <a:solidFill>
                  <a:schemeClr val="tx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266710" y="1409215"/>
            <a:ext cx="4838681"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grpSp>
        <p:nvGrpSpPr>
          <p:cNvPr id="17" name="Group 16">
            <a:extLst>
              <a:ext uri="{FF2B5EF4-FFF2-40B4-BE49-F238E27FC236}">
                <a16:creationId xmlns:a16="http://schemas.microsoft.com/office/drawing/2014/main" xmlns="" id="{87585CED-2B16-A647-9FAA-16977453FF72}"/>
              </a:ext>
            </a:extLst>
          </p:cNvPr>
          <p:cNvGrpSpPr/>
          <p:nvPr/>
        </p:nvGrpSpPr>
        <p:grpSpPr>
          <a:xfrm rot="5400000">
            <a:off x="3669889" y="-243250"/>
            <a:ext cx="2156618" cy="1907825"/>
            <a:chOff x="1213094" y="547282"/>
            <a:chExt cx="3433406" cy="3374798"/>
          </a:xfrm>
        </p:grpSpPr>
        <p:pic>
          <p:nvPicPr>
            <p:cNvPr id="18" name="Picture 17">
              <a:extLst>
                <a:ext uri="{FF2B5EF4-FFF2-40B4-BE49-F238E27FC236}">
                  <a16:creationId xmlns:a16="http://schemas.microsoft.com/office/drawing/2014/main" xmlns="" id="{53069C98-C99D-8746-834C-3E376912D5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68529" y="547282"/>
              <a:ext cx="1677971" cy="1687399"/>
            </a:xfrm>
            <a:prstGeom prst="rect">
              <a:avLst/>
            </a:prstGeom>
          </p:spPr>
        </p:pic>
        <p:pic>
          <p:nvPicPr>
            <p:cNvPr id="19" name="Picture 18">
              <a:extLst>
                <a:ext uri="{FF2B5EF4-FFF2-40B4-BE49-F238E27FC236}">
                  <a16:creationId xmlns:a16="http://schemas.microsoft.com/office/drawing/2014/main" xmlns="" id="{6DF3FE64-2349-A64A-833D-B5A4BD4F76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558" y="2234681"/>
              <a:ext cx="1677971" cy="1687399"/>
            </a:xfrm>
            <a:prstGeom prst="rect">
              <a:avLst/>
            </a:prstGeom>
          </p:spPr>
        </p:pic>
        <p:pic>
          <p:nvPicPr>
            <p:cNvPr id="20" name="Picture 19">
              <a:extLst>
                <a:ext uri="{FF2B5EF4-FFF2-40B4-BE49-F238E27FC236}">
                  <a16:creationId xmlns:a16="http://schemas.microsoft.com/office/drawing/2014/main" xmlns="" id="{4DB4FD56-A810-6443-A4CF-E555A9CE2734}"/>
                </a:ext>
              </a:extLst>
            </p:cNvPr>
            <p:cNvPicPr>
              <a:picLocks noChangeAspect="1"/>
            </p:cNvPicPr>
            <p:nvPr/>
          </p:nvPicPr>
          <p:blipFill rotWithShape="1">
            <a:blip r:embed="rId5" cstate="print">
              <a:alphaModFix amt="66000"/>
              <a:extLst>
                <a:ext uri="{28A0092B-C50C-407E-A947-70E740481C1C}">
                  <a14:useLocalDpi xmlns:a14="http://schemas.microsoft.com/office/drawing/2010/main"/>
                </a:ext>
              </a:extLst>
            </a:blip>
            <a:srcRect/>
            <a:stretch/>
          </p:blipFill>
          <p:spPr>
            <a:xfrm>
              <a:off x="1213094" y="621609"/>
              <a:ext cx="1832900" cy="1711604"/>
            </a:xfrm>
            <a:prstGeom prst="rect">
              <a:avLst/>
            </a:prstGeom>
          </p:spPr>
        </p:pic>
      </p:grpSp>
    </p:spTree>
    <p:extLst>
      <p:ext uri="{BB962C8B-B14F-4D97-AF65-F5344CB8AC3E}">
        <p14:creationId xmlns:p14="http://schemas.microsoft.com/office/powerpoint/2010/main" val="16135657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graphic full">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5DB863E0-A400-474C-BB74-4931511B6F85}"/>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0" y="-1"/>
            <a:ext cx="9144000" cy="5715001"/>
          </a:xfrm>
          <a:prstGeom prst="rect">
            <a:avLst/>
          </a:prstGeom>
        </p:spPr>
      </p:pic>
      <p:sp>
        <p:nvSpPr>
          <p:cNvPr id="23" name="Rectangle 22">
            <a:extLst>
              <a:ext uri="{FF2B5EF4-FFF2-40B4-BE49-F238E27FC236}">
                <a16:creationId xmlns:a16="http://schemas.microsoft.com/office/drawing/2014/main" xmlns="" id="{EFC5DCDE-3FA0-3C4D-8A42-CE2FBD667E92}"/>
              </a:ext>
            </a:extLst>
          </p:cNvPr>
          <p:cNvSpPr/>
          <p:nvPr/>
        </p:nvSpPr>
        <p:spPr>
          <a:xfrm>
            <a:off x="0" y="0"/>
            <a:ext cx="9144000" cy="5715001"/>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002094" y="267403"/>
            <a:ext cx="6875197" cy="1104636"/>
          </a:xfrm>
        </p:spPr>
        <p:txBody>
          <a:bodyPr>
            <a:normAutofit/>
          </a:bodyPr>
          <a:lstStyle>
            <a:lvl1pPr>
              <a:defRPr sz="2100" b="1" spc="225">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002094" y="1980862"/>
            <a:ext cx="6875197" cy="3143250"/>
          </a:xfrm>
        </p:spPr>
        <p:txBody>
          <a:bodyPr>
            <a:normAutofit/>
          </a:bodyPr>
          <a:lstStyle>
            <a:lvl1pPr marL="0" indent="0">
              <a:buClr>
                <a:srgbClr val="1BA8E0"/>
              </a:buClr>
              <a:buFont typeface="Arial" panose="020B0604020202020204" pitchFamily="34" charset="0"/>
              <a:buNone/>
              <a:defRPr sz="1500" b="0" i="0">
                <a:solidFill>
                  <a:schemeClr val="bg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2002094" y="1433796"/>
            <a:ext cx="6875197" cy="393759"/>
          </a:xfrm>
        </p:spPr>
        <p:txBody>
          <a:bodyPr>
            <a:normAutofit/>
          </a:bodyPr>
          <a:lstStyle>
            <a:lvl1pPr marL="0" indent="0">
              <a:buNone/>
              <a:defRPr sz="1350" spc="225">
                <a:solidFill>
                  <a:srgbClr val="8BD0E8"/>
                </a:solidFill>
                <a:latin typeface="Arial" panose="020B0604020202020204" pitchFamily="34" charset="0"/>
                <a:cs typeface="Arial" panose="020B0604020202020204" pitchFamily="34" charset="0"/>
              </a:defRPr>
            </a:lvl1pPr>
          </a:lstStyle>
          <a:p>
            <a:pPr lvl="0"/>
            <a:r>
              <a:rPr lang="en-US" dirty="0"/>
              <a:t>SUBHEAD</a:t>
            </a:r>
          </a:p>
        </p:txBody>
      </p:sp>
      <p:pic>
        <p:nvPicPr>
          <p:cNvPr id="24" name="Picture 23">
            <a:extLst>
              <a:ext uri="{FF2B5EF4-FFF2-40B4-BE49-F238E27FC236}">
                <a16:creationId xmlns:a16="http://schemas.microsoft.com/office/drawing/2014/main" xmlns="" id="{9A670B09-5967-FD49-A2FF-B2160B1B74B3}"/>
              </a:ext>
            </a:extLst>
          </p:cNvPr>
          <p:cNvPicPr>
            <a:picLocks noChangeAspect="1"/>
          </p:cNvPicPr>
          <p:nvPr/>
        </p:nvPicPr>
        <p:blipFill>
          <a:blip r:embed="rId3" cstate="print">
            <a:alphaModFix amt="42000"/>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9069047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3 column with graph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1C6BA07-9341-3346-8F7F-E0567E9240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28956" y="4245842"/>
            <a:ext cx="3086095" cy="1380153"/>
          </a:xfrm>
          <a:prstGeom prst="rect">
            <a:avLst/>
          </a:prstGeom>
        </p:spPr>
      </p:pic>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cxnSp>
        <p:nvCxnSpPr>
          <p:cNvPr id="11" name="Straight Connector 10">
            <a:extLst>
              <a:ext uri="{FF2B5EF4-FFF2-40B4-BE49-F238E27FC236}">
                <a16:creationId xmlns:a16="http://schemas.microsoft.com/office/drawing/2014/main" xmlns="" id="{0156205F-CE7B-4E4B-AACF-FFFD8823D90F}"/>
              </a:ext>
            </a:extLst>
          </p:cNvPr>
          <p:cNvCxnSpPr/>
          <p:nvPr/>
        </p:nvCxnSpPr>
        <p:spPr>
          <a:xfrm>
            <a:off x="508097" y="1362365"/>
            <a:ext cx="8031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3A401EA-17A1-B74F-8DCA-2A7472146F62}"/>
              </a:ext>
            </a:extLst>
          </p:cNvPr>
          <p:cNvCxnSpPr>
            <a:cxnSpLocks/>
          </p:cNvCxnSpPr>
          <p:nvPr/>
        </p:nvCxnSpPr>
        <p:spPr>
          <a:xfrm flipV="1">
            <a:off x="3201983" y="1362366"/>
            <a:ext cx="0" cy="1515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E5E469F-92A3-D24C-96FA-8F5D25F9DFB1}"/>
              </a:ext>
            </a:extLst>
          </p:cNvPr>
          <p:cNvCxnSpPr>
            <a:cxnSpLocks/>
          </p:cNvCxnSpPr>
          <p:nvPr/>
        </p:nvCxnSpPr>
        <p:spPr>
          <a:xfrm flipV="1">
            <a:off x="6081846" y="1362367"/>
            <a:ext cx="0" cy="147765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3365801"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19" name="Content Placeholder 2">
            <a:extLst>
              <a:ext uri="{FF2B5EF4-FFF2-40B4-BE49-F238E27FC236}">
                <a16:creationId xmlns:a16="http://schemas.microsoft.com/office/drawing/2014/main" xmlns="" id="{518E49BA-EB20-BC41-9CE6-D8B9EBE37FEA}"/>
              </a:ext>
            </a:extLst>
          </p:cNvPr>
          <p:cNvSpPr>
            <a:spLocks noGrp="1"/>
          </p:cNvSpPr>
          <p:nvPr>
            <p:ph sz="half" idx="16" hasCustomPrompt="1"/>
          </p:nvPr>
        </p:nvSpPr>
        <p:spPr>
          <a:xfrm>
            <a:off x="6284138"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2521129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3 column no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cxnSp>
        <p:nvCxnSpPr>
          <p:cNvPr id="11" name="Straight Connector 10">
            <a:extLst>
              <a:ext uri="{FF2B5EF4-FFF2-40B4-BE49-F238E27FC236}">
                <a16:creationId xmlns:a16="http://schemas.microsoft.com/office/drawing/2014/main" xmlns="" id="{0156205F-CE7B-4E4B-AACF-FFFD8823D90F}"/>
              </a:ext>
            </a:extLst>
          </p:cNvPr>
          <p:cNvCxnSpPr/>
          <p:nvPr/>
        </p:nvCxnSpPr>
        <p:spPr>
          <a:xfrm>
            <a:off x="508097" y="1362365"/>
            <a:ext cx="8031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3A401EA-17A1-B74F-8DCA-2A7472146F62}"/>
              </a:ext>
            </a:extLst>
          </p:cNvPr>
          <p:cNvCxnSpPr>
            <a:cxnSpLocks/>
          </p:cNvCxnSpPr>
          <p:nvPr/>
        </p:nvCxnSpPr>
        <p:spPr>
          <a:xfrm flipV="1">
            <a:off x="3201983" y="1362366"/>
            <a:ext cx="0" cy="1515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E5E469F-92A3-D24C-96FA-8F5D25F9DFB1}"/>
              </a:ext>
            </a:extLst>
          </p:cNvPr>
          <p:cNvCxnSpPr>
            <a:cxnSpLocks/>
          </p:cNvCxnSpPr>
          <p:nvPr/>
        </p:nvCxnSpPr>
        <p:spPr>
          <a:xfrm flipV="1">
            <a:off x="6081846" y="1362367"/>
            <a:ext cx="0" cy="147765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3365801"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19" name="Content Placeholder 2">
            <a:extLst>
              <a:ext uri="{FF2B5EF4-FFF2-40B4-BE49-F238E27FC236}">
                <a16:creationId xmlns:a16="http://schemas.microsoft.com/office/drawing/2014/main" xmlns="" id="{518E49BA-EB20-BC41-9CE6-D8B9EBE37FEA}"/>
              </a:ext>
            </a:extLst>
          </p:cNvPr>
          <p:cNvSpPr>
            <a:spLocks noGrp="1"/>
          </p:cNvSpPr>
          <p:nvPr>
            <p:ph sz="half" idx="16" hasCustomPrompt="1"/>
          </p:nvPr>
        </p:nvSpPr>
        <p:spPr>
          <a:xfrm>
            <a:off x="6284138"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245467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678DEF-E66D-1E4F-ADDD-E87517312918}"/>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7CE1D76-1125-9B44-BE4F-118B19DAA646}"/>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42EC60-25B4-DA4D-931F-50D696B790E7}"/>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8CC178A0-CF46-194E-85F5-F4FB1C868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5A8EDC-2D6A-6E45-9DE6-F10B915ED97E}"/>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574603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3903539" cy="3331965"/>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4775279" y="1525089"/>
            <a:ext cx="3871764" cy="3331936"/>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cxnSp>
        <p:nvCxnSpPr>
          <p:cNvPr id="15" name="Straight Connector 14">
            <a:extLst>
              <a:ext uri="{FF2B5EF4-FFF2-40B4-BE49-F238E27FC236}">
                <a16:creationId xmlns:a16="http://schemas.microsoft.com/office/drawing/2014/main" xmlns="" id="{0663F777-CEB2-0348-AF29-C5E8EA079729}"/>
              </a:ext>
            </a:extLst>
          </p:cNvPr>
          <p:cNvCxnSpPr>
            <a:cxnSpLocks/>
          </p:cNvCxnSpPr>
          <p:nvPr/>
        </p:nvCxnSpPr>
        <p:spPr>
          <a:xfrm>
            <a:off x="508097" y="1362365"/>
            <a:ext cx="8138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257161-28E9-274D-BB1E-3659402A810A}"/>
              </a:ext>
            </a:extLst>
          </p:cNvPr>
          <p:cNvCxnSpPr>
            <a:cxnSpLocks/>
          </p:cNvCxnSpPr>
          <p:nvPr/>
        </p:nvCxnSpPr>
        <p:spPr>
          <a:xfrm flipV="1">
            <a:off x="4543766" y="1362367"/>
            <a:ext cx="0" cy="3234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221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2 column w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3903539" cy="3331965"/>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4775279" y="1525089"/>
            <a:ext cx="3871764" cy="3331936"/>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cxnSp>
        <p:nvCxnSpPr>
          <p:cNvPr id="15" name="Straight Connector 14">
            <a:extLst>
              <a:ext uri="{FF2B5EF4-FFF2-40B4-BE49-F238E27FC236}">
                <a16:creationId xmlns:a16="http://schemas.microsoft.com/office/drawing/2014/main" xmlns="" id="{0663F777-CEB2-0348-AF29-C5E8EA079729}"/>
              </a:ext>
            </a:extLst>
          </p:cNvPr>
          <p:cNvCxnSpPr>
            <a:cxnSpLocks/>
          </p:cNvCxnSpPr>
          <p:nvPr/>
        </p:nvCxnSpPr>
        <p:spPr>
          <a:xfrm>
            <a:off x="508097" y="1362365"/>
            <a:ext cx="8138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257161-28E9-274D-BB1E-3659402A810A}"/>
              </a:ext>
            </a:extLst>
          </p:cNvPr>
          <p:cNvCxnSpPr>
            <a:cxnSpLocks/>
          </p:cNvCxnSpPr>
          <p:nvPr/>
        </p:nvCxnSpPr>
        <p:spPr>
          <a:xfrm flipV="1">
            <a:off x="4543766" y="1362367"/>
            <a:ext cx="0" cy="3234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785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xmlns="" id="{9EBA719B-02B5-3E49-A1A6-9A3B84F4D53C}"/>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8" name="Footer Placeholder 7">
            <a:extLst>
              <a:ext uri="{FF2B5EF4-FFF2-40B4-BE49-F238E27FC236}">
                <a16:creationId xmlns:a16="http://schemas.microsoft.com/office/drawing/2014/main" xmlns="" id="{FC0975A4-D661-144D-83A7-67F836E7A6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724907-BA52-6049-87D8-5E01F2E0A25E}"/>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5EA95394-1DE3-024D-A01E-98D27317A815}"/>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11" name="Text Placeholder 11">
            <a:extLst>
              <a:ext uri="{FF2B5EF4-FFF2-40B4-BE49-F238E27FC236}">
                <a16:creationId xmlns:a16="http://schemas.microsoft.com/office/drawing/2014/main" xmlns="" id="{FFA8F937-EF19-DB45-A114-22FEF0AA45F7}"/>
              </a:ext>
            </a:extLst>
          </p:cNvPr>
          <p:cNvSpPr>
            <a:spLocks noGrp="1"/>
          </p:cNvSpPr>
          <p:nvPr>
            <p:ph type="body" sz="quarter" idx="14" hasCustomPrompt="1"/>
          </p:nvPr>
        </p:nvSpPr>
        <p:spPr>
          <a:xfrm>
            <a:off x="627459"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xmlns="" id="{7875E2FA-7562-D643-866F-D569BD0106AC}"/>
              </a:ext>
            </a:extLst>
          </p:cNvPr>
          <p:cNvSpPr>
            <a:spLocks noGrp="1"/>
          </p:cNvSpPr>
          <p:nvPr>
            <p:ph type="body" sz="quarter" idx="15" hasCustomPrompt="1"/>
          </p:nvPr>
        </p:nvSpPr>
        <p:spPr>
          <a:xfrm>
            <a:off x="4629150"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3" name="Content Placeholder 2">
            <a:extLst>
              <a:ext uri="{FF2B5EF4-FFF2-40B4-BE49-F238E27FC236}">
                <a16:creationId xmlns:a16="http://schemas.microsoft.com/office/drawing/2014/main" xmlns="" id="{80400412-1EA3-454B-A7E2-50AAE7922D55}"/>
              </a:ext>
            </a:extLst>
          </p:cNvPr>
          <p:cNvSpPr>
            <a:spLocks noGrp="1"/>
          </p:cNvSpPr>
          <p:nvPr>
            <p:ph sz="half" idx="1" hasCustomPrompt="1"/>
          </p:nvPr>
        </p:nvSpPr>
        <p:spPr>
          <a:xfrm>
            <a:off x="619385" y="2087562"/>
            <a:ext cx="3903539" cy="3070491"/>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14" name="Content Placeholder 2">
            <a:extLst>
              <a:ext uri="{FF2B5EF4-FFF2-40B4-BE49-F238E27FC236}">
                <a16:creationId xmlns:a16="http://schemas.microsoft.com/office/drawing/2014/main" xmlns="" id="{8C03B4A4-15E6-9142-8DF1-74638D2599CE}"/>
              </a:ext>
            </a:extLst>
          </p:cNvPr>
          <p:cNvSpPr>
            <a:spLocks noGrp="1"/>
          </p:cNvSpPr>
          <p:nvPr>
            <p:ph sz="half" idx="16" hasCustomPrompt="1"/>
          </p:nvPr>
        </p:nvSpPr>
        <p:spPr>
          <a:xfrm>
            <a:off x="4629151" y="2089865"/>
            <a:ext cx="3903539" cy="3070491"/>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pic>
        <p:nvPicPr>
          <p:cNvPr id="15" name="Picture 14">
            <a:extLst>
              <a:ext uri="{FF2B5EF4-FFF2-40B4-BE49-F238E27FC236}">
                <a16:creationId xmlns:a16="http://schemas.microsoft.com/office/drawing/2014/main" xmlns="" id="{AD763B8B-18A5-9A4E-932F-C4A19E2449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13642930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mparison with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xmlns="" id="{9EBA719B-02B5-3E49-A1A6-9A3B84F4D53C}"/>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8" name="Footer Placeholder 7">
            <a:extLst>
              <a:ext uri="{FF2B5EF4-FFF2-40B4-BE49-F238E27FC236}">
                <a16:creationId xmlns:a16="http://schemas.microsoft.com/office/drawing/2014/main" xmlns="" id="{FC0975A4-D661-144D-83A7-67F836E7A6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724907-BA52-6049-87D8-5E01F2E0A25E}"/>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5EA95394-1DE3-024D-A01E-98D27317A815}"/>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11" name="Text Placeholder 11">
            <a:extLst>
              <a:ext uri="{FF2B5EF4-FFF2-40B4-BE49-F238E27FC236}">
                <a16:creationId xmlns:a16="http://schemas.microsoft.com/office/drawing/2014/main" xmlns="" id="{FFA8F937-EF19-DB45-A114-22FEF0AA45F7}"/>
              </a:ext>
            </a:extLst>
          </p:cNvPr>
          <p:cNvSpPr>
            <a:spLocks noGrp="1"/>
          </p:cNvSpPr>
          <p:nvPr>
            <p:ph type="body" sz="quarter" idx="14" hasCustomPrompt="1"/>
          </p:nvPr>
        </p:nvSpPr>
        <p:spPr>
          <a:xfrm>
            <a:off x="627459"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xmlns="" id="{7875E2FA-7562-D643-866F-D569BD0106AC}"/>
              </a:ext>
            </a:extLst>
          </p:cNvPr>
          <p:cNvSpPr>
            <a:spLocks noGrp="1"/>
          </p:cNvSpPr>
          <p:nvPr>
            <p:ph type="body" sz="quarter" idx="15" hasCustomPrompt="1"/>
          </p:nvPr>
        </p:nvSpPr>
        <p:spPr>
          <a:xfrm>
            <a:off x="4629150"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5" name="Picture 14">
            <a:extLst>
              <a:ext uri="{FF2B5EF4-FFF2-40B4-BE49-F238E27FC236}">
                <a16:creationId xmlns:a16="http://schemas.microsoft.com/office/drawing/2014/main" xmlns="" id="{AD763B8B-18A5-9A4E-932F-C4A19E2449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6" name="Content Placeholder 2">
            <a:extLst>
              <a:ext uri="{FF2B5EF4-FFF2-40B4-BE49-F238E27FC236}">
                <a16:creationId xmlns:a16="http://schemas.microsoft.com/office/drawing/2014/main" xmlns="" id="{73057201-3F9F-DE44-9194-ABE803BF0E3A}"/>
              </a:ext>
            </a:extLst>
          </p:cNvPr>
          <p:cNvSpPr>
            <a:spLocks noGrp="1"/>
          </p:cNvSpPr>
          <p:nvPr>
            <p:ph sz="half" idx="1" hasCustomPrompt="1"/>
          </p:nvPr>
        </p:nvSpPr>
        <p:spPr>
          <a:xfrm>
            <a:off x="627459" y="2022860"/>
            <a:ext cx="3887392" cy="3137496"/>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17" name="Content Placeholder 2">
            <a:extLst>
              <a:ext uri="{FF2B5EF4-FFF2-40B4-BE49-F238E27FC236}">
                <a16:creationId xmlns:a16="http://schemas.microsoft.com/office/drawing/2014/main" xmlns="" id="{FAA6BD58-9009-4441-9714-999C32A935BB}"/>
              </a:ext>
            </a:extLst>
          </p:cNvPr>
          <p:cNvSpPr>
            <a:spLocks noGrp="1"/>
          </p:cNvSpPr>
          <p:nvPr>
            <p:ph sz="half" idx="16" hasCustomPrompt="1"/>
          </p:nvPr>
        </p:nvSpPr>
        <p:spPr>
          <a:xfrm>
            <a:off x="4627959" y="2022860"/>
            <a:ext cx="3887392" cy="3137496"/>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26412300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4" name="Content Placeholder 3">
            <a:extLst>
              <a:ext uri="{FF2B5EF4-FFF2-40B4-BE49-F238E27FC236}">
                <a16:creationId xmlns:a16="http://schemas.microsoft.com/office/drawing/2014/main" xmlns="" id="{699A36A3-08BD-9B45-87D1-151F273B1DE8}"/>
              </a:ext>
            </a:extLst>
          </p:cNvPr>
          <p:cNvSpPr>
            <a:spLocks noGrp="1"/>
          </p:cNvSpPr>
          <p:nvPr>
            <p:ph sz="quarter" idx="13"/>
          </p:nvPr>
        </p:nvSpPr>
        <p:spPr>
          <a:xfrm>
            <a:off x="116785" y="1323059"/>
            <a:ext cx="8481416" cy="3770292"/>
          </a:xfrm>
        </p:spPr>
        <p:txBody>
          <a:bodyPr/>
          <a:lstStyle>
            <a:lvl1pPr>
              <a:defRPr sz="135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xmlns="" id="{E14C460D-A409-1848-AFB3-7ED9B5BF4914}"/>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92606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 no subhea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4" name="Content Placeholder 3">
            <a:extLst>
              <a:ext uri="{FF2B5EF4-FFF2-40B4-BE49-F238E27FC236}">
                <a16:creationId xmlns:a16="http://schemas.microsoft.com/office/drawing/2014/main" xmlns="" id="{699A36A3-08BD-9B45-87D1-151F273B1DE8}"/>
              </a:ext>
            </a:extLst>
          </p:cNvPr>
          <p:cNvSpPr>
            <a:spLocks noGrp="1"/>
          </p:cNvSpPr>
          <p:nvPr>
            <p:ph sz="quarter" idx="13"/>
          </p:nvPr>
        </p:nvSpPr>
        <p:spPr>
          <a:xfrm>
            <a:off x="116785" y="897194"/>
            <a:ext cx="8481416" cy="4196158"/>
          </a:xfrm>
        </p:spPr>
        <p:txBody>
          <a:bodyPr/>
          <a:lstStyle>
            <a:lvl1pPr>
              <a:defRPr sz="135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04781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4C9AC29-0924-9B4D-B1BE-B7528D1B1EA2}"/>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xmlns="" id="{3A977C2C-A239-C648-B852-E5E5C925B98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0" y="0"/>
            <a:ext cx="2742635" cy="2130778"/>
          </a:xfrm>
          <a:prstGeom prst="rect">
            <a:avLst/>
          </a:prstGeom>
        </p:spPr>
      </p:pic>
      <p:pic>
        <p:nvPicPr>
          <p:cNvPr id="9" name="Picture 8">
            <a:extLst>
              <a:ext uri="{FF2B5EF4-FFF2-40B4-BE49-F238E27FC236}">
                <a16:creationId xmlns:a16="http://schemas.microsoft.com/office/drawing/2014/main" xmlns="" id="{75396794-5CE2-E048-B768-6326DD1B70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0" y="3584223"/>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32110122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C8C588A-C6BA-D34F-82BA-C7D3D8730B46}"/>
              </a:ext>
            </a:extLst>
          </p:cNvPr>
          <p:cNvSpPr/>
          <p:nvPr/>
        </p:nvSpPr>
        <p:spPr>
          <a:xfrm>
            <a:off x="4" y="13982"/>
            <a:ext cx="9143996"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pic>
        <p:nvPicPr>
          <p:cNvPr id="9" name="Picture 8">
            <a:extLst>
              <a:ext uri="{FF2B5EF4-FFF2-40B4-BE49-F238E27FC236}">
                <a16:creationId xmlns:a16="http://schemas.microsoft.com/office/drawing/2014/main" xmlns="" id="{75396794-5CE2-E048-B768-6326DD1B70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0" y="3584223"/>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pic>
        <p:nvPicPr>
          <p:cNvPr id="12" name="Picture 11">
            <a:extLst>
              <a:ext uri="{FF2B5EF4-FFF2-40B4-BE49-F238E27FC236}">
                <a16:creationId xmlns:a16="http://schemas.microsoft.com/office/drawing/2014/main" xmlns="" id="{923E9FFF-32AA-F045-8785-50B3EA2592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665442" y="924854"/>
            <a:ext cx="3039411" cy="1917700"/>
          </a:xfrm>
          <a:prstGeom prst="rect">
            <a:avLst/>
          </a:prstGeom>
        </p:spPr>
      </p:pic>
    </p:spTree>
    <p:extLst>
      <p:ext uri="{BB962C8B-B14F-4D97-AF65-F5344CB8AC3E}">
        <p14:creationId xmlns:p14="http://schemas.microsoft.com/office/powerpoint/2010/main" val="3364080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6D7189A-8ABE-4544-BB16-8E2B276602E3}"/>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D34397E7-05E3-974D-B659-E8F11D3E3AC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6154531" y="3584223"/>
            <a:ext cx="2735470" cy="2130778"/>
          </a:xfrm>
          <a:prstGeom prst="rect">
            <a:avLst/>
          </a:prstGeom>
        </p:spPr>
      </p:pic>
      <p:pic>
        <p:nvPicPr>
          <p:cNvPr id="13" name="Picture 12">
            <a:extLst>
              <a:ext uri="{FF2B5EF4-FFF2-40B4-BE49-F238E27FC236}">
                <a16:creationId xmlns:a16="http://schemas.microsoft.com/office/drawing/2014/main" xmlns="" id="{5BC2CCCD-2C34-2D40-9DAF-F330DE14C745}"/>
              </a:ext>
            </a:extLst>
          </p:cNvPr>
          <p:cNvPicPr>
            <a:picLocks noChangeAspect="1"/>
          </p:cNvPicPr>
          <p:nvPr/>
        </p:nvPicPr>
        <p:blipFill rotWithShape="1">
          <a:blip r:embed="rId4" cstate="print">
            <a:alphaModFix amt="70000"/>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6200000">
            <a:off x="-215816" y="215815"/>
            <a:ext cx="2349332" cy="191770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3855253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373A5EE-B7CF-774F-A798-09BC6A72B178}"/>
              </a:ext>
            </a:extLst>
          </p:cNvPr>
          <p:cNvSpPr/>
          <p:nvPr/>
        </p:nvSpPr>
        <p:spPr>
          <a:xfrm>
            <a:off x="4" y="0"/>
            <a:ext cx="9143996"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pic>
        <p:nvPicPr>
          <p:cNvPr id="12" name="Picture 11">
            <a:extLst>
              <a:ext uri="{FF2B5EF4-FFF2-40B4-BE49-F238E27FC236}">
                <a16:creationId xmlns:a16="http://schemas.microsoft.com/office/drawing/2014/main" xmlns="" id="{330C27ED-EA79-DE40-8C5E-3669D68D058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278166" y="3122706"/>
            <a:ext cx="2189017" cy="230646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193686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Whit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1">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2C42E8E0-FC13-C34A-9990-F85D8A3192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spTree>
    <p:extLst>
      <p:ext uri="{BB962C8B-B14F-4D97-AF65-F5344CB8AC3E}">
        <p14:creationId xmlns:p14="http://schemas.microsoft.com/office/powerpoint/2010/main" val="1357076466"/>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195AA-93E8-BB4F-BB4C-E9DD45705614}"/>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30CEC6B1-63A0-A947-81CD-0D0C1870E990}"/>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987209" y="124239"/>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36381029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EC082F2-5568-1E41-8485-500BBAFC89BC}"/>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4830D3FD-6C23-3943-A840-AF5C81FF13DC}"/>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979754" y="3371022"/>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905413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estion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rgbClr val="484B87"/>
                </a:solidFill>
                <a:latin typeface="Arial" panose="020B0604020202020204" pitchFamily="34" charset="0"/>
                <a:cs typeface="Arial" panose="020B0604020202020204" pitchFamily="34" charset="0"/>
              </a:defRPr>
            </a:lvl1pPr>
          </a:lstStyle>
          <a:p>
            <a:r>
              <a:rPr lang="en-US" dirty="0"/>
              <a:t>QUESTIONS?</a:t>
            </a:r>
          </a:p>
        </p:txBody>
      </p:sp>
      <p:grpSp>
        <p:nvGrpSpPr>
          <p:cNvPr id="8" name="Group 7">
            <a:extLst>
              <a:ext uri="{FF2B5EF4-FFF2-40B4-BE49-F238E27FC236}">
                <a16:creationId xmlns:a16="http://schemas.microsoft.com/office/drawing/2014/main" xmlns="" id="{202B1435-C8DC-7140-A362-7DCFFAE18230}"/>
              </a:ext>
            </a:extLst>
          </p:cNvPr>
          <p:cNvGrpSpPr/>
          <p:nvPr/>
        </p:nvGrpSpPr>
        <p:grpSpPr>
          <a:xfrm>
            <a:off x="5715000" y="3539400"/>
            <a:ext cx="2742635" cy="2175600"/>
            <a:chOff x="7619999" y="4247280"/>
            <a:chExt cx="3656847" cy="2610720"/>
          </a:xfrm>
        </p:grpSpPr>
        <p:pic>
          <p:nvPicPr>
            <p:cNvPr id="9" name="Picture 8">
              <a:extLst>
                <a:ext uri="{FF2B5EF4-FFF2-40B4-BE49-F238E27FC236}">
                  <a16:creationId xmlns:a16="http://schemas.microsoft.com/office/drawing/2014/main" xmlns="" id="{CA59E29A-AFD8-6A4E-8969-2596FDD7BA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3" name="Picture 12">
              <a:extLst>
                <a:ext uri="{FF2B5EF4-FFF2-40B4-BE49-F238E27FC236}">
                  <a16:creationId xmlns:a16="http://schemas.microsoft.com/office/drawing/2014/main" xmlns="" id="{E7B0C85D-4EC2-BB47-9299-48AFD9585C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grpSp>
        <p:nvGrpSpPr>
          <p:cNvPr id="14" name="Group 13">
            <a:extLst>
              <a:ext uri="{FF2B5EF4-FFF2-40B4-BE49-F238E27FC236}">
                <a16:creationId xmlns:a16="http://schemas.microsoft.com/office/drawing/2014/main" xmlns="" id="{5DF53612-F2CF-4F46-95E6-31EC7C62EC68}"/>
              </a:ext>
            </a:extLst>
          </p:cNvPr>
          <p:cNvGrpSpPr/>
          <p:nvPr/>
        </p:nvGrpSpPr>
        <p:grpSpPr>
          <a:xfrm rot="10800000">
            <a:off x="416858" y="0"/>
            <a:ext cx="2742635" cy="2175600"/>
            <a:chOff x="7619999" y="4247280"/>
            <a:chExt cx="3656847" cy="2610720"/>
          </a:xfrm>
        </p:grpSpPr>
        <p:pic>
          <p:nvPicPr>
            <p:cNvPr id="15" name="Picture 14">
              <a:extLst>
                <a:ext uri="{FF2B5EF4-FFF2-40B4-BE49-F238E27FC236}">
                  <a16:creationId xmlns:a16="http://schemas.microsoft.com/office/drawing/2014/main" xmlns="" id="{7A72EF03-E82F-6542-BAB8-7362DE26CC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6" name="Picture 15">
              <a:extLst>
                <a:ext uri="{FF2B5EF4-FFF2-40B4-BE49-F238E27FC236}">
                  <a16:creationId xmlns:a16="http://schemas.microsoft.com/office/drawing/2014/main" xmlns="" id="{8BFDDA74-70A4-6340-8E37-7CD363B7D3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spTree>
    <p:extLst>
      <p:ext uri="{BB962C8B-B14F-4D97-AF65-F5344CB8AC3E}">
        <p14:creationId xmlns:p14="http://schemas.microsoft.com/office/powerpoint/2010/main" val="9120252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es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AAF23A4-F758-914C-827A-F005E09491C7}"/>
              </a:ext>
            </a:extLst>
          </p:cNvPr>
          <p:cNvSpPr/>
          <p:nvPr/>
        </p:nvSpPr>
        <p:spPr>
          <a:xfrm>
            <a:off x="1" y="0"/>
            <a:ext cx="9143999"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xmlns="" id="{B0B8B606-FBFE-4E49-B5B8-ED394BBCCB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6858" y="0"/>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16969539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estion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D47C5A0-268D-C044-8570-70333518D0DC}"/>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xmlns="" id="{370BCD59-460A-5749-957B-92342D45A566}"/>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rot="5400000">
            <a:off x="6765746" y="3350938"/>
            <a:ext cx="2277718" cy="2049946"/>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37645508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estion 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rgbClr val="484B87"/>
                </a:solidFill>
                <a:latin typeface="Arial" panose="020B0604020202020204" pitchFamily="34" charset="0"/>
                <a:cs typeface="Arial" panose="020B0604020202020204" pitchFamily="34" charset="0"/>
              </a:defRPr>
            </a:lvl1pPr>
          </a:lstStyle>
          <a:p>
            <a:r>
              <a:rPr lang="en-US" dirty="0"/>
              <a:t>QUESTIONS?</a:t>
            </a:r>
          </a:p>
        </p:txBody>
      </p:sp>
      <p:grpSp>
        <p:nvGrpSpPr>
          <p:cNvPr id="12" name="Group 11">
            <a:extLst>
              <a:ext uri="{FF2B5EF4-FFF2-40B4-BE49-F238E27FC236}">
                <a16:creationId xmlns:a16="http://schemas.microsoft.com/office/drawing/2014/main" xmlns="" id="{01C63AB6-6844-9C42-8FC1-0AEF0862C1DA}"/>
              </a:ext>
            </a:extLst>
          </p:cNvPr>
          <p:cNvGrpSpPr/>
          <p:nvPr/>
        </p:nvGrpSpPr>
        <p:grpSpPr>
          <a:xfrm>
            <a:off x="250914" y="3340153"/>
            <a:ext cx="1940957" cy="2119805"/>
            <a:chOff x="1213094" y="547282"/>
            <a:chExt cx="3433406" cy="3374798"/>
          </a:xfrm>
        </p:grpSpPr>
        <p:pic>
          <p:nvPicPr>
            <p:cNvPr id="17" name="Picture 16">
              <a:extLst>
                <a:ext uri="{FF2B5EF4-FFF2-40B4-BE49-F238E27FC236}">
                  <a16:creationId xmlns:a16="http://schemas.microsoft.com/office/drawing/2014/main" xmlns="" id="{331B1E08-8CF1-A14E-B182-EC135D0806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68529" y="547282"/>
              <a:ext cx="1677971" cy="1687399"/>
            </a:xfrm>
            <a:prstGeom prst="rect">
              <a:avLst/>
            </a:prstGeom>
          </p:spPr>
        </p:pic>
        <p:pic>
          <p:nvPicPr>
            <p:cNvPr id="18" name="Picture 17">
              <a:extLst>
                <a:ext uri="{FF2B5EF4-FFF2-40B4-BE49-F238E27FC236}">
                  <a16:creationId xmlns:a16="http://schemas.microsoft.com/office/drawing/2014/main" xmlns="" id="{C11B5553-9377-C141-87C3-99E748F6FA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558" y="2234681"/>
              <a:ext cx="1677971" cy="1687399"/>
            </a:xfrm>
            <a:prstGeom prst="rect">
              <a:avLst/>
            </a:prstGeom>
          </p:spPr>
        </p:pic>
        <p:pic>
          <p:nvPicPr>
            <p:cNvPr id="19" name="Picture 18">
              <a:extLst>
                <a:ext uri="{FF2B5EF4-FFF2-40B4-BE49-F238E27FC236}">
                  <a16:creationId xmlns:a16="http://schemas.microsoft.com/office/drawing/2014/main" xmlns="" id="{1383F593-994C-0541-9DF1-FEB3DE08247E}"/>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1213094" y="621609"/>
              <a:ext cx="1832900" cy="1711604"/>
            </a:xfrm>
            <a:prstGeom prst="rect">
              <a:avLst/>
            </a:prstGeom>
          </p:spPr>
        </p:pic>
      </p:grpSp>
    </p:spTree>
    <p:extLst>
      <p:ext uri="{BB962C8B-B14F-4D97-AF65-F5344CB8AC3E}">
        <p14:creationId xmlns:p14="http://schemas.microsoft.com/office/powerpoint/2010/main" val="34846622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estion 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30A7304-9DAB-C04B-9010-9C0EEA9D2FCE}"/>
              </a:ext>
            </a:extLst>
          </p:cNvPr>
          <p:cNvSpPr/>
          <p:nvPr/>
        </p:nvSpPr>
        <p:spPr>
          <a:xfrm>
            <a:off x="0" y="0"/>
            <a:ext cx="9144000"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xmlns="" id="{77A199A0-03A5-3C43-A515-BBD91577A878}"/>
              </a:ext>
            </a:extLst>
          </p:cNvPr>
          <p:cNvGrpSpPr/>
          <p:nvPr/>
        </p:nvGrpSpPr>
        <p:grpSpPr>
          <a:xfrm>
            <a:off x="6311919" y="1"/>
            <a:ext cx="2469458" cy="2617711"/>
            <a:chOff x="8415892" y="1"/>
            <a:chExt cx="3292610" cy="3141253"/>
          </a:xfrm>
        </p:grpSpPr>
        <p:pic>
          <p:nvPicPr>
            <p:cNvPr id="11" name="Picture 10">
              <a:extLst>
                <a:ext uri="{FF2B5EF4-FFF2-40B4-BE49-F238E27FC236}">
                  <a16:creationId xmlns:a16="http://schemas.microsoft.com/office/drawing/2014/main" xmlns="" id="{B014E7A8-8A1B-2149-A6D3-1E4BB47BBE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990239" y="-412824"/>
              <a:ext cx="861750" cy="1687399"/>
            </a:xfrm>
            <a:prstGeom prst="rect">
              <a:avLst/>
            </a:prstGeom>
          </p:spPr>
        </p:pic>
        <p:pic>
          <p:nvPicPr>
            <p:cNvPr id="13" name="Picture 12">
              <a:extLst>
                <a:ext uri="{FF2B5EF4-FFF2-40B4-BE49-F238E27FC236}">
                  <a16:creationId xmlns:a16="http://schemas.microsoft.com/office/drawing/2014/main" xmlns="" id="{26ACF0D6-A280-1040-AC29-828A3A4318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9636" y="285068"/>
              <a:ext cx="1828866" cy="1707836"/>
            </a:xfrm>
            <a:prstGeom prst="rect">
              <a:avLst/>
            </a:prstGeom>
          </p:spPr>
        </p:pic>
        <p:pic>
          <p:nvPicPr>
            <p:cNvPr id="14" name="Picture 13">
              <a:extLst>
                <a:ext uri="{FF2B5EF4-FFF2-40B4-BE49-F238E27FC236}">
                  <a16:creationId xmlns:a16="http://schemas.microsoft.com/office/drawing/2014/main" xmlns="" id="{0A15F95C-B5F2-8642-8986-FE4BD6B0EB4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15892" y="1414689"/>
              <a:ext cx="1848922" cy="1726565"/>
            </a:xfrm>
            <a:prstGeom prst="rect">
              <a:avLst/>
            </a:prstGeom>
          </p:spPr>
        </p:pic>
      </p:grpSp>
      <p:grpSp>
        <p:nvGrpSpPr>
          <p:cNvPr id="15" name="Group 14">
            <a:extLst>
              <a:ext uri="{FF2B5EF4-FFF2-40B4-BE49-F238E27FC236}">
                <a16:creationId xmlns:a16="http://schemas.microsoft.com/office/drawing/2014/main" xmlns="" id="{BDF55851-5EA8-3246-89B1-1D646F8BBA47}"/>
              </a:ext>
            </a:extLst>
          </p:cNvPr>
          <p:cNvGrpSpPr/>
          <p:nvPr/>
        </p:nvGrpSpPr>
        <p:grpSpPr>
          <a:xfrm rot="10800000">
            <a:off x="267466" y="3097290"/>
            <a:ext cx="2469458" cy="2617711"/>
            <a:chOff x="8415892" y="1"/>
            <a:chExt cx="3292610" cy="3141253"/>
          </a:xfrm>
        </p:grpSpPr>
        <p:pic>
          <p:nvPicPr>
            <p:cNvPr id="16" name="Picture 15">
              <a:extLst>
                <a:ext uri="{FF2B5EF4-FFF2-40B4-BE49-F238E27FC236}">
                  <a16:creationId xmlns:a16="http://schemas.microsoft.com/office/drawing/2014/main" xmlns="" id="{DFBDF7A9-FFD8-9843-9FFF-238FD5B98F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990239" y="-412824"/>
              <a:ext cx="861750" cy="1687399"/>
            </a:xfrm>
            <a:prstGeom prst="rect">
              <a:avLst/>
            </a:prstGeom>
          </p:spPr>
        </p:pic>
        <p:pic>
          <p:nvPicPr>
            <p:cNvPr id="18" name="Picture 17">
              <a:extLst>
                <a:ext uri="{FF2B5EF4-FFF2-40B4-BE49-F238E27FC236}">
                  <a16:creationId xmlns:a16="http://schemas.microsoft.com/office/drawing/2014/main" xmlns="" id="{8F4E6DC5-3EC6-CA40-B159-6CE50D5917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9636" y="285068"/>
              <a:ext cx="1828866" cy="1707836"/>
            </a:xfrm>
            <a:prstGeom prst="rect">
              <a:avLst/>
            </a:prstGeom>
          </p:spPr>
        </p:pic>
        <p:pic>
          <p:nvPicPr>
            <p:cNvPr id="19" name="Picture 18">
              <a:extLst>
                <a:ext uri="{FF2B5EF4-FFF2-40B4-BE49-F238E27FC236}">
                  <a16:creationId xmlns:a16="http://schemas.microsoft.com/office/drawing/2014/main" xmlns="" id="{213BDB21-676F-2943-9B25-F4E96A4EAA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15892" y="1414689"/>
              <a:ext cx="1848922" cy="1726565"/>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7263790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estion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01A7A6DF-5611-864F-B0C1-48942A7119FF}"/>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xmlns="" id="{7DF8571E-2506-904E-A189-9AB129453014}"/>
              </a:ext>
            </a:extLst>
          </p:cNvPr>
          <p:cNvGrpSpPr/>
          <p:nvPr/>
        </p:nvGrpSpPr>
        <p:grpSpPr>
          <a:xfrm>
            <a:off x="305495" y="0"/>
            <a:ext cx="2703567" cy="2301030"/>
            <a:chOff x="1734102" y="3388659"/>
            <a:chExt cx="3604756" cy="2761236"/>
          </a:xfrm>
        </p:grpSpPr>
        <p:pic>
          <p:nvPicPr>
            <p:cNvPr id="21" name="Picture 20">
              <a:extLst>
                <a:ext uri="{FF2B5EF4-FFF2-40B4-BE49-F238E27FC236}">
                  <a16:creationId xmlns:a16="http://schemas.microsoft.com/office/drawing/2014/main" xmlns="" id="{CA99CDAB-F59D-D24D-BA17-84DC227B05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7594" y="3388659"/>
              <a:ext cx="1828866" cy="1034670"/>
            </a:xfrm>
            <a:prstGeom prst="rect">
              <a:avLst/>
            </a:prstGeom>
          </p:spPr>
        </p:pic>
        <p:pic>
          <p:nvPicPr>
            <p:cNvPr id="22" name="Picture 21">
              <a:extLst>
                <a:ext uri="{FF2B5EF4-FFF2-40B4-BE49-F238E27FC236}">
                  <a16:creationId xmlns:a16="http://schemas.microsoft.com/office/drawing/2014/main" xmlns="" id="{8C4A9E87-B8B8-0642-BE4A-2A217A4521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34102" y="4423330"/>
              <a:ext cx="1848922" cy="1726565"/>
            </a:xfrm>
            <a:prstGeom prst="rect">
              <a:avLst/>
            </a:prstGeom>
          </p:spPr>
        </p:pic>
        <p:pic>
          <p:nvPicPr>
            <p:cNvPr id="23" name="Picture 22">
              <a:extLst>
                <a:ext uri="{FF2B5EF4-FFF2-40B4-BE49-F238E27FC236}">
                  <a16:creationId xmlns:a16="http://schemas.microsoft.com/office/drawing/2014/main" xmlns="" id="{FFF1B1EC-5C34-3447-8930-B0E17E08908A}"/>
                </a:ext>
              </a:extLst>
            </p:cNvPr>
            <p:cNvPicPr>
              <a:picLocks noChangeAspect="1"/>
            </p:cNvPicPr>
            <p:nvPr/>
          </p:nvPicPr>
          <p:blipFill rotWithShape="1">
            <a:blip r:embed="rId4" cstate="print">
              <a:alphaModFix amt="37000"/>
              <a:extLst>
                <a:ext uri="{28A0092B-C50C-407E-A947-70E740481C1C}">
                  <a14:useLocalDpi xmlns:a14="http://schemas.microsoft.com/office/drawing/2010/main"/>
                </a:ext>
              </a:extLst>
            </a:blip>
            <a:srcRect/>
            <a:stretch/>
          </p:blipFill>
          <p:spPr>
            <a:xfrm rot="16200000">
              <a:off x="3616617" y="4389736"/>
              <a:ext cx="1688648" cy="1755835"/>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42708807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1832332"/>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grpSp>
        <p:nvGrpSpPr>
          <p:cNvPr id="13" name="Group 12">
            <a:extLst>
              <a:ext uri="{FF2B5EF4-FFF2-40B4-BE49-F238E27FC236}">
                <a16:creationId xmlns:a16="http://schemas.microsoft.com/office/drawing/2014/main" xmlns="" id="{7DAB4B19-395B-8E47-A536-AA2410898476}"/>
              </a:ext>
            </a:extLst>
          </p:cNvPr>
          <p:cNvGrpSpPr/>
          <p:nvPr/>
        </p:nvGrpSpPr>
        <p:grpSpPr>
          <a:xfrm>
            <a:off x="5854458" y="3537893"/>
            <a:ext cx="2633153" cy="2177107"/>
            <a:chOff x="7805943" y="4245472"/>
            <a:chExt cx="3510871" cy="2612528"/>
          </a:xfrm>
        </p:grpSpPr>
        <p:pic>
          <p:nvPicPr>
            <p:cNvPr id="14" name="Picture 13">
              <a:extLst>
                <a:ext uri="{FF2B5EF4-FFF2-40B4-BE49-F238E27FC236}">
                  <a16:creationId xmlns:a16="http://schemas.microsoft.com/office/drawing/2014/main" xmlns="" id="{CC54DE5B-2789-8F40-AEA7-BA2D03D6E1E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61379" y="4245472"/>
              <a:ext cx="1677971" cy="1687399"/>
            </a:xfrm>
            <a:prstGeom prst="rect">
              <a:avLst/>
            </a:prstGeom>
          </p:spPr>
        </p:pic>
        <p:pic>
          <p:nvPicPr>
            <p:cNvPr id="15" name="Picture 14">
              <a:extLst>
                <a:ext uri="{FF2B5EF4-FFF2-40B4-BE49-F238E27FC236}">
                  <a16:creationId xmlns:a16="http://schemas.microsoft.com/office/drawing/2014/main" xmlns="" id="{A67F7365-EDD2-4E48-AB3F-949F2D3EA4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05943" y="4309434"/>
              <a:ext cx="1677971" cy="1687399"/>
            </a:xfrm>
            <a:prstGeom prst="rect">
              <a:avLst/>
            </a:prstGeom>
          </p:spPr>
        </p:pic>
        <p:pic>
          <p:nvPicPr>
            <p:cNvPr id="16" name="Picture 15">
              <a:extLst>
                <a:ext uri="{FF2B5EF4-FFF2-40B4-BE49-F238E27FC236}">
                  <a16:creationId xmlns:a16="http://schemas.microsoft.com/office/drawing/2014/main" xmlns="" id="{49F72BBE-ED29-A44B-BCF5-18F70B1774DC}"/>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9483914" y="6060796"/>
              <a:ext cx="1832900" cy="797204"/>
            </a:xfrm>
            <a:prstGeom prst="rect">
              <a:avLst/>
            </a:prstGeom>
          </p:spPr>
        </p:pic>
      </p:grpSp>
      <p:sp>
        <p:nvSpPr>
          <p:cNvPr id="20" name="Text Placeholder 2">
            <a:extLst>
              <a:ext uri="{FF2B5EF4-FFF2-40B4-BE49-F238E27FC236}">
                <a16:creationId xmlns:a16="http://schemas.microsoft.com/office/drawing/2014/main" xmlns="" id="{092B7919-934E-184C-AC4B-590A5019A66B}"/>
              </a:ext>
            </a:extLst>
          </p:cNvPr>
          <p:cNvSpPr>
            <a:spLocks noGrp="1"/>
          </p:cNvSpPr>
          <p:nvPr>
            <p:ph type="body" sz="quarter" idx="13" hasCustomPrompt="1"/>
          </p:nvPr>
        </p:nvSpPr>
        <p:spPr>
          <a:xfrm>
            <a:off x="0" y="2532880"/>
            <a:ext cx="9144000" cy="543719"/>
          </a:xfrm>
        </p:spPr>
        <p:txBody>
          <a:bodyPr/>
          <a:lstStyle>
            <a:lvl1pPr marL="0" indent="0" algn="ctr">
              <a:buNone/>
              <a:defRPr sz="2400" spc="225">
                <a:solidFill>
                  <a:srgbClr val="484B87"/>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2612901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8FFF4CE-E635-9B46-9BC7-765C55A7D4F5}"/>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xmlns="" id="{7222AE8D-23D1-6D4E-A3FA-C493EAAA1E4F}"/>
              </a:ext>
            </a:extLst>
          </p:cNvPr>
          <p:cNvGrpSpPr/>
          <p:nvPr/>
        </p:nvGrpSpPr>
        <p:grpSpPr>
          <a:xfrm>
            <a:off x="7348647" y="1898956"/>
            <a:ext cx="1795354" cy="2583944"/>
            <a:chOff x="9798195" y="2278746"/>
            <a:chExt cx="2393805" cy="3100733"/>
          </a:xfrm>
        </p:grpSpPr>
        <p:pic>
          <p:nvPicPr>
            <p:cNvPr id="18" name="Picture 17">
              <a:extLst>
                <a:ext uri="{FF2B5EF4-FFF2-40B4-BE49-F238E27FC236}">
                  <a16:creationId xmlns:a16="http://schemas.microsoft.com/office/drawing/2014/main" xmlns="" id="{CF3D4588-53C4-2F44-AC4C-5B865C42D0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851400" y="3806932"/>
              <a:ext cx="1530074" cy="1572547"/>
            </a:xfrm>
            <a:prstGeom prst="rect">
              <a:avLst/>
            </a:prstGeom>
          </p:spPr>
        </p:pic>
        <p:pic>
          <p:nvPicPr>
            <p:cNvPr id="19" name="Picture 18">
              <a:extLst>
                <a:ext uri="{FF2B5EF4-FFF2-40B4-BE49-F238E27FC236}">
                  <a16:creationId xmlns:a16="http://schemas.microsoft.com/office/drawing/2014/main" xmlns="" id="{A30C74A3-0D35-2D4C-B454-15E1C67C07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98195" y="2278746"/>
              <a:ext cx="1636484" cy="1528186"/>
            </a:xfrm>
            <a:prstGeom prst="rect">
              <a:avLst/>
            </a:prstGeom>
          </p:spPr>
        </p:pic>
        <p:pic>
          <p:nvPicPr>
            <p:cNvPr id="20" name="Picture 19">
              <a:extLst>
                <a:ext uri="{FF2B5EF4-FFF2-40B4-BE49-F238E27FC236}">
                  <a16:creationId xmlns:a16="http://schemas.microsoft.com/office/drawing/2014/main" xmlns="" id="{477633D2-065B-2042-A658-6B73FCE058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05661" y="2313012"/>
              <a:ext cx="986339" cy="1528186"/>
            </a:xfrm>
            <a:prstGeom prst="rect">
              <a:avLst/>
            </a:prstGeom>
          </p:spPr>
        </p:pic>
      </p:grpSp>
      <p:grpSp>
        <p:nvGrpSpPr>
          <p:cNvPr id="21" name="Group 20">
            <a:extLst>
              <a:ext uri="{FF2B5EF4-FFF2-40B4-BE49-F238E27FC236}">
                <a16:creationId xmlns:a16="http://schemas.microsoft.com/office/drawing/2014/main" xmlns="" id="{546ED0D1-9B85-E749-8A47-F702F562C7ED}"/>
              </a:ext>
            </a:extLst>
          </p:cNvPr>
          <p:cNvGrpSpPr/>
          <p:nvPr/>
        </p:nvGrpSpPr>
        <p:grpSpPr>
          <a:xfrm rot="16200000">
            <a:off x="351355" y="-165356"/>
            <a:ext cx="1994838" cy="2325550"/>
            <a:chOff x="223889" y="252722"/>
            <a:chExt cx="2393805" cy="3100733"/>
          </a:xfrm>
        </p:grpSpPr>
        <p:pic>
          <p:nvPicPr>
            <p:cNvPr id="22" name="Picture 21">
              <a:extLst>
                <a:ext uri="{FF2B5EF4-FFF2-40B4-BE49-F238E27FC236}">
                  <a16:creationId xmlns:a16="http://schemas.microsoft.com/office/drawing/2014/main" xmlns="" id="{EB6A826D-7AA4-B641-98D0-33BA11632DA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7094" y="1780908"/>
              <a:ext cx="1530074" cy="1572547"/>
            </a:xfrm>
            <a:prstGeom prst="rect">
              <a:avLst/>
            </a:prstGeom>
          </p:spPr>
        </p:pic>
        <p:pic>
          <p:nvPicPr>
            <p:cNvPr id="23" name="Picture 22">
              <a:extLst>
                <a:ext uri="{FF2B5EF4-FFF2-40B4-BE49-F238E27FC236}">
                  <a16:creationId xmlns:a16="http://schemas.microsoft.com/office/drawing/2014/main" xmlns="" id="{2502F8D8-3C9A-4A49-8900-A6D0ED3E166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3889" y="252722"/>
              <a:ext cx="1636484" cy="1528186"/>
            </a:xfrm>
            <a:prstGeom prst="rect">
              <a:avLst/>
            </a:prstGeom>
          </p:spPr>
        </p:pic>
        <p:pic>
          <p:nvPicPr>
            <p:cNvPr id="24" name="Picture 23">
              <a:extLst>
                <a:ext uri="{FF2B5EF4-FFF2-40B4-BE49-F238E27FC236}">
                  <a16:creationId xmlns:a16="http://schemas.microsoft.com/office/drawing/2014/main" xmlns="" id="{3EA04A10-1F68-294F-BB0A-974585E7249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31355" y="286988"/>
              <a:ext cx="986339" cy="1528186"/>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1832332"/>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25" name="Text Placeholder 2">
            <a:extLst>
              <a:ext uri="{FF2B5EF4-FFF2-40B4-BE49-F238E27FC236}">
                <a16:creationId xmlns:a16="http://schemas.microsoft.com/office/drawing/2014/main" xmlns="" id="{BF1EF1B5-EEEF-C040-95FF-C712B3140976}"/>
              </a:ext>
            </a:extLst>
          </p:cNvPr>
          <p:cNvSpPr>
            <a:spLocks noGrp="1"/>
          </p:cNvSpPr>
          <p:nvPr>
            <p:ph type="body" sz="quarter" idx="13" hasCustomPrompt="1"/>
          </p:nvPr>
        </p:nvSpPr>
        <p:spPr>
          <a:xfrm>
            <a:off x="0" y="2608013"/>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41343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spTree>
    <p:extLst>
      <p:ext uri="{BB962C8B-B14F-4D97-AF65-F5344CB8AC3E}">
        <p14:creationId xmlns:p14="http://schemas.microsoft.com/office/powerpoint/2010/main" val="36254977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F80F89-756A-E140-BF5B-71C7460DF738}"/>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5" name="Group 24">
            <a:extLst>
              <a:ext uri="{FF2B5EF4-FFF2-40B4-BE49-F238E27FC236}">
                <a16:creationId xmlns:a16="http://schemas.microsoft.com/office/drawing/2014/main" xmlns="" id="{DB2A0500-2709-B64E-95B8-44A91A5F2B82}"/>
              </a:ext>
            </a:extLst>
          </p:cNvPr>
          <p:cNvGrpSpPr/>
          <p:nvPr/>
        </p:nvGrpSpPr>
        <p:grpSpPr>
          <a:xfrm>
            <a:off x="3021858" y="4345"/>
            <a:ext cx="2293696" cy="1899370"/>
            <a:chOff x="4029144" y="5214"/>
            <a:chExt cx="3058261" cy="2279244"/>
          </a:xfrm>
        </p:grpSpPr>
        <p:pic>
          <p:nvPicPr>
            <p:cNvPr id="26" name="Picture 25">
              <a:extLst>
                <a:ext uri="{FF2B5EF4-FFF2-40B4-BE49-F238E27FC236}">
                  <a16:creationId xmlns:a16="http://schemas.microsoft.com/office/drawing/2014/main" xmlns="" id="{B9294E2C-59EB-FE47-9390-9C9B7A2ECD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57331" y="711911"/>
              <a:ext cx="1530074" cy="1572547"/>
            </a:xfrm>
            <a:prstGeom prst="rect">
              <a:avLst/>
            </a:prstGeom>
          </p:spPr>
        </p:pic>
        <p:pic>
          <p:nvPicPr>
            <p:cNvPr id="27" name="Picture 26">
              <a:extLst>
                <a:ext uri="{FF2B5EF4-FFF2-40B4-BE49-F238E27FC236}">
                  <a16:creationId xmlns:a16="http://schemas.microsoft.com/office/drawing/2014/main" xmlns="" id="{8F76499C-A116-0A42-96EF-7900A483EF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29144" y="734092"/>
              <a:ext cx="1636484" cy="1528186"/>
            </a:xfrm>
            <a:prstGeom prst="rect">
              <a:avLst/>
            </a:prstGeom>
          </p:spPr>
        </p:pic>
        <p:pic>
          <p:nvPicPr>
            <p:cNvPr id="28" name="Picture 27">
              <a:extLst>
                <a:ext uri="{FF2B5EF4-FFF2-40B4-BE49-F238E27FC236}">
                  <a16:creationId xmlns:a16="http://schemas.microsoft.com/office/drawing/2014/main" xmlns="" id="{39AC1B76-BDD8-C84E-BD8B-7C0F2A9429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4300068" y="-265709"/>
              <a:ext cx="986339" cy="1528186"/>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17236425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ac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D3AD5F1-A574-0C4B-A12A-D9154AD4FBD6}"/>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xmlns="" id="{727E9760-5E15-0442-BFB1-A9378E085335}"/>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t="-1"/>
          <a:stretch/>
        </p:blipFill>
        <p:spPr>
          <a:xfrm rot="16200000">
            <a:off x="152514" y="536356"/>
            <a:ext cx="2277718" cy="1962365"/>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21155487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ntact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4DE272-9BAB-774E-925F-10D42345B5A0}"/>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xmlns="" id="{30C816C1-89E6-E44E-9887-D0E5AF10BF4B}"/>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3547027" y="4073490"/>
            <a:ext cx="2049946" cy="164151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35675755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act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9928BF2-A610-3741-AD09-D57E1AADE8FE}"/>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xmlns="" id="{639DBA4B-F3E4-B44B-A532-7DB38C82F066}"/>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3547027" y="0"/>
            <a:ext cx="2049946" cy="159026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18853280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hank you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5E17FFC-0312-674D-A806-C6FAD232062F}"/>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xmlns="" id="{38BA79E7-9E12-B64E-8A42-B0268C7024A1}"/>
              </a:ext>
            </a:extLst>
          </p:cNvPr>
          <p:cNvGrpSpPr/>
          <p:nvPr/>
        </p:nvGrpSpPr>
        <p:grpSpPr>
          <a:xfrm>
            <a:off x="3455894" y="3287061"/>
            <a:ext cx="2905394" cy="2427943"/>
            <a:chOff x="4607858" y="3944473"/>
            <a:chExt cx="3873859" cy="2913531"/>
          </a:xfrm>
        </p:grpSpPr>
        <p:pic>
          <p:nvPicPr>
            <p:cNvPr id="14" name="Picture 13">
              <a:extLst>
                <a:ext uri="{FF2B5EF4-FFF2-40B4-BE49-F238E27FC236}">
                  <a16:creationId xmlns:a16="http://schemas.microsoft.com/office/drawing/2014/main" xmlns="" id="{23FD0611-0316-4C4E-8A90-EF28DED2E9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092070" y="4468357"/>
              <a:ext cx="905435" cy="3873859"/>
            </a:xfrm>
            <a:prstGeom prst="rect">
              <a:avLst/>
            </a:prstGeom>
          </p:spPr>
        </p:pic>
        <p:pic>
          <p:nvPicPr>
            <p:cNvPr id="15" name="Picture 14">
              <a:extLst>
                <a:ext uri="{FF2B5EF4-FFF2-40B4-BE49-F238E27FC236}">
                  <a16:creationId xmlns:a16="http://schemas.microsoft.com/office/drawing/2014/main" xmlns="" id="{A180080F-B783-1945-8E3A-439B496F6D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284810" y="3952886"/>
              <a:ext cx="2205320" cy="2188493"/>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14157536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hank you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B2ED262-1D05-2B4E-96C8-24DE7F052180}"/>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1D51E699-B0AC-164A-9863-2D135905CD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568000" y="2686564"/>
            <a:ext cx="3215624" cy="1936377"/>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3836643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hank you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rgbClr val="484B87"/>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grpSp>
        <p:nvGrpSpPr>
          <p:cNvPr id="8" name="Group 7">
            <a:extLst>
              <a:ext uri="{FF2B5EF4-FFF2-40B4-BE49-F238E27FC236}">
                <a16:creationId xmlns:a16="http://schemas.microsoft.com/office/drawing/2014/main" xmlns="" id="{8EA75336-187E-4B4E-8EC8-16A40282007A}"/>
              </a:ext>
            </a:extLst>
          </p:cNvPr>
          <p:cNvGrpSpPr/>
          <p:nvPr/>
        </p:nvGrpSpPr>
        <p:grpSpPr>
          <a:xfrm rot="10800000">
            <a:off x="6470411" y="2546935"/>
            <a:ext cx="2548162" cy="2850577"/>
            <a:chOff x="1132720" y="1368923"/>
            <a:chExt cx="3397549" cy="3420692"/>
          </a:xfrm>
        </p:grpSpPr>
        <p:pic>
          <p:nvPicPr>
            <p:cNvPr id="9" name="Picture 8">
              <a:extLst>
                <a:ext uri="{FF2B5EF4-FFF2-40B4-BE49-F238E27FC236}">
                  <a16:creationId xmlns:a16="http://schemas.microsoft.com/office/drawing/2014/main" xmlns="" id="{A7ED7715-1286-7647-8C78-EE6C3FC96B7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52298" y="1368923"/>
              <a:ext cx="1677971" cy="1687399"/>
            </a:xfrm>
            <a:prstGeom prst="rect">
              <a:avLst/>
            </a:prstGeom>
          </p:spPr>
        </p:pic>
        <p:pic>
          <p:nvPicPr>
            <p:cNvPr id="11" name="Picture 10">
              <a:extLst>
                <a:ext uri="{FF2B5EF4-FFF2-40B4-BE49-F238E27FC236}">
                  <a16:creationId xmlns:a16="http://schemas.microsoft.com/office/drawing/2014/main" xmlns="" id="{4B302755-A146-1B44-AE84-CCAEE64F0E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0185" y="1417107"/>
              <a:ext cx="1677971" cy="1687399"/>
            </a:xfrm>
            <a:prstGeom prst="rect">
              <a:avLst/>
            </a:prstGeom>
          </p:spPr>
        </p:pic>
        <p:pic>
          <p:nvPicPr>
            <p:cNvPr id="13" name="Picture 12">
              <a:extLst>
                <a:ext uri="{FF2B5EF4-FFF2-40B4-BE49-F238E27FC236}">
                  <a16:creationId xmlns:a16="http://schemas.microsoft.com/office/drawing/2014/main" xmlns="" id="{CE2B369F-709C-BB4E-A98E-C36B01C5D76E}"/>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1132720" y="3078011"/>
              <a:ext cx="1832900" cy="1711604"/>
            </a:xfrm>
            <a:prstGeom prst="rect">
              <a:avLst/>
            </a:prstGeom>
          </p:spPr>
        </p:pic>
      </p:grpSp>
    </p:spTree>
    <p:extLst>
      <p:ext uri="{BB962C8B-B14F-4D97-AF65-F5344CB8AC3E}">
        <p14:creationId xmlns:p14="http://schemas.microsoft.com/office/powerpoint/2010/main" val="1878571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hank you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2689A17-D6DB-CA49-8603-E3799AA599D9}"/>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xmlns="" id="{11D4B153-198B-6B4B-9308-8B0B318378C4}"/>
              </a:ext>
            </a:extLst>
          </p:cNvPr>
          <p:cNvGrpSpPr/>
          <p:nvPr/>
        </p:nvGrpSpPr>
        <p:grpSpPr>
          <a:xfrm rot="16200000">
            <a:off x="6437318" y="928223"/>
            <a:ext cx="3228216" cy="2185148"/>
            <a:chOff x="4607858" y="3944473"/>
            <a:chExt cx="3873859" cy="2913531"/>
          </a:xfrm>
        </p:grpSpPr>
        <p:pic>
          <p:nvPicPr>
            <p:cNvPr id="11" name="Picture 10">
              <a:extLst>
                <a:ext uri="{FF2B5EF4-FFF2-40B4-BE49-F238E27FC236}">
                  <a16:creationId xmlns:a16="http://schemas.microsoft.com/office/drawing/2014/main" xmlns="" id="{B37228DF-C1D7-344C-B665-9E0C7C2F3A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092070" y="4468357"/>
              <a:ext cx="905435" cy="3873859"/>
            </a:xfrm>
            <a:prstGeom prst="rect">
              <a:avLst/>
            </a:prstGeom>
          </p:spPr>
        </p:pic>
        <p:pic>
          <p:nvPicPr>
            <p:cNvPr id="13" name="Picture 12">
              <a:extLst>
                <a:ext uri="{FF2B5EF4-FFF2-40B4-BE49-F238E27FC236}">
                  <a16:creationId xmlns:a16="http://schemas.microsoft.com/office/drawing/2014/main" xmlns="" id="{1324B32E-A882-1447-B65E-50C7D752C8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284810" y="3952886"/>
              <a:ext cx="2205320" cy="2188493"/>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8664042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hank you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DA560FF-F719-3645-9867-8DAB88370205}"/>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6869A4EE-6022-7A42-8A75-535A98FC80A9}"/>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3547027" y="1177059"/>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57150" y="2696083"/>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17551361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ank you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1B190EC-552C-B14B-8C78-AEBA5FC59138}"/>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xmlns="" id="{8EC756C7-69D8-4E4D-B90B-B58C60F81940}"/>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5511713" y="2168490"/>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57150" y="2696083"/>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220702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D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CDF0EFD-3D3E-A945-83FF-3AD964A40DC1}"/>
              </a:ext>
            </a:extLst>
          </p:cNvPr>
          <p:cNvSpPr/>
          <p:nvPr/>
        </p:nvSpPr>
        <p:spPr>
          <a:xfrm>
            <a:off x="1" y="-1"/>
            <a:ext cx="9143999"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1771987898"/>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A02C16-9FD7-F44A-9A45-DBD7F084337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3" name="Footer Placeholder 2">
            <a:extLst>
              <a:ext uri="{FF2B5EF4-FFF2-40B4-BE49-F238E27FC236}">
                <a16:creationId xmlns:a16="http://schemas.microsoft.com/office/drawing/2014/main" xmlns="" id="{EE3DE350-559E-D445-BF81-4640720CE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2167592-FEAC-1A40-9246-4E00F68C6B2C}"/>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5" name="Picture 4">
            <a:extLst>
              <a:ext uri="{FF2B5EF4-FFF2-40B4-BE49-F238E27FC236}">
                <a16:creationId xmlns:a16="http://schemas.microsoft.com/office/drawing/2014/main" xmlns="" id="{D214FDE4-5770-924D-95FB-BA3867979E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10245419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AF75C-A780-2249-A800-DAA73BD9B9DD}"/>
              </a:ext>
            </a:extLst>
          </p:cNvPr>
          <p:cNvSpPr>
            <a:spLocks noGrp="1"/>
          </p:cNvSpPr>
          <p:nvPr>
            <p:ph type="title"/>
          </p:nvPr>
        </p:nvSpPr>
        <p:spPr>
          <a:xfrm>
            <a:off x="629841" y="381000"/>
            <a:ext cx="2949178" cy="13335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2FC5DDC9-7EF0-7B42-AC00-207255B4ABBC}"/>
              </a:ext>
            </a:extLst>
          </p:cNvPr>
          <p:cNvSpPr>
            <a:spLocks noGrp="1"/>
          </p:cNvSpPr>
          <p:nvPr>
            <p:ph idx="1"/>
          </p:nvPr>
        </p:nvSpPr>
        <p:spPr>
          <a:xfrm>
            <a:off x="3887391" y="822855"/>
            <a:ext cx="4629150" cy="4061354"/>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4DE66F-9503-584E-AB0A-094ED0DE008F}"/>
              </a:ext>
            </a:extLst>
          </p:cNvPr>
          <p:cNvSpPr>
            <a:spLocks noGrp="1"/>
          </p:cNvSpPr>
          <p:nvPr>
            <p:ph type="body" sz="half" idx="2"/>
          </p:nvPr>
        </p:nvSpPr>
        <p:spPr>
          <a:xfrm>
            <a:off x="629841" y="1714500"/>
            <a:ext cx="2949178" cy="3176323"/>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8799922-4E76-7341-8E14-6525D970A144}"/>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C4AB73D8-C590-5F43-83F7-607447D16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B98D8-5C74-C84C-BF1E-40F819057E52}"/>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8" name="Picture 7">
            <a:extLst>
              <a:ext uri="{FF2B5EF4-FFF2-40B4-BE49-F238E27FC236}">
                <a16:creationId xmlns:a16="http://schemas.microsoft.com/office/drawing/2014/main" xmlns="" id="{A0EFF9D9-E462-2B42-88DF-C31BE42BAF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41867839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308F2-5674-AC42-AB5B-0A0C9C9AC810}"/>
              </a:ext>
            </a:extLst>
          </p:cNvPr>
          <p:cNvSpPr>
            <a:spLocks noGrp="1"/>
          </p:cNvSpPr>
          <p:nvPr>
            <p:ph type="title"/>
          </p:nvPr>
        </p:nvSpPr>
        <p:spPr>
          <a:xfrm>
            <a:off x="629841" y="381000"/>
            <a:ext cx="2949178" cy="13335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B67D4EDA-F363-1C42-BEC8-FF303719569E}"/>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3A04C7E7-6827-A640-8535-6F9223512880}"/>
              </a:ext>
            </a:extLst>
          </p:cNvPr>
          <p:cNvSpPr>
            <a:spLocks noGrp="1"/>
          </p:cNvSpPr>
          <p:nvPr>
            <p:ph type="body" sz="half" idx="2"/>
          </p:nvPr>
        </p:nvSpPr>
        <p:spPr>
          <a:xfrm>
            <a:off x="629841" y="1714500"/>
            <a:ext cx="2949178" cy="3176323"/>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6CE55199-AAE9-6B45-A0A7-E6BD4AA4E12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E64FEA9D-1656-3043-959E-970A38672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A81AC1-9225-D147-95B5-F5258AAD37B9}"/>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8" name="Picture 7">
            <a:extLst>
              <a:ext uri="{FF2B5EF4-FFF2-40B4-BE49-F238E27FC236}">
                <a16:creationId xmlns:a16="http://schemas.microsoft.com/office/drawing/2014/main" xmlns="" id="{C54682C0-2E04-8142-8832-B0DB57404D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6313050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E4A60-9A41-2545-AE15-4F74FD3955D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7AFB4BA5-0626-0549-9884-E29BDBFD738F}"/>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04B3A43-0DF1-3C4C-856F-89ED420EEEC4}"/>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09CF740E-91F9-BB44-A353-FD9C67147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B771B4-B30C-2B4B-95D7-5BF5F873DD9C}"/>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7" name="Picture 6">
            <a:extLst>
              <a:ext uri="{FF2B5EF4-FFF2-40B4-BE49-F238E27FC236}">
                <a16:creationId xmlns:a16="http://schemas.microsoft.com/office/drawing/2014/main" xmlns="" id="{7308CFDE-D097-394B-B436-8F91AB0F18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8545807" y="5118689"/>
            <a:ext cx="506746" cy="456071"/>
          </a:xfrm>
          <a:prstGeom prst="rect">
            <a:avLst/>
          </a:prstGeom>
        </p:spPr>
      </p:pic>
    </p:spTree>
    <p:extLst>
      <p:ext uri="{BB962C8B-B14F-4D97-AF65-F5344CB8AC3E}">
        <p14:creationId xmlns:p14="http://schemas.microsoft.com/office/powerpoint/2010/main" val="3386989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E20537-F4DE-2B43-9893-53C9A3DC0E78}"/>
              </a:ext>
            </a:extLst>
          </p:cNvPr>
          <p:cNvSpPr>
            <a:spLocks noGrp="1"/>
          </p:cNvSpPr>
          <p:nvPr>
            <p:ph type="title" orient="vert"/>
          </p:nvPr>
        </p:nvSpPr>
        <p:spPr>
          <a:xfrm>
            <a:off x="6543675" y="304271"/>
            <a:ext cx="1971675" cy="484319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4629F67B-358D-9346-9D5F-4FD8A30A18AC}"/>
              </a:ext>
            </a:extLst>
          </p:cNvPr>
          <p:cNvSpPr>
            <a:spLocks noGrp="1"/>
          </p:cNvSpPr>
          <p:nvPr>
            <p:ph type="body" orient="vert" idx="1"/>
          </p:nvPr>
        </p:nvSpPr>
        <p:spPr>
          <a:xfrm>
            <a:off x="628650" y="304271"/>
            <a:ext cx="5800725" cy="484319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95E95D-FC21-A849-95D4-726B39E5B433}"/>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1D71AD50-ED9A-BB40-812B-7BD1C556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E514D3-51F6-3946-8184-75618F15874F}"/>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7" name="Picture 6">
            <a:extLst>
              <a:ext uri="{FF2B5EF4-FFF2-40B4-BE49-F238E27FC236}">
                <a16:creationId xmlns:a16="http://schemas.microsoft.com/office/drawing/2014/main" xmlns="" id="{DD86EE86-FDF8-7446-83A5-50E536EDC8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90092" y="5123475"/>
            <a:ext cx="506746" cy="456071"/>
          </a:xfrm>
          <a:prstGeom prst="rect">
            <a:avLst/>
          </a:prstGeom>
        </p:spPr>
      </p:pic>
    </p:spTree>
    <p:extLst>
      <p:ext uri="{BB962C8B-B14F-4D97-AF65-F5344CB8AC3E}">
        <p14:creationId xmlns:p14="http://schemas.microsoft.com/office/powerpoint/2010/main" val="29870843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Content no subhea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PHOTO LIBRARY 09.13.19</a:t>
            </a:r>
          </a:p>
        </p:txBody>
      </p:sp>
      <p:pic>
        <p:nvPicPr>
          <p:cNvPr id="9" name="Picture 8">
            <a:extLst>
              <a:ext uri="{FF2B5EF4-FFF2-40B4-BE49-F238E27FC236}">
                <a16:creationId xmlns:a16="http://schemas.microsoft.com/office/drawing/2014/main" xmlns="" id="{E026F6A6-7195-F946-8C33-7876F39548B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076" y="621196"/>
            <a:ext cx="1455061" cy="1591733"/>
          </a:xfrm>
          <a:prstGeom prst="rect">
            <a:avLst/>
          </a:prstGeom>
        </p:spPr>
      </p:pic>
      <p:pic>
        <p:nvPicPr>
          <p:cNvPr id="10" name="Picture 9">
            <a:extLst>
              <a:ext uri="{FF2B5EF4-FFF2-40B4-BE49-F238E27FC236}">
                <a16:creationId xmlns:a16="http://schemas.microsoft.com/office/drawing/2014/main" xmlns="" id="{BE5F4EF8-04F8-1145-A939-174964795B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4850" y="621196"/>
            <a:ext cx="2053464" cy="1591733"/>
          </a:xfrm>
          <a:prstGeom prst="rect">
            <a:avLst/>
          </a:prstGeom>
        </p:spPr>
      </p:pic>
      <p:pic>
        <p:nvPicPr>
          <p:cNvPr id="11" name="Picture 10">
            <a:extLst>
              <a:ext uri="{FF2B5EF4-FFF2-40B4-BE49-F238E27FC236}">
                <a16:creationId xmlns:a16="http://schemas.microsoft.com/office/drawing/2014/main" xmlns="" id="{6A6F9A9D-F5A0-BE45-A2CC-CF30AB9B94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1028" y="621196"/>
            <a:ext cx="1368396" cy="1601261"/>
          </a:xfrm>
          <a:prstGeom prst="rect">
            <a:avLst/>
          </a:prstGeom>
        </p:spPr>
      </p:pic>
      <p:pic>
        <p:nvPicPr>
          <p:cNvPr id="12" name="Picture 11">
            <a:extLst>
              <a:ext uri="{FF2B5EF4-FFF2-40B4-BE49-F238E27FC236}">
                <a16:creationId xmlns:a16="http://schemas.microsoft.com/office/drawing/2014/main" xmlns="" id="{CD748BC4-5E83-C247-8179-102DC9C82D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075" y="2360544"/>
            <a:ext cx="2527859" cy="1554944"/>
          </a:xfrm>
          <a:prstGeom prst="rect">
            <a:avLst/>
          </a:prstGeom>
        </p:spPr>
      </p:pic>
      <p:pic>
        <p:nvPicPr>
          <p:cNvPr id="13" name="Picture 12">
            <a:extLst>
              <a:ext uri="{FF2B5EF4-FFF2-40B4-BE49-F238E27FC236}">
                <a16:creationId xmlns:a16="http://schemas.microsoft.com/office/drawing/2014/main" xmlns="" id="{85B94432-B1D0-3B4F-A9A7-4FAF724F78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5548" y="2360543"/>
            <a:ext cx="2117679" cy="1570195"/>
          </a:xfrm>
          <a:prstGeom prst="rect">
            <a:avLst/>
          </a:prstGeom>
        </p:spPr>
      </p:pic>
      <p:pic>
        <p:nvPicPr>
          <p:cNvPr id="15" name="Picture 14">
            <a:extLst>
              <a:ext uri="{FF2B5EF4-FFF2-40B4-BE49-F238E27FC236}">
                <a16:creationId xmlns:a16="http://schemas.microsoft.com/office/drawing/2014/main" xmlns="" id="{CC5EFFD9-5D86-EA44-BFA1-A4087599BA5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158577" y="2360543"/>
            <a:ext cx="1734461" cy="1575513"/>
          </a:xfrm>
          <a:prstGeom prst="rect">
            <a:avLst/>
          </a:prstGeom>
          <a:ln>
            <a:solidFill>
              <a:schemeClr val="bg1">
                <a:lumMod val="75000"/>
              </a:schemeClr>
            </a:solidFill>
          </a:ln>
        </p:spPr>
      </p:pic>
      <p:pic>
        <p:nvPicPr>
          <p:cNvPr id="16" name="Picture 15">
            <a:extLst>
              <a:ext uri="{FF2B5EF4-FFF2-40B4-BE49-F238E27FC236}">
                <a16:creationId xmlns:a16="http://schemas.microsoft.com/office/drawing/2014/main" xmlns="" id="{6AA908E2-2331-8B48-86B3-E777DD0A5D4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06338" y="4078353"/>
            <a:ext cx="2909195" cy="1288778"/>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xmlns="" id="{63007718-F95E-E34F-9423-E14611809C9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885334" y="4079494"/>
            <a:ext cx="1389914" cy="1287637"/>
          </a:xfrm>
          <a:prstGeom prst="rect">
            <a:avLst/>
          </a:prstGeom>
          <a:ln>
            <a:solidFill>
              <a:schemeClr val="bg1">
                <a:lumMod val="75000"/>
              </a:schemeClr>
            </a:solidFill>
          </a:ln>
        </p:spPr>
      </p:pic>
      <p:pic>
        <p:nvPicPr>
          <p:cNvPr id="18" name="Picture 17">
            <a:extLst>
              <a:ext uri="{FF2B5EF4-FFF2-40B4-BE49-F238E27FC236}">
                <a16:creationId xmlns:a16="http://schemas.microsoft.com/office/drawing/2014/main" xmlns="" id="{C50E925B-5513-BB44-B45A-6E547AC693E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45049" y="4090229"/>
            <a:ext cx="1481689" cy="1276903"/>
          </a:xfrm>
          <a:prstGeom prst="rect">
            <a:avLst/>
          </a:prstGeom>
          <a:ln>
            <a:solidFill>
              <a:schemeClr val="bg1">
                <a:lumMod val="75000"/>
              </a:schemeClr>
            </a:solidFill>
          </a:ln>
        </p:spPr>
      </p:pic>
      <p:pic>
        <p:nvPicPr>
          <p:cNvPr id="19" name="Picture 18">
            <a:extLst>
              <a:ext uri="{FF2B5EF4-FFF2-40B4-BE49-F238E27FC236}">
                <a16:creationId xmlns:a16="http://schemas.microsoft.com/office/drawing/2014/main" xmlns="" id="{89E28CC8-5E49-1049-B596-322C2FF17A1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96540" y="4090229"/>
            <a:ext cx="1149212" cy="1276903"/>
          </a:xfrm>
          <a:prstGeom prst="rect">
            <a:avLst/>
          </a:prstGeom>
          <a:ln>
            <a:solidFill>
              <a:schemeClr val="bg1">
                <a:lumMod val="75000"/>
              </a:schemeClr>
            </a:solidFill>
          </a:ln>
        </p:spPr>
      </p:pic>
      <p:pic>
        <p:nvPicPr>
          <p:cNvPr id="20" name="Picture 19">
            <a:extLst>
              <a:ext uri="{FF2B5EF4-FFF2-40B4-BE49-F238E27FC236}">
                <a16:creationId xmlns:a16="http://schemas.microsoft.com/office/drawing/2014/main" xmlns="" id="{AF737E22-700F-424C-BD6D-559B9624ABD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732139" y="609748"/>
            <a:ext cx="1863842" cy="1612709"/>
          </a:xfrm>
          <a:prstGeom prst="rect">
            <a:avLst/>
          </a:prstGeom>
        </p:spPr>
      </p:pic>
      <p:pic>
        <p:nvPicPr>
          <p:cNvPr id="21" name="Picture 20">
            <a:extLst>
              <a:ext uri="{FF2B5EF4-FFF2-40B4-BE49-F238E27FC236}">
                <a16:creationId xmlns:a16="http://schemas.microsoft.com/office/drawing/2014/main" xmlns="" id="{5917407A-B767-AB45-9972-91016BC2630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19240" y="2371213"/>
            <a:ext cx="1571859" cy="1559526"/>
          </a:xfrm>
          <a:prstGeom prst="rect">
            <a:avLst/>
          </a:prstGeom>
          <a:ln>
            <a:solidFill>
              <a:schemeClr val="bg1">
                <a:lumMod val="75000"/>
              </a:schemeClr>
            </a:solidFill>
          </a:ln>
        </p:spPr>
      </p:pic>
      <p:pic>
        <p:nvPicPr>
          <p:cNvPr id="22" name="Picture 21">
            <a:extLst>
              <a:ext uri="{FF2B5EF4-FFF2-40B4-BE49-F238E27FC236}">
                <a16:creationId xmlns:a16="http://schemas.microsoft.com/office/drawing/2014/main" xmlns="" id="{85862F78-B744-2742-B9AC-47003281116F}"/>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728695" y="605356"/>
            <a:ext cx="1164343" cy="1601015"/>
          </a:xfrm>
          <a:prstGeom prst="rect">
            <a:avLst/>
          </a:prstGeom>
          <a:ln>
            <a:solidFill>
              <a:schemeClr val="bg1">
                <a:lumMod val="75000"/>
              </a:schemeClr>
            </a:solidFill>
          </a:ln>
        </p:spPr>
      </p:pic>
    </p:spTree>
    <p:extLst>
      <p:ext uri="{BB962C8B-B14F-4D97-AF65-F5344CB8AC3E}">
        <p14:creationId xmlns:p14="http://schemas.microsoft.com/office/powerpoint/2010/main" val="6158951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C6AF6-15AA-934A-A8EE-25FAEA92198E}"/>
              </a:ext>
            </a:extLst>
          </p:cNvPr>
          <p:cNvSpPr>
            <a:spLocks noGrp="1"/>
          </p:cNvSpPr>
          <p:nvPr>
            <p:ph type="title"/>
          </p:nvPr>
        </p:nvSpPr>
        <p:spPr>
          <a:xfrm>
            <a:off x="0" y="0"/>
            <a:ext cx="9144000" cy="1158240"/>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xmlns="" id="{B8D434C5-CB35-3240-B967-2EE1F6C4B0E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4378DBFB-77EC-814B-BAD7-018F50A5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0CF1FD-4C8F-9241-BD09-58A93857D9A9}"/>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29177873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23330-8404-CF49-96D1-CB13A98788EA}"/>
              </a:ext>
            </a:extLst>
          </p:cNvPr>
          <p:cNvSpPr>
            <a:spLocks noGrp="1"/>
          </p:cNvSpPr>
          <p:nvPr>
            <p:ph type="title"/>
          </p:nvPr>
        </p:nvSpPr>
        <p:spPr>
          <a:xfrm>
            <a:off x="0" y="0"/>
            <a:ext cx="9144000" cy="115824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D866C859-921B-BE4E-B2F9-F2FFF57545C2}"/>
              </a:ext>
            </a:extLst>
          </p:cNvPr>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F900C2-20DD-AF45-9941-8255D622E7DD}"/>
              </a:ext>
            </a:extLst>
          </p:cNvPr>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5C17F7-2652-8846-9D90-DF764469CD67}"/>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4B9A9667-6F35-DF47-AEA0-C89D48A00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03F24E-8EB3-6748-A1C5-9613BFA1C4F3}"/>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899112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1CEBD-8A79-A849-A78D-03A66FB62E1E}"/>
              </a:ext>
            </a:extLst>
          </p:cNvPr>
          <p:cNvSpPr>
            <a:spLocks noGrp="1"/>
          </p:cNvSpPr>
          <p:nvPr>
            <p:ph type="title"/>
          </p:nvPr>
        </p:nvSpPr>
        <p:spPr>
          <a:xfrm>
            <a:off x="0" y="26802"/>
            <a:ext cx="9144000" cy="110463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49172AD5-0BA6-9448-8C9F-50A017A2CE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C5FF2-5A67-3D44-9F53-AF065C67DD74}"/>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9BABF0BF-A6F8-D249-AB19-E8969996D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7B0FDC-4791-B647-B4C0-EAD4E0CA2650}"/>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7933889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7BF70-C62D-E44B-9C93-00674DAFE0E7}"/>
              </a:ext>
            </a:extLst>
          </p:cNvPr>
          <p:cNvSpPr>
            <a:spLocks noGrp="1"/>
          </p:cNvSpPr>
          <p:nvPr>
            <p:ph type="title"/>
          </p:nvPr>
        </p:nvSpPr>
        <p:spPr>
          <a:xfrm>
            <a:off x="628650" y="739269"/>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33AAC9E5-6901-3842-A7A7-12EE0460C659}"/>
              </a:ext>
            </a:extLst>
          </p:cNvPr>
          <p:cNvSpPr>
            <a:spLocks noGrp="1"/>
          </p:cNvSpPr>
          <p:nvPr>
            <p:ph type="body" idx="1"/>
          </p:nvPr>
        </p:nvSpPr>
        <p:spPr>
          <a:xfrm>
            <a:off x="628650" y="3139040"/>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1BAB5A6-6CD1-234A-8F57-945041AE4B5B}"/>
              </a:ext>
            </a:extLst>
          </p:cNvPr>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8/18/2020</a:t>
            </a:fld>
            <a:endParaRPr lang="en-US"/>
          </a:p>
        </p:txBody>
      </p:sp>
      <p:sp>
        <p:nvSpPr>
          <p:cNvPr id="5" name="Footer Placeholder 4">
            <a:extLst>
              <a:ext uri="{FF2B5EF4-FFF2-40B4-BE49-F238E27FC236}">
                <a16:creationId xmlns:a16="http://schemas.microsoft.com/office/drawing/2014/main" xmlns="" id="{1CECE37A-CACC-9143-A15A-4570E21F5BE7}"/>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xmlns="" id="{E46D12E4-F23F-EC4F-9EBB-554740F6DE6F}"/>
              </a:ext>
            </a:extLst>
          </p:cNvPr>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343807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227110C-D8F3-0440-A918-0D37FFCB68C0}"/>
              </a:ext>
            </a:extLst>
          </p:cNvPr>
          <p:cNvSpPr/>
          <p:nvPr/>
        </p:nvSpPr>
        <p:spPr>
          <a:xfrm>
            <a:off x="1" y="0"/>
            <a:ext cx="9143999"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40025220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14A22B9-AC61-9E41-9D93-C70E52AC9119}"/>
              </a:ext>
            </a:extLst>
          </p:cNvPr>
          <p:cNvSpPr/>
          <p:nvPr/>
        </p:nvSpPr>
        <p:spPr>
          <a:xfrm>
            <a:off x="0" y="0"/>
            <a:ext cx="9143999"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5518116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Graphic">
    <p:spTree>
      <p:nvGrpSpPr>
        <p:cNvPr id="1" name=""/>
        <p:cNvGrpSpPr/>
        <p:nvPr/>
      </p:nvGrpSpPr>
      <p:grpSpPr>
        <a:xfrm>
          <a:off x="0" y="0"/>
          <a:ext cx="0" cy="0"/>
          <a:chOff x="0" y="0"/>
          <a:chExt cx="0" cy="0"/>
        </a:xfrm>
      </p:grpSpPr>
      <p:pic>
        <p:nvPicPr>
          <p:cNvPr id="6" name="Picture 5"/>
          <p:cNvPicPr preferRelativeResize="0">
            <a:picLocks/>
          </p:cNvPicPr>
          <p:nvPr userDrawn="1"/>
        </p:nvPicPr>
        <p:blipFill rotWithShape="1">
          <a:blip r:embed="rId2" cstate="print">
            <a:extLst>
              <a:ext uri="{28A0092B-C50C-407E-A947-70E740481C1C}">
                <a14:useLocalDpi xmlns:a14="http://schemas.microsoft.com/office/drawing/2010/main"/>
              </a:ext>
            </a:extLst>
          </a:blip>
          <a:srcRect l="-1528"/>
          <a:stretch/>
        </p:blipFill>
        <p:spPr>
          <a:xfrm>
            <a:off x="575733" y="634807"/>
            <a:ext cx="3770489" cy="4114800"/>
          </a:xfrm>
          <a:prstGeom prst="rect">
            <a:avLst/>
          </a:prstGeom>
        </p:spPr>
      </p:pic>
      <p:pic>
        <p:nvPicPr>
          <p:cNvPr id="5" name="Picture 4">
            <a:extLst>
              <a:ext uri="{FF2B5EF4-FFF2-40B4-BE49-F238E27FC236}">
                <a16:creationId xmlns:a16="http://schemas.microsoft.com/office/drawing/2014/main" xmlns="" id="{1511BCF8-DEBB-BC4F-82DC-9A922278EE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290" y="0"/>
            <a:ext cx="5918981" cy="5725298"/>
          </a:xfrm>
          <a:prstGeom prst="rect">
            <a:avLst/>
          </a:prstGeom>
        </p:spPr>
      </p:pic>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5669280" y="935302"/>
            <a:ext cx="3116580" cy="1989667"/>
          </a:xfrm>
        </p:spPr>
        <p:txBody>
          <a:bodyPr anchor="b">
            <a:normAutofit/>
          </a:bodyPr>
          <a:lstStyle>
            <a:lvl1pPr algn="ctr">
              <a:defRPr sz="21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5669280" y="3001698"/>
            <a:ext cx="311658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spTree>
    <p:extLst>
      <p:ext uri="{BB962C8B-B14F-4D97-AF65-F5344CB8AC3E}">
        <p14:creationId xmlns:p14="http://schemas.microsoft.com/office/powerpoint/2010/main" val="4005073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Authors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42901" y="935302"/>
            <a:ext cx="4655819" cy="1989667"/>
          </a:xfrm>
        </p:spPr>
        <p:txBody>
          <a:bodyPr anchor="b">
            <a:normAutofit/>
          </a:bodyPr>
          <a:lstStyle>
            <a:lvl1pPr algn="ctr">
              <a:defRPr sz="2400" b="1">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42901" y="3001698"/>
            <a:ext cx="465581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2C42E8E0-FC13-C34A-9990-F85D8A3192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cxnSp>
        <p:nvCxnSpPr>
          <p:cNvPr id="5" name="Straight Connector 4">
            <a:extLst>
              <a:ext uri="{FF2B5EF4-FFF2-40B4-BE49-F238E27FC236}">
                <a16:creationId xmlns:a16="http://schemas.microsoft.com/office/drawing/2014/main" xmlns="" id="{0189E1E7-1AF6-7B46-AF79-436ED9E670CF}"/>
              </a:ext>
            </a:extLst>
          </p:cNvPr>
          <p:cNvCxnSpPr>
            <a:cxnSpLocks/>
          </p:cNvCxnSpPr>
          <p:nvPr/>
        </p:nvCxnSpPr>
        <p:spPr>
          <a:xfrm>
            <a:off x="5056094" y="1494118"/>
            <a:ext cx="0" cy="2485378"/>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CA156620-60B5-F14D-B159-F2D19E440CE6}"/>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rgbClr val="484B87"/>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65384373-55B7-7C48-B022-106BEB0F8912}"/>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rgbClr val="484B87"/>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29187218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Authors dk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CDF0EFD-3D3E-A945-83FF-3AD964A40DC1}"/>
              </a:ext>
            </a:extLst>
          </p:cNvPr>
          <p:cNvSpPr/>
          <p:nvPr/>
        </p:nvSpPr>
        <p:spPr>
          <a:xfrm>
            <a:off x="0" y="-1"/>
            <a:ext cx="9144000" cy="5715001"/>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73387" y="935302"/>
            <a:ext cx="4518653"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73387" y="3001698"/>
            <a:ext cx="4518653"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10" name="Straight Connector 9">
            <a:extLst>
              <a:ext uri="{FF2B5EF4-FFF2-40B4-BE49-F238E27FC236}">
                <a16:creationId xmlns:a16="http://schemas.microsoft.com/office/drawing/2014/main" xmlns="" id="{EB02C391-7D9F-4B40-8911-774A489223AB}"/>
              </a:ext>
            </a:extLst>
          </p:cNvPr>
          <p:cNvCxnSpPr>
            <a:cxnSpLocks/>
          </p:cNvCxnSpPr>
          <p:nvPr/>
        </p:nvCxnSpPr>
        <p:spPr>
          <a:xfrm>
            <a:off x="5056094" y="1494118"/>
            <a:ext cx="0" cy="2485378"/>
          </a:xfrm>
          <a:prstGeom prst="line">
            <a:avLst/>
          </a:prstGeom>
          <a:ln>
            <a:solidFill>
              <a:srgbClr val="88D0E9"/>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xmlns="" id="{6A2E9286-D937-4343-98C4-438A9F9CA169}"/>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CDBC10B0-6C60-344B-B03E-37A736EB6B6B}"/>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3436387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2DD2E-CD65-2548-A290-5F18B02C1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61B695B-8E12-B54F-9C42-02E8B0D97A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0CE80E-F833-EA4F-9504-9F0B20BC6E33}"/>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AAEFF3B7-D568-5246-A220-B2F754595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702E9F-16A9-0940-8E99-8CFD571A5788}"/>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307972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Authors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227110C-D8F3-0440-A918-0D37FFCB68C0}"/>
              </a:ext>
            </a:extLst>
          </p:cNvPr>
          <p:cNvSpPr/>
          <p:nvPr/>
        </p:nvSpPr>
        <p:spPr>
          <a:xfrm>
            <a:off x="1" y="0"/>
            <a:ext cx="9143999"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65028" y="935302"/>
            <a:ext cx="4206973"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65028" y="3001698"/>
            <a:ext cx="4206973"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8" name="Straight Connector 7">
            <a:extLst>
              <a:ext uri="{FF2B5EF4-FFF2-40B4-BE49-F238E27FC236}">
                <a16:creationId xmlns:a16="http://schemas.microsoft.com/office/drawing/2014/main" xmlns="" id="{7830C1F5-6FDD-E44B-BDF1-39277007F9EB}"/>
              </a:ext>
            </a:extLst>
          </p:cNvPr>
          <p:cNvCxnSpPr>
            <a:cxnSpLocks/>
          </p:cNvCxnSpPr>
          <p:nvPr/>
        </p:nvCxnSpPr>
        <p:spPr>
          <a:xfrm>
            <a:off x="5056094" y="1494118"/>
            <a:ext cx="0" cy="2485378"/>
          </a:xfrm>
          <a:prstGeom prst="line">
            <a:avLst/>
          </a:prstGeom>
          <a:ln>
            <a:solidFill>
              <a:srgbClr val="88D0E9"/>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275669AC-458F-C246-860D-71277AD11878}"/>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4AF8332F-1020-434E-9B7D-FC37A0CA7B84}"/>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10503321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wAuthors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14A22B9-AC61-9E41-9D93-C70E52AC9119}"/>
              </a:ext>
            </a:extLst>
          </p:cNvPr>
          <p:cNvSpPr/>
          <p:nvPr/>
        </p:nvSpPr>
        <p:spPr>
          <a:xfrm>
            <a:off x="0" y="0"/>
            <a:ext cx="9143999"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33147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3314700" cy="1379802"/>
          </a:xfrm>
        </p:spPr>
        <p:txBody>
          <a:bodyPr>
            <a:normAutofit/>
          </a:bodyPr>
          <a:lstStyle>
            <a:lvl1pPr marL="0" indent="0" algn="ctr">
              <a:buNone/>
              <a:defRPr sz="1500">
                <a:solidFill>
                  <a:srgbClr val="484B99"/>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7" name="Straight Connector 6">
            <a:extLst>
              <a:ext uri="{FF2B5EF4-FFF2-40B4-BE49-F238E27FC236}">
                <a16:creationId xmlns:a16="http://schemas.microsoft.com/office/drawing/2014/main" xmlns="" id="{4C0BB566-88A9-434F-B3B5-6458F44C9BC4}"/>
              </a:ext>
            </a:extLst>
          </p:cNvPr>
          <p:cNvCxnSpPr>
            <a:cxnSpLocks/>
          </p:cNvCxnSpPr>
          <p:nvPr/>
        </p:nvCxnSpPr>
        <p:spPr>
          <a:xfrm>
            <a:off x="5056094" y="1494118"/>
            <a:ext cx="0" cy="2485378"/>
          </a:xfrm>
          <a:prstGeom prst="line">
            <a:avLst/>
          </a:prstGeom>
          <a:ln>
            <a:solidFill>
              <a:srgbClr val="5F308D"/>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5511E963-BC39-474B-8340-0AC5FD7D6BAC}"/>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48B3013E-B4BC-7F4B-9F49-1C2767D3FAC2}"/>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353498691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Authors Whi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3"/>
            <a:ext cx="6975987" cy="1166343"/>
          </a:xfrm>
        </p:spPr>
        <p:txBody>
          <a:bodyPr anchor="b">
            <a:normAutofit/>
          </a:bodyPr>
          <a:lstStyle>
            <a:lvl1pPr algn="ctr">
              <a:defRPr sz="24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2189435"/>
            <a:ext cx="6975987" cy="43016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cxnSp>
        <p:nvCxnSpPr>
          <p:cNvPr id="5" name="Straight Connector 4">
            <a:extLst>
              <a:ext uri="{FF2B5EF4-FFF2-40B4-BE49-F238E27FC236}">
                <a16:creationId xmlns:a16="http://schemas.microsoft.com/office/drawing/2014/main" xmlns="" id="{261F707C-FE6E-0C4E-A2F8-3B81AFC20DEF}"/>
              </a:ext>
            </a:extLst>
          </p:cNvPr>
          <p:cNvCxnSpPr/>
          <p:nvPr/>
        </p:nvCxnSpPr>
        <p:spPr>
          <a:xfrm>
            <a:off x="664881" y="3021853"/>
            <a:ext cx="7691717" cy="0"/>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7BCB998-2277-1E4E-9B7B-8929295DCCC0}"/>
              </a:ext>
            </a:extLst>
          </p:cNvPr>
          <p:cNvCxnSpPr>
            <a:cxnSpLocks/>
          </p:cNvCxnSpPr>
          <p:nvPr/>
        </p:nvCxnSpPr>
        <p:spPr>
          <a:xfrm>
            <a:off x="4530160" y="3021853"/>
            <a:ext cx="0" cy="931288"/>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24301289-1E27-6146-8658-88D14BBE0ABD}"/>
              </a:ext>
            </a:extLst>
          </p:cNvPr>
          <p:cNvSpPr>
            <a:spLocks noGrp="1"/>
          </p:cNvSpPr>
          <p:nvPr>
            <p:ph type="body" sz="quarter" idx="10" hasCustomPrompt="1"/>
          </p:nvPr>
        </p:nvSpPr>
        <p:spPr>
          <a:xfrm>
            <a:off x="860993" y="3300260"/>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3FEDDF15-7B76-1C41-B43D-297351E0A711}"/>
              </a:ext>
            </a:extLst>
          </p:cNvPr>
          <p:cNvSpPr>
            <a:spLocks noGrp="1"/>
          </p:cNvSpPr>
          <p:nvPr>
            <p:ph type="body" sz="quarter" idx="11" hasCustomPrompt="1"/>
          </p:nvPr>
        </p:nvSpPr>
        <p:spPr>
          <a:xfrm>
            <a:off x="860993" y="386044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1F32828A-7F44-6840-BDCF-195D8729323A}"/>
              </a:ext>
            </a:extLst>
          </p:cNvPr>
          <p:cNvSpPr>
            <a:spLocks noGrp="1"/>
          </p:cNvSpPr>
          <p:nvPr>
            <p:ph type="body" sz="quarter" idx="12" hasCustomPrompt="1"/>
          </p:nvPr>
        </p:nvSpPr>
        <p:spPr>
          <a:xfrm>
            <a:off x="4809953" y="3300260"/>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DCA03EE8-193C-7F4B-956D-EEFCCF177064}"/>
              </a:ext>
            </a:extLst>
          </p:cNvPr>
          <p:cNvSpPr>
            <a:spLocks noGrp="1"/>
          </p:cNvSpPr>
          <p:nvPr>
            <p:ph type="body" sz="quarter" idx="13" hasCustomPrompt="1"/>
          </p:nvPr>
        </p:nvSpPr>
        <p:spPr>
          <a:xfrm>
            <a:off x="4809953" y="386044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416619532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Authors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5315322" y="83350"/>
            <a:ext cx="3473054" cy="1747909"/>
          </a:xfrm>
        </p:spPr>
        <p:txBody>
          <a:bodyPr anchor="b">
            <a:normAutofit/>
          </a:bodyPr>
          <a:lstStyle>
            <a:lvl1pPr algn="ctr">
              <a:defRPr sz="21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5315322" y="1831259"/>
            <a:ext cx="3473054" cy="341269"/>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pic>
        <p:nvPicPr>
          <p:cNvPr id="5" name="Picture 4">
            <a:extLst>
              <a:ext uri="{FF2B5EF4-FFF2-40B4-BE49-F238E27FC236}">
                <a16:creationId xmlns:a16="http://schemas.microsoft.com/office/drawing/2014/main" xmlns="" id="{1511BCF8-DEBB-BC4F-82DC-9A922278EE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4603" y="0"/>
            <a:ext cx="5918981" cy="5725298"/>
          </a:xfrm>
          <a:prstGeom prst="rect">
            <a:avLst/>
          </a:prstGeom>
        </p:spPr>
      </p:pic>
      <p:sp>
        <p:nvSpPr>
          <p:cNvPr id="6" name="Text Placeholder 7">
            <a:extLst>
              <a:ext uri="{FF2B5EF4-FFF2-40B4-BE49-F238E27FC236}">
                <a16:creationId xmlns:a16="http://schemas.microsoft.com/office/drawing/2014/main" xmlns="" id="{793DCE2B-6509-C448-A57C-79BBBB30DD54}"/>
              </a:ext>
            </a:extLst>
          </p:cNvPr>
          <p:cNvSpPr>
            <a:spLocks noGrp="1"/>
          </p:cNvSpPr>
          <p:nvPr>
            <p:ph type="body" sz="quarter" idx="10" hasCustomPrompt="1"/>
          </p:nvPr>
        </p:nvSpPr>
        <p:spPr>
          <a:xfrm>
            <a:off x="5316988" y="2424872"/>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8" name="Text Placeholder 7">
            <a:extLst>
              <a:ext uri="{FF2B5EF4-FFF2-40B4-BE49-F238E27FC236}">
                <a16:creationId xmlns:a16="http://schemas.microsoft.com/office/drawing/2014/main" xmlns="" id="{E9DE33E4-7D01-6A43-8FD2-BAC1B86FCEE0}"/>
              </a:ext>
            </a:extLst>
          </p:cNvPr>
          <p:cNvSpPr>
            <a:spLocks noGrp="1"/>
          </p:cNvSpPr>
          <p:nvPr>
            <p:ph type="body" sz="quarter" idx="11" hasCustomPrompt="1"/>
          </p:nvPr>
        </p:nvSpPr>
        <p:spPr>
          <a:xfrm>
            <a:off x="5316988" y="2985054"/>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9" name="Text Placeholder 7">
            <a:extLst>
              <a:ext uri="{FF2B5EF4-FFF2-40B4-BE49-F238E27FC236}">
                <a16:creationId xmlns:a16="http://schemas.microsoft.com/office/drawing/2014/main" xmlns="" id="{4881B269-34B8-A445-BE48-8D77D3CEF42F}"/>
              </a:ext>
            </a:extLst>
          </p:cNvPr>
          <p:cNvSpPr>
            <a:spLocks noGrp="1"/>
          </p:cNvSpPr>
          <p:nvPr>
            <p:ph type="body" sz="quarter" idx="12" hasCustomPrompt="1"/>
          </p:nvPr>
        </p:nvSpPr>
        <p:spPr>
          <a:xfrm>
            <a:off x="5308898" y="3650562"/>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0" name="Text Placeholder 7">
            <a:extLst>
              <a:ext uri="{FF2B5EF4-FFF2-40B4-BE49-F238E27FC236}">
                <a16:creationId xmlns:a16="http://schemas.microsoft.com/office/drawing/2014/main" xmlns="" id="{12EF8AC2-B387-EB41-9108-86AC1E492712}"/>
              </a:ext>
            </a:extLst>
          </p:cNvPr>
          <p:cNvSpPr>
            <a:spLocks noGrp="1"/>
          </p:cNvSpPr>
          <p:nvPr>
            <p:ph type="body" sz="quarter" idx="13" hasCustomPrompt="1"/>
          </p:nvPr>
        </p:nvSpPr>
        <p:spPr>
          <a:xfrm>
            <a:off x="5308898" y="4210744"/>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377359466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eak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3531A-36AB-6C42-B7B4-F32C1BA6828F}"/>
              </a:ext>
            </a:extLst>
          </p:cNvPr>
          <p:cNvSpPr>
            <a:spLocks noGrp="1"/>
          </p:cNvSpPr>
          <p:nvPr>
            <p:ph type="title" hasCustomPrompt="1"/>
          </p:nvPr>
        </p:nvSpPr>
        <p:spPr>
          <a:xfrm>
            <a:off x="628650" y="734431"/>
            <a:ext cx="7886700" cy="1104636"/>
          </a:xfrm>
        </p:spPr>
        <p:txBody>
          <a:bodyPr>
            <a:normAutofit/>
          </a:bodyPr>
          <a:lstStyle>
            <a:lvl1pPr>
              <a:defRPr sz="2100" b="1" spc="225">
                <a:solidFill>
                  <a:srgbClr val="484B87"/>
                </a:solidFill>
                <a:latin typeface="Arial" panose="020B0604020202020204" pitchFamily="34" charset="0"/>
                <a:cs typeface="Arial" panose="020B0604020202020204" pitchFamily="34" charset="0"/>
              </a:defRPr>
            </a:lvl1pPr>
          </a:lstStyle>
          <a:p>
            <a:r>
              <a:rPr lang="en-US" dirty="0"/>
              <a:t>OUR SPEAKERS TODAY</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1B03051F-23A3-3849-A29D-D07F726456F3}"/>
              </a:ext>
            </a:extLst>
          </p:cNvPr>
          <p:cNvSpPr>
            <a:spLocks noGrp="1"/>
          </p:cNvSpPr>
          <p:nvPr>
            <p:ph type="body" sz="quarter" idx="13" hasCustomPrompt="1"/>
          </p:nvPr>
        </p:nvSpPr>
        <p:spPr>
          <a:xfrm>
            <a:off x="949523" y="218772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EFE09705-26B5-4E42-9CF7-43B33BF72B83}"/>
              </a:ext>
            </a:extLst>
          </p:cNvPr>
          <p:cNvSpPr>
            <a:spLocks noGrp="1"/>
          </p:cNvSpPr>
          <p:nvPr>
            <p:ph type="body" sz="quarter" idx="14" hasCustomPrompt="1"/>
          </p:nvPr>
        </p:nvSpPr>
        <p:spPr>
          <a:xfrm>
            <a:off x="949523" y="2747910"/>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0" name="Text Placeholder 7">
            <a:extLst>
              <a:ext uri="{FF2B5EF4-FFF2-40B4-BE49-F238E27FC236}">
                <a16:creationId xmlns:a16="http://schemas.microsoft.com/office/drawing/2014/main" xmlns="" id="{00E7E5AF-AEE5-1045-8D2D-193C8BD0960D}"/>
              </a:ext>
            </a:extLst>
          </p:cNvPr>
          <p:cNvSpPr>
            <a:spLocks noGrp="1"/>
          </p:cNvSpPr>
          <p:nvPr>
            <p:ph type="body" sz="quarter" idx="15" hasCustomPrompt="1"/>
          </p:nvPr>
        </p:nvSpPr>
        <p:spPr>
          <a:xfrm>
            <a:off x="949523" y="3738775"/>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A8BAA042-FFD7-004D-965D-5CD10539CA76}"/>
              </a:ext>
            </a:extLst>
          </p:cNvPr>
          <p:cNvSpPr>
            <a:spLocks noGrp="1"/>
          </p:cNvSpPr>
          <p:nvPr>
            <p:ph type="body" sz="quarter" idx="16" hasCustomPrompt="1"/>
          </p:nvPr>
        </p:nvSpPr>
        <p:spPr>
          <a:xfrm>
            <a:off x="949523" y="4298958"/>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E8183D3A-3C77-5F41-A0F8-E9CDC32801B8}"/>
              </a:ext>
            </a:extLst>
          </p:cNvPr>
          <p:cNvSpPr>
            <a:spLocks noGrp="1"/>
          </p:cNvSpPr>
          <p:nvPr>
            <p:ph type="body" sz="quarter" idx="17" hasCustomPrompt="1"/>
          </p:nvPr>
        </p:nvSpPr>
        <p:spPr>
          <a:xfrm>
            <a:off x="5473588" y="218772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E1720780-20A1-F94D-B417-96DE49A59C90}"/>
              </a:ext>
            </a:extLst>
          </p:cNvPr>
          <p:cNvSpPr>
            <a:spLocks noGrp="1"/>
          </p:cNvSpPr>
          <p:nvPr>
            <p:ph type="body" sz="quarter" idx="18" hasCustomPrompt="1"/>
          </p:nvPr>
        </p:nvSpPr>
        <p:spPr>
          <a:xfrm>
            <a:off x="5473588" y="2747910"/>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4" name="Text Placeholder 7">
            <a:extLst>
              <a:ext uri="{FF2B5EF4-FFF2-40B4-BE49-F238E27FC236}">
                <a16:creationId xmlns:a16="http://schemas.microsoft.com/office/drawing/2014/main" xmlns="" id="{1DA49EDD-2A42-4148-8708-EB5EA3224BDF}"/>
              </a:ext>
            </a:extLst>
          </p:cNvPr>
          <p:cNvSpPr>
            <a:spLocks noGrp="1"/>
          </p:cNvSpPr>
          <p:nvPr>
            <p:ph type="body" sz="quarter" idx="19" hasCustomPrompt="1"/>
          </p:nvPr>
        </p:nvSpPr>
        <p:spPr>
          <a:xfrm>
            <a:off x="5473588" y="3729003"/>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5" name="Text Placeholder 7">
            <a:extLst>
              <a:ext uri="{FF2B5EF4-FFF2-40B4-BE49-F238E27FC236}">
                <a16:creationId xmlns:a16="http://schemas.microsoft.com/office/drawing/2014/main" xmlns="" id="{EB13CB7F-DC95-6B40-B8C1-0F3A82FB95F2}"/>
              </a:ext>
            </a:extLst>
          </p:cNvPr>
          <p:cNvSpPr>
            <a:spLocks noGrp="1"/>
          </p:cNvSpPr>
          <p:nvPr>
            <p:ph type="body" sz="quarter" idx="20" hasCustomPrompt="1"/>
          </p:nvPr>
        </p:nvSpPr>
        <p:spPr>
          <a:xfrm>
            <a:off x="5473588" y="4289185"/>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pic>
        <p:nvPicPr>
          <p:cNvPr id="16" name="Picture 15">
            <a:extLst>
              <a:ext uri="{FF2B5EF4-FFF2-40B4-BE49-F238E27FC236}">
                <a16:creationId xmlns:a16="http://schemas.microsoft.com/office/drawing/2014/main" xmlns="" id="{785E64E1-FE97-3C45-B638-7BECAA25F4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58683" y="99181"/>
            <a:ext cx="1876011" cy="2084457"/>
          </a:xfrm>
          <a:prstGeom prst="rect">
            <a:avLst/>
          </a:prstGeom>
        </p:spPr>
      </p:pic>
      <p:sp>
        <p:nvSpPr>
          <p:cNvPr id="18" name="Picture Placeholder 17">
            <a:extLst>
              <a:ext uri="{FF2B5EF4-FFF2-40B4-BE49-F238E27FC236}">
                <a16:creationId xmlns:a16="http://schemas.microsoft.com/office/drawing/2014/main" xmlns="" id="{DFBE3329-B206-4241-A132-418968432D1C}"/>
              </a:ext>
            </a:extLst>
          </p:cNvPr>
          <p:cNvSpPr>
            <a:spLocks noGrp="1"/>
          </p:cNvSpPr>
          <p:nvPr>
            <p:ph type="pic" sz="quarter" idx="21"/>
          </p:nvPr>
        </p:nvSpPr>
        <p:spPr>
          <a:xfrm>
            <a:off x="197359" y="2296656"/>
            <a:ext cx="664112" cy="750094"/>
          </a:xfrm>
        </p:spPr>
        <p:txBody>
          <a:bodyPr>
            <a:normAutofit/>
          </a:bodyPr>
          <a:lstStyle>
            <a:lvl1pPr marL="0" indent="0">
              <a:buNone/>
              <a:defRPr sz="1350"/>
            </a:lvl1pPr>
          </a:lstStyle>
          <a:p>
            <a:r>
              <a:rPr lang="en-US"/>
              <a:t>Click icon to add picture</a:t>
            </a:r>
          </a:p>
        </p:txBody>
      </p:sp>
      <p:sp>
        <p:nvSpPr>
          <p:cNvPr id="19" name="Picture Placeholder 17">
            <a:extLst>
              <a:ext uri="{FF2B5EF4-FFF2-40B4-BE49-F238E27FC236}">
                <a16:creationId xmlns:a16="http://schemas.microsoft.com/office/drawing/2014/main" xmlns="" id="{FD67E6A4-7592-8149-8FA8-DC3CB56D6B08}"/>
              </a:ext>
            </a:extLst>
          </p:cNvPr>
          <p:cNvSpPr>
            <a:spLocks noGrp="1"/>
          </p:cNvSpPr>
          <p:nvPr>
            <p:ph type="pic" sz="quarter" idx="22"/>
          </p:nvPr>
        </p:nvSpPr>
        <p:spPr>
          <a:xfrm>
            <a:off x="230749" y="3763441"/>
            <a:ext cx="630721" cy="750094"/>
          </a:xfrm>
        </p:spPr>
        <p:txBody>
          <a:bodyPr>
            <a:normAutofit/>
          </a:bodyPr>
          <a:lstStyle>
            <a:lvl1pPr marL="0" indent="0">
              <a:buNone/>
              <a:defRPr sz="1350"/>
            </a:lvl1pPr>
          </a:lstStyle>
          <a:p>
            <a:r>
              <a:rPr lang="en-US"/>
              <a:t>Click icon to add picture</a:t>
            </a:r>
            <a:endParaRPr lang="en-US" dirty="0"/>
          </a:p>
        </p:txBody>
      </p:sp>
      <p:sp>
        <p:nvSpPr>
          <p:cNvPr id="20" name="Picture Placeholder 17">
            <a:extLst>
              <a:ext uri="{FF2B5EF4-FFF2-40B4-BE49-F238E27FC236}">
                <a16:creationId xmlns:a16="http://schemas.microsoft.com/office/drawing/2014/main" xmlns="" id="{46E73E90-39DE-4C47-A515-7C033E792E30}"/>
              </a:ext>
            </a:extLst>
          </p:cNvPr>
          <p:cNvSpPr>
            <a:spLocks noGrp="1"/>
          </p:cNvSpPr>
          <p:nvPr>
            <p:ph type="pic" sz="quarter" idx="23"/>
          </p:nvPr>
        </p:nvSpPr>
        <p:spPr>
          <a:xfrm>
            <a:off x="4667095" y="2284450"/>
            <a:ext cx="664112" cy="750094"/>
          </a:xfrm>
        </p:spPr>
        <p:txBody>
          <a:bodyPr>
            <a:normAutofit/>
          </a:bodyPr>
          <a:lstStyle>
            <a:lvl1pPr marL="0" indent="0">
              <a:buNone/>
              <a:defRPr sz="1350"/>
            </a:lvl1pPr>
          </a:lstStyle>
          <a:p>
            <a:r>
              <a:rPr lang="en-US"/>
              <a:t>Click icon to add picture</a:t>
            </a:r>
            <a:endParaRPr lang="en-US" dirty="0"/>
          </a:p>
        </p:txBody>
      </p:sp>
      <p:sp>
        <p:nvSpPr>
          <p:cNvPr id="21" name="Picture Placeholder 17">
            <a:extLst>
              <a:ext uri="{FF2B5EF4-FFF2-40B4-BE49-F238E27FC236}">
                <a16:creationId xmlns:a16="http://schemas.microsoft.com/office/drawing/2014/main" xmlns="" id="{45A2E994-6F32-C64D-8AC6-A1D378428B82}"/>
              </a:ext>
            </a:extLst>
          </p:cNvPr>
          <p:cNvSpPr>
            <a:spLocks noGrp="1"/>
          </p:cNvSpPr>
          <p:nvPr>
            <p:ph type="pic" sz="quarter" idx="24"/>
          </p:nvPr>
        </p:nvSpPr>
        <p:spPr>
          <a:xfrm>
            <a:off x="4667095" y="3790704"/>
            <a:ext cx="664112" cy="750094"/>
          </a:xfrm>
        </p:spPr>
        <p:txBody>
          <a:bodyPr>
            <a:normAutofit/>
          </a:bodyPr>
          <a:lstStyle>
            <a:lvl1pPr marL="0" indent="0">
              <a:buNone/>
              <a:defRPr sz="1350"/>
            </a:lvl1pPr>
          </a:lstStyle>
          <a:p>
            <a:r>
              <a:rPr lang="en-US"/>
              <a:t>Click icon to add picture</a:t>
            </a:r>
            <a:endParaRPr lang="en-US" dirty="0"/>
          </a:p>
        </p:txBody>
      </p:sp>
    </p:spTree>
    <p:extLst>
      <p:ext uri="{BB962C8B-B14F-4D97-AF65-F5344CB8AC3E}">
        <p14:creationId xmlns:p14="http://schemas.microsoft.com/office/powerpoint/2010/main" val="128314652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aker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3531A-36AB-6C42-B7B4-F32C1BA6828F}"/>
              </a:ext>
            </a:extLst>
          </p:cNvPr>
          <p:cNvSpPr>
            <a:spLocks noGrp="1"/>
          </p:cNvSpPr>
          <p:nvPr>
            <p:ph type="title" hasCustomPrompt="1"/>
          </p:nvPr>
        </p:nvSpPr>
        <p:spPr>
          <a:xfrm>
            <a:off x="720857" y="1178918"/>
            <a:ext cx="2305973" cy="1516628"/>
          </a:xfrm>
        </p:spPr>
        <p:txBody>
          <a:bodyPr>
            <a:normAutofit/>
          </a:bodyPr>
          <a:lstStyle>
            <a:lvl1pPr>
              <a:defRPr sz="2100" b="1" spc="225">
                <a:solidFill>
                  <a:srgbClr val="484B87"/>
                </a:solidFill>
                <a:latin typeface="Arial" panose="020B0604020202020204" pitchFamily="34" charset="0"/>
                <a:cs typeface="Arial" panose="020B0604020202020204" pitchFamily="34" charset="0"/>
              </a:defRPr>
            </a:lvl1pPr>
          </a:lstStyle>
          <a:p>
            <a:r>
              <a:rPr lang="en-US" dirty="0"/>
              <a:t>OUR SPEAKERS TODAY</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1B03051F-23A3-3849-A29D-D07F726456F3}"/>
              </a:ext>
            </a:extLst>
          </p:cNvPr>
          <p:cNvSpPr>
            <a:spLocks noGrp="1"/>
          </p:cNvSpPr>
          <p:nvPr>
            <p:ph type="body" sz="quarter" idx="13" hasCustomPrompt="1"/>
          </p:nvPr>
        </p:nvSpPr>
        <p:spPr>
          <a:xfrm>
            <a:off x="4529875" y="2214501"/>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EFE09705-26B5-4E42-9CF7-43B33BF72B83}"/>
              </a:ext>
            </a:extLst>
          </p:cNvPr>
          <p:cNvSpPr>
            <a:spLocks noGrp="1"/>
          </p:cNvSpPr>
          <p:nvPr>
            <p:ph type="body" sz="quarter" idx="14" hasCustomPrompt="1"/>
          </p:nvPr>
        </p:nvSpPr>
        <p:spPr>
          <a:xfrm>
            <a:off x="4529875" y="277468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0" name="Text Placeholder 7">
            <a:extLst>
              <a:ext uri="{FF2B5EF4-FFF2-40B4-BE49-F238E27FC236}">
                <a16:creationId xmlns:a16="http://schemas.microsoft.com/office/drawing/2014/main" xmlns="" id="{00E7E5AF-AEE5-1045-8D2D-193C8BD0960D}"/>
              </a:ext>
            </a:extLst>
          </p:cNvPr>
          <p:cNvSpPr>
            <a:spLocks noGrp="1"/>
          </p:cNvSpPr>
          <p:nvPr>
            <p:ph type="body" sz="quarter" idx="15" hasCustomPrompt="1"/>
          </p:nvPr>
        </p:nvSpPr>
        <p:spPr>
          <a:xfrm>
            <a:off x="4529875" y="376554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A8BAA042-FFD7-004D-965D-5CD10539CA76}"/>
              </a:ext>
            </a:extLst>
          </p:cNvPr>
          <p:cNvSpPr>
            <a:spLocks noGrp="1"/>
          </p:cNvSpPr>
          <p:nvPr>
            <p:ph type="body" sz="quarter" idx="16" hasCustomPrompt="1"/>
          </p:nvPr>
        </p:nvSpPr>
        <p:spPr>
          <a:xfrm>
            <a:off x="4529875" y="4325731"/>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E8183D3A-3C77-5F41-A0F8-E9CDC32801B8}"/>
              </a:ext>
            </a:extLst>
          </p:cNvPr>
          <p:cNvSpPr>
            <a:spLocks noGrp="1"/>
          </p:cNvSpPr>
          <p:nvPr>
            <p:ph type="body" sz="quarter" idx="17" hasCustomPrompt="1"/>
          </p:nvPr>
        </p:nvSpPr>
        <p:spPr>
          <a:xfrm>
            <a:off x="4529872" y="555311"/>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E1720780-20A1-F94D-B417-96DE49A59C90}"/>
              </a:ext>
            </a:extLst>
          </p:cNvPr>
          <p:cNvSpPr>
            <a:spLocks noGrp="1"/>
          </p:cNvSpPr>
          <p:nvPr>
            <p:ph type="body" sz="quarter" idx="18" hasCustomPrompt="1"/>
          </p:nvPr>
        </p:nvSpPr>
        <p:spPr>
          <a:xfrm>
            <a:off x="4529872" y="111549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pic>
        <p:nvPicPr>
          <p:cNvPr id="16" name="Picture 15">
            <a:extLst>
              <a:ext uri="{FF2B5EF4-FFF2-40B4-BE49-F238E27FC236}">
                <a16:creationId xmlns:a16="http://schemas.microsoft.com/office/drawing/2014/main" xmlns="" id="{785E64E1-FE97-3C45-B638-7BECAA25F4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627" y="2695546"/>
            <a:ext cx="1876011" cy="2084457"/>
          </a:xfrm>
          <a:prstGeom prst="rect">
            <a:avLst/>
          </a:prstGeom>
        </p:spPr>
      </p:pic>
      <p:sp>
        <p:nvSpPr>
          <p:cNvPr id="18" name="Picture Placeholder 17">
            <a:extLst>
              <a:ext uri="{FF2B5EF4-FFF2-40B4-BE49-F238E27FC236}">
                <a16:creationId xmlns:a16="http://schemas.microsoft.com/office/drawing/2014/main" xmlns="" id="{DFBE3329-B206-4241-A132-418968432D1C}"/>
              </a:ext>
            </a:extLst>
          </p:cNvPr>
          <p:cNvSpPr>
            <a:spLocks noGrp="1"/>
          </p:cNvSpPr>
          <p:nvPr>
            <p:ph type="pic" sz="quarter" idx="21"/>
          </p:nvPr>
        </p:nvSpPr>
        <p:spPr>
          <a:xfrm>
            <a:off x="3701079" y="2323429"/>
            <a:ext cx="679373" cy="750094"/>
          </a:xfrm>
        </p:spPr>
        <p:txBody>
          <a:bodyPr>
            <a:normAutofit/>
          </a:bodyPr>
          <a:lstStyle>
            <a:lvl1pPr marL="0" indent="0">
              <a:buNone/>
              <a:defRPr sz="1350"/>
            </a:lvl1pPr>
          </a:lstStyle>
          <a:p>
            <a:r>
              <a:rPr lang="en-US"/>
              <a:t>Click icon to add picture</a:t>
            </a:r>
          </a:p>
        </p:txBody>
      </p:sp>
      <p:sp>
        <p:nvSpPr>
          <p:cNvPr id="19" name="Picture Placeholder 17">
            <a:extLst>
              <a:ext uri="{FF2B5EF4-FFF2-40B4-BE49-F238E27FC236}">
                <a16:creationId xmlns:a16="http://schemas.microsoft.com/office/drawing/2014/main" xmlns="" id="{FD67E6A4-7592-8149-8FA8-DC3CB56D6B08}"/>
              </a:ext>
            </a:extLst>
          </p:cNvPr>
          <p:cNvSpPr>
            <a:spLocks noGrp="1"/>
          </p:cNvSpPr>
          <p:nvPr>
            <p:ph type="pic" sz="quarter" idx="22"/>
          </p:nvPr>
        </p:nvSpPr>
        <p:spPr>
          <a:xfrm>
            <a:off x="3693704" y="3790214"/>
            <a:ext cx="679373" cy="750094"/>
          </a:xfrm>
        </p:spPr>
        <p:txBody>
          <a:bodyPr>
            <a:normAutofit/>
          </a:bodyPr>
          <a:lstStyle>
            <a:lvl1pPr marL="0" indent="0">
              <a:buNone/>
              <a:defRPr sz="1350"/>
            </a:lvl1pPr>
          </a:lstStyle>
          <a:p>
            <a:r>
              <a:rPr lang="en-US"/>
              <a:t>Click icon to add picture</a:t>
            </a:r>
          </a:p>
        </p:txBody>
      </p:sp>
      <p:sp>
        <p:nvSpPr>
          <p:cNvPr id="20" name="Picture Placeholder 17">
            <a:extLst>
              <a:ext uri="{FF2B5EF4-FFF2-40B4-BE49-F238E27FC236}">
                <a16:creationId xmlns:a16="http://schemas.microsoft.com/office/drawing/2014/main" xmlns="" id="{46E73E90-39DE-4C47-A515-7C033E792E30}"/>
              </a:ext>
            </a:extLst>
          </p:cNvPr>
          <p:cNvSpPr>
            <a:spLocks noGrp="1"/>
          </p:cNvSpPr>
          <p:nvPr>
            <p:ph type="pic" sz="quarter" idx="23"/>
          </p:nvPr>
        </p:nvSpPr>
        <p:spPr>
          <a:xfrm>
            <a:off x="3605981" y="652033"/>
            <a:ext cx="679373" cy="750094"/>
          </a:xfrm>
        </p:spPr>
        <p:txBody>
          <a:bodyPr>
            <a:normAutofit/>
          </a:bodyPr>
          <a:lstStyle>
            <a:lvl1pPr marL="0" indent="0">
              <a:buNone/>
              <a:defRPr sz="1350"/>
            </a:lvl1pPr>
          </a:lstStyle>
          <a:p>
            <a:r>
              <a:rPr lang="en-US"/>
              <a:t>Click icon to add picture</a:t>
            </a:r>
          </a:p>
        </p:txBody>
      </p:sp>
      <p:cxnSp>
        <p:nvCxnSpPr>
          <p:cNvPr id="22" name="Straight Connector 21">
            <a:extLst>
              <a:ext uri="{FF2B5EF4-FFF2-40B4-BE49-F238E27FC236}">
                <a16:creationId xmlns:a16="http://schemas.microsoft.com/office/drawing/2014/main" xmlns="" id="{BF97BB69-ED7A-7948-9FB4-9EEC34097234}"/>
              </a:ext>
            </a:extLst>
          </p:cNvPr>
          <p:cNvCxnSpPr>
            <a:cxnSpLocks/>
          </p:cNvCxnSpPr>
          <p:nvPr/>
        </p:nvCxnSpPr>
        <p:spPr>
          <a:xfrm flipV="1">
            <a:off x="3176254" y="1556772"/>
            <a:ext cx="0" cy="29835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26360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of Conten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628650" y="304271"/>
            <a:ext cx="6443106"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TABLE OF CONTENTS</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D599CB78-74F1-8441-88A1-EE0B9B0CC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9221" y="3968434"/>
            <a:ext cx="1876011" cy="2084457"/>
          </a:xfrm>
          <a:prstGeom prst="rect">
            <a:avLst/>
          </a:prstGeom>
        </p:spPr>
      </p:pic>
      <p:cxnSp>
        <p:nvCxnSpPr>
          <p:cNvPr id="18" name="Straight Connector 17">
            <a:extLst>
              <a:ext uri="{FF2B5EF4-FFF2-40B4-BE49-F238E27FC236}">
                <a16:creationId xmlns:a16="http://schemas.microsoft.com/office/drawing/2014/main" xmlns="" id="{9CAD0385-31AC-104A-8091-8A9B6B6C4586}"/>
              </a:ext>
            </a:extLst>
          </p:cNvPr>
          <p:cNvCxnSpPr>
            <a:cxnSpLocks/>
          </p:cNvCxnSpPr>
          <p:nvPr/>
        </p:nvCxnSpPr>
        <p:spPr>
          <a:xfrm>
            <a:off x="628650" y="1597780"/>
            <a:ext cx="7280365" cy="13593"/>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628650" y="1882540"/>
            <a:ext cx="6569869" cy="3143250"/>
          </a:xfrm>
        </p:spPr>
        <p:txBody>
          <a:bodyPr>
            <a:normAutofit/>
          </a:bodyPr>
          <a:lstStyle>
            <a:lvl1pPr marL="385763" indent="-385763">
              <a:buFont typeface="+mj-lt"/>
              <a:buAutoNum type="arabicPeriod"/>
              <a:defRPr sz="2100" b="0" i="0">
                <a:solidFill>
                  <a:srgbClr val="484B87"/>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7723870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of Conten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332970" y="402594"/>
            <a:ext cx="6454592"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TABLE OF CONTENTS</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D599CB78-74F1-8441-88A1-EE0B9B0CC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57853"/>
            <a:ext cx="1876011" cy="2084457"/>
          </a:xfrm>
          <a:prstGeom prst="rect">
            <a:avLst/>
          </a:prstGeom>
        </p:spPr>
      </p:pic>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332744" y="1980863"/>
            <a:ext cx="6581582" cy="3143250"/>
          </a:xfrm>
        </p:spPr>
        <p:txBody>
          <a:bodyPr>
            <a:normAutofit/>
          </a:bodyPr>
          <a:lstStyle>
            <a:lvl1pPr marL="385763" indent="-385763">
              <a:buFont typeface="+mj-lt"/>
              <a:buAutoNum type="arabicPeriod"/>
              <a:defRPr sz="2100" b="0" i="0">
                <a:solidFill>
                  <a:srgbClr val="484B87"/>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xmlns="" id="{48C2BCEC-A128-1944-8CA1-FE89C6F23E91}"/>
              </a:ext>
            </a:extLst>
          </p:cNvPr>
          <p:cNvCxnSpPr>
            <a:cxnSpLocks/>
          </p:cNvCxnSpPr>
          <p:nvPr/>
        </p:nvCxnSpPr>
        <p:spPr>
          <a:xfrm>
            <a:off x="2104377" y="1176082"/>
            <a:ext cx="0" cy="30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4528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mple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257175" indent="-257175">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0" name="Text Placeholder 11">
            <a:extLst>
              <a:ext uri="{FF2B5EF4-FFF2-40B4-BE49-F238E27FC236}">
                <a16:creationId xmlns:a16="http://schemas.microsoft.com/office/drawing/2014/main" xmlns="" id="{13B0251F-9F07-154C-96BA-782E705AE26C}"/>
              </a:ext>
            </a:extLst>
          </p:cNvPr>
          <p:cNvSpPr>
            <a:spLocks noGrp="1"/>
          </p:cNvSpPr>
          <p:nvPr>
            <p:ph type="body" sz="quarter" idx="14" hasCustomPrompt="1"/>
          </p:nvPr>
        </p:nvSpPr>
        <p:spPr>
          <a:xfrm>
            <a:off x="621699" y="1353751"/>
            <a:ext cx="7886699"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595324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mple Content n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0" name="Text Placeholder 11">
            <a:extLst>
              <a:ext uri="{FF2B5EF4-FFF2-40B4-BE49-F238E27FC236}">
                <a16:creationId xmlns:a16="http://schemas.microsoft.com/office/drawing/2014/main" xmlns="" id="{750408E1-3700-7B47-BC1E-F4F4C3B7ACD5}"/>
              </a:ext>
            </a:extLst>
          </p:cNvPr>
          <p:cNvSpPr>
            <a:spLocks noGrp="1"/>
          </p:cNvSpPr>
          <p:nvPr>
            <p:ph type="body" sz="quarter" idx="14" hasCustomPrompt="1"/>
          </p:nvPr>
        </p:nvSpPr>
        <p:spPr>
          <a:xfrm>
            <a:off x="661987" y="1346836"/>
            <a:ext cx="7853363"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3723667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A0C73-5700-6B43-BABA-7B665C0C039B}"/>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7E2B11D-71D9-1245-94F2-5CBE0015CA2A}"/>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52194A2-EF69-EB4B-8A61-AD7315ACF7E2}"/>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1B8DFF6B-199B-364C-BA65-834F793F8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EB4818-EC4E-284A-902B-35720FD0A53D}"/>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1108655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mple Content with bulle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257175" indent="-257175">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grpSp>
        <p:nvGrpSpPr>
          <p:cNvPr id="10" name="Group 9">
            <a:extLst>
              <a:ext uri="{FF2B5EF4-FFF2-40B4-BE49-F238E27FC236}">
                <a16:creationId xmlns:a16="http://schemas.microsoft.com/office/drawing/2014/main" xmlns="" id="{83ED310A-AC22-4F43-A0E2-79758916E40E}"/>
              </a:ext>
            </a:extLst>
          </p:cNvPr>
          <p:cNvGrpSpPr/>
          <p:nvPr/>
        </p:nvGrpSpPr>
        <p:grpSpPr>
          <a:xfrm rot="10800000">
            <a:off x="7150101" y="0"/>
            <a:ext cx="1993900" cy="1988918"/>
            <a:chOff x="9377754" y="477962"/>
            <a:chExt cx="2658533" cy="2386701"/>
          </a:xfrm>
        </p:grpSpPr>
        <p:pic>
          <p:nvPicPr>
            <p:cNvPr id="11" name="Picture 10">
              <a:extLst>
                <a:ext uri="{FF2B5EF4-FFF2-40B4-BE49-F238E27FC236}">
                  <a16:creationId xmlns:a16="http://schemas.microsoft.com/office/drawing/2014/main" xmlns="" id="{E527B1AD-A95D-9949-986F-94D7832206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58316" y="2072007"/>
              <a:ext cx="1677971" cy="792656"/>
            </a:xfrm>
            <a:prstGeom prst="rect">
              <a:avLst/>
            </a:prstGeom>
          </p:spPr>
        </p:pic>
        <p:pic>
          <p:nvPicPr>
            <p:cNvPr id="12" name="Picture 11">
              <a:extLst>
                <a:ext uri="{FF2B5EF4-FFF2-40B4-BE49-F238E27FC236}">
                  <a16:creationId xmlns:a16="http://schemas.microsoft.com/office/drawing/2014/main" xmlns="" id="{84289259-A305-4943-9BC1-3631FB13BF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77754" y="477962"/>
              <a:ext cx="2621014" cy="1687399"/>
            </a:xfrm>
            <a:prstGeom prst="rect">
              <a:avLst/>
            </a:prstGeom>
          </p:spPr>
        </p:pic>
      </p:grpSp>
      <p:grpSp>
        <p:nvGrpSpPr>
          <p:cNvPr id="13" name="Group 12">
            <a:extLst>
              <a:ext uri="{FF2B5EF4-FFF2-40B4-BE49-F238E27FC236}">
                <a16:creationId xmlns:a16="http://schemas.microsoft.com/office/drawing/2014/main" xmlns="" id="{9B5472A8-24F9-F947-BAA8-EE0DCA7AE63E}"/>
              </a:ext>
            </a:extLst>
          </p:cNvPr>
          <p:cNvGrpSpPr/>
          <p:nvPr/>
        </p:nvGrpSpPr>
        <p:grpSpPr>
          <a:xfrm>
            <a:off x="662142" y="3726082"/>
            <a:ext cx="2488817" cy="1988918"/>
            <a:chOff x="8717864" y="477961"/>
            <a:chExt cx="3318423" cy="2386702"/>
          </a:xfrm>
        </p:grpSpPr>
        <p:pic>
          <p:nvPicPr>
            <p:cNvPr id="14" name="Picture 13">
              <a:extLst>
                <a:ext uri="{FF2B5EF4-FFF2-40B4-BE49-F238E27FC236}">
                  <a16:creationId xmlns:a16="http://schemas.microsoft.com/office/drawing/2014/main" xmlns="" id="{2ACD4089-F596-A049-9D91-A912D3C1A4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58316" y="2072007"/>
              <a:ext cx="1677971" cy="792656"/>
            </a:xfrm>
            <a:prstGeom prst="rect">
              <a:avLst/>
            </a:prstGeom>
          </p:spPr>
        </p:pic>
        <p:pic>
          <p:nvPicPr>
            <p:cNvPr id="15" name="Picture 14">
              <a:extLst>
                <a:ext uri="{FF2B5EF4-FFF2-40B4-BE49-F238E27FC236}">
                  <a16:creationId xmlns:a16="http://schemas.microsoft.com/office/drawing/2014/main" xmlns="" id="{33F1443A-D1DF-114C-A598-DF16F5B564C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717864" y="477961"/>
              <a:ext cx="3280904" cy="1687399"/>
            </a:xfrm>
            <a:prstGeom prst="rect">
              <a:avLst/>
            </a:prstGeom>
          </p:spPr>
        </p:pic>
      </p:grpSp>
      <p:sp>
        <p:nvSpPr>
          <p:cNvPr id="16" name="Text Placeholder 11">
            <a:extLst>
              <a:ext uri="{FF2B5EF4-FFF2-40B4-BE49-F238E27FC236}">
                <a16:creationId xmlns:a16="http://schemas.microsoft.com/office/drawing/2014/main" xmlns="" id="{7A6B0C1C-F316-6148-8EAE-3ACCF3870782}"/>
              </a:ext>
            </a:extLst>
          </p:cNvPr>
          <p:cNvSpPr>
            <a:spLocks noGrp="1"/>
          </p:cNvSpPr>
          <p:nvPr>
            <p:ph type="body" sz="quarter" idx="14" hasCustomPrompt="1"/>
          </p:nvPr>
        </p:nvSpPr>
        <p:spPr>
          <a:xfrm>
            <a:off x="628650" y="1285835"/>
            <a:ext cx="7886700"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31699748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blue edge l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3B77A81-22E8-5641-8A8F-C8F0148C164F}"/>
              </a:ext>
            </a:extLst>
          </p:cNvPr>
          <p:cNvSpPr/>
          <p:nvPr/>
        </p:nvSpPr>
        <p:spPr>
          <a:xfrm>
            <a:off x="4" y="0"/>
            <a:ext cx="1776842"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102912582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Blue Edge sli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75C263F-1E6C-8946-AFB0-006E341DE016}"/>
              </a:ext>
            </a:extLst>
          </p:cNvPr>
          <p:cNvSpPr/>
          <p:nvPr/>
        </p:nvSpPr>
        <p:spPr>
          <a:xfrm>
            <a:off x="4" y="0"/>
            <a:ext cx="720877"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272770676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purple edge l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2BE78D0B-4DD3-B44A-9F4F-1CA09B217C44}"/>
              </a:ext>
            </a:extLst>
          </p:cNvPr>
          <p:cNvSpPr/>
          <p:nvPr/>
        </p:nvSpPr>
        <p:spPr>
          <a:xfrm>
            <a:off x="1" y="0"/>
            <a:ext cx="1772678"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F308D"/>
              </a:solidFill>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75602017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purple edge sli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22687B1-DD34-834C-85B1-D375A01181DC}"/>
              </a:ext>
            </a:extLst>
          </p:cNvPr>
          <p:cNvSpPr/>
          <p:nvPr/>
        </p:nvSpPr>
        <p:spPr>
          <a:xfrm>
            <a:off x="0" y="0"/>
            <a:ext cx="720877"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208685460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lt blue edge l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D136EE0-2D0F-474C-9396-905DDC2323C1}"/>
              </a:ext>
            </a:extLst>
          </p:cNvPr>
          <p:cNvSpPr/>
          <p:nvPr/>
        </p:nvSpPr>
        <p:spPr>
          <a:xfrm>
            <a:off x="1" y="0"/>
            <a:ext cx="1772678"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117876362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lt blue edge sli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576398B-3165-884C-B6F7-D5A04BA5A01E}"/>
              </a:ext>
            </a:extLst>
          </p:cNvPr>
          <p:cNvSpPr/>
          <p:nvPr/>
        </p:nvSpPr>
        <p:spPr>
          <a:xfrm>
            <a:off x="0" y="0"/>
            <a:ext cx="720877"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922582" y="326739"/>
            <a:ext cx="7793561"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955920" y="1956146"/>
            <a:ext cx="7793561"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956343" y="1349354"/>
            <a:ext cx="4941726"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7" name="Picture 16">
            <a:extLst>
              <a:ext uri="{FF2B5EF4-FFF2-40B4-BE49-F238E27FC236}">
                <a16:creationId xmlns:a16="http://schemas.microsoft.com/office/drawing/2014/main" xmlns="" id="{71795B3A-7BE2-DC49-A058-A713D7B5C0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373149" y="240950"/>
            <a:ext cx="1295732" cy="1365250"/>
          </a:xfrm>
          <a:prstGeom prst="rect">
            <a:avLst/>
          </a:prstGeom>
        </p:spPr>
      </p:pic>
      <p:pic>
        <p:nvPicPr>
          <p:cNvPr id="18" name="Picture 17">
            <a:extLst>
              <a:ext uri="{FF2B5EF4-FFF2-40B4-BE49-F238E27FC236}">
                <a16:creationId xmlns:a16="http://schemas.microsoft.com/office/drawing/2014/main" xmlns="" id="{93BEF158-5E9F-2D4A-B25E-009905F0369F}"/>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95820" y="4108800"/>
            <a:ext cx="1226846" cy="1292668"/>
          </a:xfrm>
          <a:prstGeom prst="rect">
            <a:avLst/>
          </a:prstGeom>
        </p:spPr>
      </p:pic>
    </p:spTree>
    <p:extLst>
      <p:ext uri="{BB962C8B-B14F-4D97-AF65-F5344CB8AC3E}">
        <p14:creationId xmlns:p14="http://schemas.microsoft.com/office/powerpoint/2010/main" val="224010390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graphic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3948881" y="267404"/>
            <a:ext cx="4838681"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3948881" y="1980863"/>
            <a:ext cx="4838681" cy="3143250"/>
          </a:xfrm>
        </p:spPr>
        <p:txBody>
          <a:bodyPr>
            <a:normAutofit/>
          </a:bodyPr>
          <a:lstStyle>
            <a:lvl1pPr marL="385763" indent="-385763">
              <a:buClr>
                <a:srgbClr val="1BA8E0"/>
              </a:buClr>
              <a:buFont typeface="Arial" panose="020B0604020202020204" pitchFamily="34" charset="0"/>
              <a:buChar char="•"/>
              <a:defRPr sz="1500" b="0" i="0">
                <a:solidFill>
                  <a:schemeClr val="tx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grpSp>
        <p:nvGrpSpPr>
          <p:cNvPr id="11" name="Group 10">
            <a:extLst>
              <a:ext uri="{FF2B5EF4-FFF2-40B4-BE49-F238E27FC236}">
                <a16:creationId xmlns:a16="http://schemas.microsoft.com/office/drawing/2014/main" xmlns="" id="{5A048237-D6EB-554E-B8A6-BA06D6403535}"/>
              </a:ext>
            </a:extLst>
          </p:cNvPr>
          <p:cNvGrpSpPr/>
          <p:nvPr/>
        </p:nvGrpSpPr>
        <p:grpSpPr>
          <a:xfrm rot="10800000">
            <a:off x="-4623" y="0"/>
            <a:ext cx="2742635" cy="2175600"/>
            <a:chOff x="7619999" y="4247280"/>
            <a:chExt cx="3656847" cy="2610720"/>
          </a:xfrm>
        </p:grpSpPr>
        <p:pic>
          <p:nvPicPr>
            <p:cNvPr id="12" name="Picture 11">
              <a:extLst>
                <a:ext uri="{FF2B5EF4-FFF2-40B4-BE49-F238E27FC236}">
                  <a16:creationId xmlns:a16="http://schemas.microsoft.com/office/drawing/2014/main" xmlns="" id="{34AE7E75-2CF8-554B-9BE5-162CB5399D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3" name="Picture 12">
              <a:extLst>
                <a:ext uri="{FF2B5EF4-FFF2-40B4-BE49-F238E27FC236}">
                  <a16:creationId xmlns:a16="http://schemas.microsoft.com/office/drawing/2014/main" xmlns="" id="{2CAC7263-E4CA-5946-BE71-252E32B560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pic>
        <p:nvPicPr>
          <p:cNvPr id="14" name="Picture 13">
            <a:extLst>
              <a:ext uri="{FF2B5EF4-FFF2-40B4-BE49-F238E27FC236}">
                <a16:creationId xmlns:a16="http://schemas.microsoft.com/office/drawing/2014/main" xmlns="" id="{6761E3F7-AFEB-B64C-835D-31204BB57F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541" y="1589486"/>
            <a:ext cx="3292205" cy="3658006"/>
          </a:xfrm>
          <a:prstGeom prst="ellipse">
            <a:avLst/>
          </a:prstGeom>
        </p:spPr>
      </p:pic>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3948881" y="1433796"/>
            <a:ext cx="4838681"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69154407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graphic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84941C3-B196-6545-9744-6BFE27871C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7957" y="1623273"/>
            <a:ext cx="4766044" cy="4091727"/>
          </a:xfrm>
          <a:prstGeom prst="rect">
            <a:avLst/>
          </a:prstGeom>
        </p:spPr>
      </p:pic>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66710" y="242823"/>
            <a:ext cx="4838681"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66710" y="1956282"/>
            <a:ext cx="4838681" cy="3143250"/>
          </a:xfrm>
        </p:spPr>
        <p:txBody>
          <a:bodyPr>
            <a:normAutofit/>
          </a:bodyPr>
          <a:lstStyle>
            <a:lvl1pPr marL="385763" indent="-385763">
              <a:buClr>
                <a:srgbClr val="1BA8E0"/>
              </a:buClr>
              <a:buFont typeface="Arial" panose="020B0604020202020204" pitchFamily="34" charset="0"/>
              <a:buChar char="•"/>
              <a:defRPr sz="1500" b="0" i="0">
                <a:solidFill>
                  <a:schemeClr val="tx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266710" y="1409215"/>
            <a:ext cx="4838681"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grpSp>
        <p:nvGrpSpPr>
          <p:cNvPr id="17" name="Group 16">
            <a:extLst>
              <a:ext uri="{FF2B5EF4-FFF2-40B4-BE49-F238E27FC236}">
                <a16:creationId xmlns:a16="http://schemas.microsoft.com/office/drawing/2014/main" xmlns="" id="{87585CED-2B16-A647-9FAA-16977453FF72}"/>
              </a:ext>
            </a:extLst>
          </p:cNvPr>
          <p:cNvGrpSpPr/>
          <p:nvPr/>
        </p:nvGrpSpPr>
        <p:grpSpPr>
          <a:xfrm rot="5400000">
            <a:off x="3669889" y="-243250"/>
            <a:ext cx="2156618" cy="1907825"/>
            <a:chOff x="1213094" y="547282"/>
            <a:chExt cx="3433406" cy="3374798"/>
          </a:xfrm>
        </p:grpSpPr>
        <p:pic>
          <p:nvPicPr>
            <p:cNvPr id="18" name="Picture 17">
              <a:extLst>
                <a:ext uri="{FF2B5EF4-FFF2-40B4-BE49-F238E27FC236}">
                  <a16:creationId xmlns:a16="http://schemas.microsoft.com/office/drawing/2014/main" xmlns="" id="{53069C98-C99D-8746-834C-3E376912D5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68529" y="547282"/>
              <a:ext cx="1677971" cy="1687399"/>
            </a:xfrm>
            <a:prstGeom prst="rect">
              <a:avLst/>
            </a:prstGeom>
          </p:spPr>
        </p:pic>
        <p:pic>
          <p:nvPicPr>
            <p:cNvPr id="19" name="Picture 18">
              <a:extLst>
                <a:ext uri="{FF2B5EF4-FFF2-40B4-BE49-F238E27FC236}">
                  <a16:creationId xmlns:a16="http://schemas.microsoft.com/office/drawing/2014/main" xmlns="" id="{6DF3FE64-2349-A64A-833D-B5A4BD4F76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0558" y="2234681"/>
              <a:ext cx="1677971" cy="1687399"/>
            </a:xfrm>
            <a:prstGeom prst="rect">
              <a:avLst/>
            </a:prstGeom>
          </p:spPr>
        </p:pic>
        <p:pic>
          <p:nvPicPr>
            <p:cNvPr id="20" name="Picture 19">
              <a:extLst>
                <a:ext uri="{FF2B5EF4-FFF2-40B4-BE49-F238E27FC236}">
                  <a16:creationId xmlns:a16="http://schemas.microsoft.com/office/drawing/2014/main" xmlns="" id="{4DB4FD56-A810-6443-A4CF-E555A9CE2734}"/>
                </a:ext>
              </a:extLst>
            </p:cNvPr>
            <p:cNvPicPr>
              <a:picLocks noChangeAspect="1"/>
            </p:cNvPicPr>
            <p:nvPr/>
          </p:nvPicPr>
          <p:blipFill rotWithShape="1">
            <a:blip r:embed="rId5" cstate="print">
              <a:alphaModFix amt="66000"/>
              <a:extLst>
                <a:ext uri="{28A0092B-C50C-407E-A947-70E740481C1C}">
                  <a14:useLocalDpi xmlns:a14="http://schemas.microsoft.com/office/drawing/2010/main"/>
                </a:ext>
              </a:extLst>
            </a:blip>
            <a:srcRect/>
            <a:stretch/>
          </p:blipFill>
          <p:spPr>
            <a:xfrm>
              <a:off x="1213094" y="621609"/>
              <a:ext cx="1832900" cy="1711604"/>
            </a:xfrm>
            <a:prstGeom prst="rect">
              <a:avLst/>
            </a:prstGeom>
          </p:spPr>
        </p:pic>
      </p:grpSp>
    </p:spTree>
    <p:extLst>
      <p:ext uri="{BB962C8B-B14F-4D97-AF65-F5344CB8AC3E}">
        <p14:creationId xmlns:p14="http://schemas.microsoft.com/office/powerpoint/2010/main" val="351604413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graphic full">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5DB863E0-A400-474C-BB74-4931511B6F85}"/>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0" y="-1"/>
            <a:ext cx="9144000" cy="5715001"/>
          </a:xfrm>
          <a:prstGeom prst="rect">
            <a:avLst/>
          </a:prstGeom>
        </p:spPr>
      </p:pic>
      <p:sp>
        <p:nvSpPr>
          <p:cNvPr id="23" name="Rectangle 22">
            <a:extLst>
              <a:ext uri="{FF2B5EF4-FFF2-40B4-BE49-F238E27FC236}">
                <a16:creationId xmlns:a16="http://schemas.microsoft.com/office/drawing/2014/main" xmlns="" id="{EFC5DCDE-3FA0-3C4D-8A42-CE2FBD667E92}"/>
              </a:ext>
            </a:extLst>
          </p:cNvPr>
          <p:cNvSpPr/>
          <p:nvPr/>
        </p:nvSpPr>
        <p:spPr>
          <a:xfrm>
            <a:off x="0" y="0"/>
            <a:ext cx="9144000" cy="5715001"/>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002094" y="267403"/>
            <a:ext cx="6875197" cy="1104636"/>
          </a:xfrm>
        </p:spPr>
        <p:txBody>
          <a:bodyPr>
            <a:normAutofit/>
          </a:bodyPr>
          <a:lstStyle>
            <a:lvl1pPr>
              <a:defRPr sz="2100" b="1" spc="225">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002094" y="1980862"/>
            <a:ext cx="6875197" cy="3143250"/>
          </a:xfrm>
        </p:spPr>
        <p:txBody>
          <a:bodyPr>
            <a:normAutofit/>
          </a:bodyPr>
          <a:lstStyle>
            <a:lvl1pPr marL="0" indent="0">
              <a:buClr>
                <a:srgbClr val="1BA8E0"/>
              </a:buClr>
              <a:buFont typeface="Arial" panose="020B0604020202020204" pitchFamily="34" charset="0"/>
              <a:buNone/>
              <a:defRPr sz="1500" b="0" i="0">
                <a:solidFill>
                  <a:schemeClr val="bg1"/>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xmlns="" id="{2C11B2D0-8B5C-2A40-A549-8B935DEF14B6}"/>
              </a:ext>
            </a:extLst>
          </p:cNvPr>
          <p:cNvSpPr>
            <a:spLocks noGrp="1"/>
          </p:cNvSpPr>
          <p:nvPr>
            <p:ph type="body" sz="quarter" idx="14" hasCustomPrompt="1"/>
          </p:nvPr>
        </p:nvSpPr>
        <p:spPr>
          <a:xfrm>
            <a:off x="2002094" y="1433796"/>
            <a:ext cx="6875197" cy="393759"/>
          </a:xfrm>
        </p:spPr>
        <p:txBody>
          <a:bodyPr>
            <a:normAutofit/>
          </a:bodyPr>
          <a:lstStyle>
            <a:lvl1pPr marL="0" indent="0">
              <a:buNone/>
              <a:defRPr sz="1350" spc="225">
                <a:solidFill>
                  <a:srgbClr val="8BD0E8"/>
                </a:solidFill>
                <a:latin typeface="Arial" panose="020B0604020202020204" pitchFamily="34" charset="0"/>
                <a:cs typeface="Arial" panose="020B0604020202020204" pitchFamily="34" charset="0"/>
              </a:defRPr>
            </a:lvl1pPr>
          </a:lstStyle>
          <a:p>
            <a:pPr lvl="0"/>
            <a:r>
              <a:rPr lang="en-US" dirty="0"/>
              <a:t>SUBHEAD</a:t>
            </a:r>
          </a:p>
        </p:txBody>
      </p:sp>
      <p:pic>
        <p:nvPicPr>
          <p:cNvPr id="24" name="Picture 23">
            <a:extLst>
              <a:ext uri="{FF2B5EF4-FFF2-40B4-BE49-F238E27FC236}">
                <a16:creationId xmlns:a16="http://schemas.microsoft.com/office/drawing/2014/main" xmlns="" id="{9A670B09-5967-FD49-A2FF-B2160B1B74B3}"/>
              </a:ext>
            </a:extLst>
          </p:cNvPr>
          <p:cNvPicPr>
            <a:picLocks noChangeAspect="1"/>
          </p:cNvPicPr>
          <p:nvPr/>
        </p:nvPicPr>
        <p:blipFill>
          <a:blip r:embed="rId3" cstate="print">
            <a:alphaModFix amt="42000"/>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37792709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ED0DF-3DD5-AF4D-8FD1-A3C1589CC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E0C9BC-D731-BF42-8932-C9C3FA531630}"/>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6E6EAD5-95B1-4645-BDBB-433D9E63BE5F}"/>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A04F045-34E6-9642-8C1D-D6D7958EB74B}"/>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6" name="Footer Placeholder 5">
            <a:extLst>
              <a:ext uri="{FF2B5EF4-FFF2-40B4-BE49-F238E27FC236}">
                <a16:creationId xmlns:a16="http://schemas.microsoft.com/office/drawing/2014/main" xmlns="" id="{7B2BCF77-CB4A-6241-A4AB-99334C97B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7139B4-A41D-F140-BF9B-FA0DDF05EF35}"/>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351447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3 column with graph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1C6BA07-9341-3346-8F7F-E0567E9240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28956" y="4245842"/>
            <a:ext cx="3086095" cy="1380153"/>
          </a:xfrm>
          <a:prstGeom prst="rect">
            <a:avLst/>
          </a:prstGeom>
        </p:spPr>
      </p:pic>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cxnSp>
        <p:nvCxnSpPr>
          <p:cNvPr id="11" name="Straight Connector 10">
            <a:extLst>
              <a:ext uri="{FF2B5EF4-FFF2-40B4-BE49-F238E27FC236}">
                <a16:creationId xmlns:a16="http://schemas.microsoft.com/office/drawing/2014/main" xmlns="" id="{0156205F-CE7B-4E4B-AACF-FFFD8823D90F}"/>
              </a:ext>
            </a:extLst>
          </p:cNvPr>
          <p:cNvCxnSpPr/>
          <p:nvPr/>
        </p:nvCxnSpPr>
        <p:spPr>
          <a:xfrm>
            <a:off x="508097" y="1362365"/>
            <a:ext cx="8031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3A401EA-17A1-B74F-8DCA-2A7472146F62}"/>
              </a:ext>
            </a:extLst>
          </p:cNvPr>
          <p:cNvCxnSpPr>
            <a:cxnSpLocks/>
          </p:cNvCxnSpPr>
          <p:nvPr/>
        </p:nvCxnSpPr>
        <p:spPr>
          <a:xfrm flipV="1">
            <a:off x="3201983" y="1362366"/>
            <a:ext cx="0" cy="1515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E5E469F-92A3-D24C-96FA-8F5D25F9DFB1}"/>
              </a:ext>
            </a:extLst>
          </p:cNvPr>
          <p:cNvCxnSpPr>
            <a:cxnSpLocks/>
          </p:cNvCxnSpPr>
          <p:nvPr/>
        </p:nvCxnSpPr>
        <p:spPr>
          <a:xfrm flipV="1">
            <a:off x="6081846" y="1362367"/>
            <a:ext cx="0" cy="147765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3365801"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19" name="Content Placeholder 2">
            <a:extLst>
              <a:ext uri="{FF2B5EF4-FFF2-40B4-BE49-F238E27FC236}">
                <a16:creationId xmlns:a16="http://schemas.microsoft.com/office/drawing/2014/main" xmlns="" id="{518E49BA-EB20-BC41-9CE6-D8B9EBE37FEA}"/>
              </a:ext>
            </a:extLst>
          </p:cNvPr>
          <p:cNvSpPr>
            <a:spLocks noGrp="1"/>
          </p:cNvSpPr>
          <p:nvPr>
            <p:ph sz="half" idx="16" hasCustomPrompt="1"/>
          </p:nvPr>
        </p:nvSpPr>
        <p:spPr>
          <a:xfrm>
            <a:off x="6284138" y="1525089"/>
            <a:ext cx="2552226" cy="2997741"/>
          </a:xfrm>
        </p:spPr>
        <p:txBody>
          <a:bodyPr>
            <a:normAutofit/>
          </a:bodyPr>
          <a:lstStyle>
            <a:lvl1pPr marL="0" indent="0">
              <a:buNone/>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337485988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3 column no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cxnSp>
        <p:nvCxnSpPr>
          <p:cNvPr id="11" name="Straight Connector 10">
            <a:extLst>
              <a:ext uri="{FF2B5EF4-FFF2-40B4-BE49-F238E27FC236}">
                <a16:creationId xmlns:a16="http://schemas.microsoft.com/office/drawing/2014/main" xmlns="" id="{0156205F-CE7B-4E4B-AACF-FFFD8823D90F}"/>
              </a:ext>
            </a:extLst>
          </p:cNvPr>
          <p:cNvCxnSpPr/>
          <p:nvPr/>
        </p:nvCxnSpPr>
        <p:spPr>
          <a:xfrm>
            <a:off x="508097" y="1362365"/>
            <a:ext cx="8031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3A401EA-17A1-B74F-8DCA-2A7472146F62}"/>
              </a:ext>
            </a:extLst>
          </p:cNvPr>
          <p:cNvCxnSpPr>
            <a:cxnSpLocks/>
          </p:cNvCxnSpPr>
          <p:nvPr/>
        </p:nvCxnSpPr>
        <p:spPr>
          <a:xfrm flipV="1">
            <a:off x="3201983" y="1362366"/>
            <a:ext cx="0" cy="1515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E5E469F-92A3-D24C-96FA-8F5D25F9DFB1}"/>
              </a:ext>
            </a:extLst>
          </p:cNvPr>
          <p:cNvCxnSpPr>
            <a:cxnSpLocks/>
          </p:cNvCxnSpPr>
          <p:nvPr/>
        </p:nvCxnSpPr>
        <p:spPr>
          <a:xfrm flipV="1">
            <a:off x="6081846" y="1362367"/>
            <a:ext cx="0" cy="147765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3365801"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19" name="Content Placeholder 2">
            <a:extLst>
              <a:ext uri="{FF2B5EF4-FFF2-40B4-BE49-F238E27FC236}">
                <a16:creationId xmlns:a16="http://schemas.microsoft.com/office/drawing/2014/main" xmlns="" id="{518E49BA-EB20-BC41-9CE6-D8B9EBE37FEA}"/>
              </a:ext>
            </a:extLst>
          </p:cNvPr>
          <p:cNvSpPr>
            <a:spLocks noGrp="1"/>
          </p:cNvSpPr>
          <p:nvPr>
            <p:ph sz="half" idx="16" hasCustomPrompt="1"/>
          </p:nvPr>
        </p:nvSpPr>
        <p:spPr>
          <a:xfrm>
            <a:off x="6284138" y="1525088"/>
            <a:ext cx="2552226" cy="3568255"/>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237979966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3903539" cy="3331965"/>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4775279" y="1525089"/>
            <a:ext cx="3871764" cy="3331936"/>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cxnSp>
        <p:nvCxnSpPr>
          <p:cNvPr id="15" name="Straight Connector 14">
            <a:extLst>
              <a:ext uri="{FF2B5EF4-FFF2-40B4-BE49-F238E27FC236}">
                <a16:creationId xmlns:a16="http://schemas.microsoft.com/office/drawing/2014/main" xmlns="" id="{0663F777-CEB2-0348-AF29-C5E8EA079729}"/>
              </a:ext>
            </a:extLst>
          </p:cNvPr>
          <p:cNvCxnSpPr>
            <a:cxnSpLocks/>
          </p:cNvCxnSpPr>
          <p:nvPr/>
        </p:nvCxnSpPr>
        <p:spPr>
          <a:xfrm>
            <a:off x="508097" y="1362365"/>
            <a:ext cx="8138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257161-28E9-274D-BB1E-3659402A810A}"/>
              </a:ext>
            </a:extLst>
          </p:cNvPr>
          <p:cNvCxnSpPr>
            <a:cxnSpLocks/>
          </p:cNvCxnSpPr>
          <p:nvPr/>
        </p:nvCxnSpPr>
        <p:spPr>
          <a:xfrm flipV="1">
            <a:off x="4543766" y="1362367"/>
            <a:ext cx="0" cy="3234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48735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2 column w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4EC0D-0D3C-1441-A045-0490111BF375}"/>
              </a:ext>
            </a:extLst>
          </p:cNvPr>
          <p:cNvSpPr>
            <a:spLocks noGrp="1"/>
          </p:cNvSpPr>
          <p:nvPr>
            <p:ph sz="half" idx="1" hasCustomPrompt="1"/>
          </p:nvPr>
        </p:nvSpPr>
        <p:spPr>
          <a:xfrm>
            <a:off x="532032" y="1525088"/>
            <a:ext cx="3903539" cy="3331965"/>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9" name="Text Placeholder 11">
            <a:extLst>
              <a:ext uri="{FF2B5EF4-FFF2-40B4-BE49-F238E27FC236}">
                <a16:creationId xmlns:a16="http://schemas.microsoft.com/office/drawing/2014/main" xmlns="" id="{0D0749A2-08ED-0048-97FB-3C07B75C2F63}"/>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8" name="Content Placeholder 2">
            <a:extLst>
              <a:ext uri="{FF2B5EF4-FFF2-40B4-BE49-F238E27FC236}">
                <a16:creationId xmlns:a16="http://schemas.microsoft.com/office/drawing/2014/main" xmlns="" id="{470BAA92-E916-B748-88B3-FF8BEC8642BE}"/>
              </a:ext>
            </a:extLst>
          </p:cNvPr>
          <p:cNvSpPr>
            <a:spLocks noGrp="1"/>
          </p:cNvSpPr>
          <p:nvPr>
            <p:ph sz="half" idx="15" hasCustomPrompt="1"/>
          </p:nvPr>
        </p:nvSpPr>
        <p:spPr>
          <a:xfrm>
            <a:off x="4775279" y="1525089"/>
            <a:ext cx="3871764" cy="3331936"/>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cxnSp>
        <p:nvCxnSpPr>
          <p:cNvPr id="15" name="Straight Connector 14">
            <a:extLst>
              <a:ext uri="{FF2B5EF4-FFF2-40B4-BE49-F238E27FC236}">
                <a16:creationId xmlns:a16="http://schemas.microsoft.com/office/drawing/2014/main" xmlns="" id="{0663F777-CEB2-0348-AF29-C5E8EA079729}"/>
              </a:ext>
            </a:extLst>
          </p:cNvPr>
          <p:cNvCxnSpPr>
            <a:cxnSpLocks/>
          </p:cNvCxnSpPr>
          <p:nvPr/>
        </p:nvCxnSpPr>
        <p:spPr>
          <a:xfrm>
            <a:off x="508097" y="1362365"/>
            <a:ext cx="8138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257161-28E9-274D-BB1E-3659402A810A}"/>
              </a:ext>
            </a:extLst>
          </p:cNvPr>
          <p:cNvCxnSpPr>
            <a:cxnSpLocks/>
          </p:cNvCxnSpPr>
          <p:nvPr/>
        </p:nvCxnSpPr>
        <p:spPr>
          <a:xfrm flipV="1">
            <a:off x="4543766" y="1362367"/>
            <a:ext cx="0" cy="3234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46559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xmlns="" id="{9EBA719B-02B5-3E49-A1A6-9A3B84F4D53C}"/>
              </a:ext>
            </a:extLst>
          </p:cNvPr>
          <p:cNvSpPr>
            <a:spLocks noGrp="1"/>
          </p:cNvSpPr>
          <p:nvPr>
            <p:ph type="dt" sz="half" idx="10"/>
          </p:nvPr>
        </p:nvSpPr>
        <p:spPr/>
        <p:txBody>
          <a:bodyPr/>
          <a:lstStyle/>
          <a:p>
            <a:fld id="{4991D5BA-E0FA-4BDD-BF7F-0BBF1FD20141}" type="datetime1">
              <a:rPr lang="en-US" smtClean="0">
                <a:solidFill>
                  <a:prstClr val="black">
                    <a:tint val="75000"/>
                  </a:prstClr>
                </a:solidFill>
              </a:rPr>
              <a:pPr/>
              <a:t>8/18/2020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C0975A4-D661-144D-83A7-67F836E7A67B}"/>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9" name="Slide Number Placeholder 8">
            <a:extLst>
              <a:ext uri="{FF2B5EF4-FFF2-40B4-BE49-F238E27FC236}">
                <a16:creationId xmlns:a16="http://schemas.microsoft.com/office/drawing/2014/main" xmlns="" id="{F3724907-BA52-6049-87D8-5E01F2E0A25E}"/>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5EA95394-1DE3-024D-A01E-98D27317A815}"/>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11" name="Text Placeholder 11">
            <a:extLst>
              <a:ext uri="{FF2B5EF4-FFF2-40B4-BE49-F238E27FC236}">
                <a16:creationId xmlns:a16="http://schemas.microsoft.com/office/drawing/2014/main" xmlns="" id="{FFA8F937-EF19-DB45-A114-22FEF0AA45F7}"/>
              </a:ext>
            </a:extLst>
          </p:cNvPr>
          <p:cNvSpPr>
            <a:spLocks noGrp="1"/>
          </p:cNvSpPr>
          <p:nvPr>
            <p:ph type="body" sz="quarter" idx="14" hasCustomPrompt="1"/>
          </p:nvPr>
        </p:nvSpPr>
        <p:spPr>
          <a:xfrm>
            <a:off x="627459"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xmlns="" id="{7875E2FA-7562-D643-866F-D569BD0106AC}"/>
              </a:ext>
            </a:extLst>
          </p:cNvPr>
          <p:cNvSpPr>
            <a:spLocks noGrp="1"/>
          </p:cNvSpPr>
          <p:nvPr>
            <p:ph type="body" sz="quarter" idx="15" hasCustomPrompt="1"/>
          </p:nvPr>
        </p:nvSpPr>
        <p:spPr>
          <a:xfrm>
            <a:off x="4629150"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3" name="Content Placeholder 2">
            <a:extLst>
              <a:ext uri="{FF2B5EF4-FFF2-40B4-BE49-F238E27FC236}">
                <a16:creationId xmlns:a16="http://schemas.microsoft.com/office/drawing/2014/main" xmlns="" id="{80400412-1EA3-454B-A7E2-50AAE7922D55}"/>
              </a:ext>
            </a:extLst>
          </p:cNvPr>
          <p:cNvSpPr>
            <a:spLocks noGrp="1"/>
          </p:cNvSpPr>
          <p:nvPr>
            <p:ph sz="half" idx="1" hasCustomPrompt="1"/>
          </p:nvPr>
        </p:nvSpPr>
        <p:spPr>
          <a:xfrm>
            <a:off x="619385" y="2087562"/>
            <a:ext cx="3903539" cy="3070491"/>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sp>
        <p:nvSpPr>
          <p:cNvPr id="14" name="Content Placeholder 2">
            <a:extLst>
              <a:ext uri="{FF2B5EF4-FFF2-40B4-BE49-F238E27FC236}">
                <a16:creationId xmlns:a16="http://schemas.microsoft.com/office/drawing/2014/main" xmlns="" id="{8C03B4A4-15E6-9142-8DF1-74638D2599CE}"/>
              </a:ext>
            </a:extLst>
          </p:cNvPr>
          <p:cNvSpPr>
            <a:spLocks noGrp="1"/>
          </p:cNvSpPr>
          <p:nvPr>
            <p:ph sz="half" idx="16" hasCustomPrompt="1"/>
          </p:nvPr>
        </p:nvSpPr>
        <p:spPr>
          <a:xfrm>
            <a:off x="4629151" y="2089865"/>
            <a:ext cx="3903539" cy="3070491"/>
          </a:xfrm>
        </p:spPr>
        <p:txBody>
          <a:bodyPr>
            <a:normAutofit/>
          </a:bodyPr>
          <a:lstStyle>
            <a:lvl1pPr marL="0" indent="0">
              <a:buClr>
                <a:srgbClr val="1BA8E0"/>
              </a:buClr>
              <a:buFont typeface="Arial" panose="020B0604020202020204" pitchFamily="34" charset="0"/>
              <a:buNone/>
              <a:defRPr sz="1350">
                <a:latin typeface="Arial" panose="020B0604020202020204" pitchFamily="34" charset="0"/>
                <a:cs typeface="Arial" panose="020B0604020202020204" pitchFamily="34" charset="0"/>
              </a:defRPr>
            </a:lvl1pPr>
          </a:lstStyle>
          <a:p>
            <a:pPr lvl="0"/>
            <a:r>
              <a:rPr lang="en-US" dirty="0"/>
              <a:t>Content</a:t>
            </a:r>
          </a:p>
        </p:txBody>
      </p:sp>
      <p:pic>
        <p:nvPicPr>
          <p:cNvPr id="15" name="Picture 14">
            <a:extLst>
              <a:ext uri="{FF2B5EF4-FFF2-40B4-BE49-F238E27FC236}">
                <a16:creationId xmlns:a16="http://schemas.microsoft.com/office/drawing/2014/main" xmlns="" id="{AD763B8B-18A5-9A4E-932F-C4A19E2449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4215662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with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xmlns="" id="{9EBA719B-02B5-3E49-A1A6-9A3B84F4D53C}"/>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C0975A4-D661-144D-83A7-67F836E7A67B}"/>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9" name="Slide Number Placeholder 8">
            <a:extLst>
              <a:ext uri="{FF2B5EF4-FFF2-40B4-BE49-F238E27FC236}">
                <a16:creationId xmlns:a16="http://schemas.microsoft.com/office/drawing/2014/main" xmlns="" id="{F3724907-BA52-6049-87D8-5E01F2E0A25E}"/>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5EA95394-1DE3-024D-A01E-98D27317A815}"/>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sp>
        <p:nvSpPr>
          <p:cNvPr id="11" name="Text Placeholder 11">
            <a:extLst>
              <a:ext uri="{FF2B5EF4-FFF2-40B4-BE49-F238E27FC236}">
                <a16:creationId xmlns:a16="http://schemas.microsoft.com/office/drawing/2014/main" xmlns="" id="{FFA8F937-EF19-DB45-A114-22FEF0AA45F7}"/>
              </a:ext>
            </a:extLst>
          </p:cNvPr>
          <p:cNvSpPr>
            <a:spLocks noGrp="1"/>
          </p:cNvSpPr>
          <p:nvPr>
            <p:ph type="body" sz="quarter" idx="14" hasCustomPrompt="1"/>
          </p:nvPr>
        </p:nvSpPr>
        <p:spPr>
          <a:xfrm>
            <a:off x="627459"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xmlns="" id="{7875E2FA-7562-D643-866F-D569BD0106AC}"/>
              </a:ext>
            </a:extLst>
          </p:cNvPr>
          <p:cNvSpPr>
            <a:spLocks noGrp="1"/>
          </p:cNvSpPr>
          <p:nvPr>
            <p:ph type="body" sz="quarter" idx="15" hasCustomPrompt="1"/>
          </p:nvPr>
        </p:nvSpPr>
        <p:spPr>
          <a:xfrm>
            <a:off x="4629150" y="1400969"/>
            <a:ext cx="3887392" cy="547688"/>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5" name="Picture 14">
            <a:extLst>
              <a:ext uri="{FF2B5EF4-FFF2-40B4-BE49-F238E27FC236}">
                <a16:creationId xmlns:a16="http://schemas.microsoft.com/office/drawing/2014/main" xmlns="" id="{AD763B8B-18A5-9A4E-932F-C4A19E2449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6" name="Content Placeholder 2">
            <a:extLst>
              <a:ext uri="{FF2B5EF4-FFF2-40B4-BE49-F238E27FC236}">
                <a16:creationId xmlns:a16="http://schemas.microsoft.com/office/drawing/2014/main" xmlns="" id="{73057201-3F9F-DE44-9194-ABE803BF0E3A}"/>
              </a:ext>
            </a:extLst>
          </p:cNvPr>
          <p:cNvSpPr>
            <a:spLocks noGrp="1"/>
          </p:cNvSpPr>
          <p:nvPr>
            <p:ph sz="half" idx="1" hasCustomPrompt="1"/>
          </p:nvPr>
        </p:nvSpPr>
        <p:spPr>
          <a:xfrm>
            <a:off x="627459" y="2022860"/>
            <a:ext cx="3887392" cy="3137496"/>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
        <p:nvSpPr>
          <p:cNvPr id="17" name="Content Placeholder 2">
            <a:extLst>
              <a:ext uri="{FF2B5EF4-FFF2-40B4-BE49-F238E27FC236}">
                <a16:creationId xmlns:a16="http://schemas.microsoft.com/office/drawing/2014/main" xmlns="" id="{FAA6BD58-9009-4441-9714-999C32A935BB}"/>
              </a:ext>
            </a:extLst>
          </p:cNvPr>
          <p:cNvSpPr>
            <a:spLocks noGrp="1"/>
          </p:cNvSpPr>
          <p:nvPr>
            <p:ph sz="half" idx="16" hasCustomPrompt="1"/>
          </p:nvPr>
        </p:nvSpPr>
        <p:spPr>
          <a:xfrm>
            <a:off x="4627959" y="2022860"/>
            <a:ext cx="3887392" cy="3137496"/>
          </a:xfrm>
        </p:spPr>
        <p:txBody>
          <a:bodyPr>
            <a:normAutofit/>
          </a:bodyPr>
          <a:lstStyle>
            <a:lvl1pPr marL="214313" indent="-214313">
              <a:buClr>
                <a:srgbClr val="1BA8E0"/>
              </a:buClr>
              <a:buFont typeface="Arial" panose="020B0604020202020204" pitchFamily="34" charset="0"/>
              <a:buChar char="•"/>
              <a:defRPr sz="1350">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235829610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4" name="Content Placeholder 3">
            <a:extLst>
              <a:ext uri="{FF2B5EF4-FFF2-40B4-BE49-F238E27FC236}">
                <a16:creationId xmlns:a16="http://schemas.microsoft.com/office/drawing/2014/main" xmlns="" id="{699A36A3-08BD-9B45-87D1-151F273B1DE8}"/>
              </a:ext>
            </a:extLst>
          </p:cNvPr>
          <p:cNvSpPr>
            <a:spLocks noGrp="1"/>
          </p:cNvSpPr>
          <p:nvPr>
            <p:ph sz="quarter" idx="13"/>
          </p:nvPr>
        </p:nvSpPr>
        <p:spPr>
          <a:xfrm>
            <a:off x="116785" y="1323059"/>
            <a:ext cx="8481416" cy="3770292"/>
          </a:xfrm>
        </p:spPr>
        <p:txBody>
          <a:bodyPr/>
          <a:lstStyle>
            <a:lvl1pPr>
              <a:defRPr sz="135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xmlns="" id="{E14C460D-A409-1848-AFB3-7ED9B5BF4914}"/>
              </a:ext>
            </a:extLst>
          </p:cNvPr>
          <p:cNvSpPr>
            <a:spLocks noGrp="1"/>
          </p:cNvSpPr>
          <p:nvPr>
            <p:ph type="body" sz="quarter" idx="14" hasCustomPrompt="1"/>
          </p:nvPr>
        </p:nvSpPr>
        <p:spPr>
          <a:xfrm>
            <a:off x="89728" y="857941"/>
            <a:ext cx="8425622"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3788992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no subhea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TITLE</a:t>
            </a:r>
          </a:p>
        </p:txBody>
      </p:sp>
      <p:pic>
        <p:nvPicPr>
          <p:cNvPr id="14" name="Picture 13">
            <a:extLst>
              <a:ext uri="{FF2B5EF4-FFF2-40B4-BE49-F238E27FC236}">
                <a16:creationId xmlns:a16="http://schemas.microsoft.com/office/drawing/2014/main" xmlns="" id="{E6E49576-FD7E-1343-8A39-1542FD428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4" name="Content Placeholder 3">
            <a:extLst>
              <a:ext uri="{FF2B5EF4-FFF2-40B4-BE49-F238E27FC236}">
                <a16:creationId xmlns:a16="http://schemas.microsoft.com/office/drawing/2014/main" xmlns="" id="{699A36A3-08BD-9B45-87D1-151F273B1DE8}"/>
              </a:ext>
            </a:extLst>
          </p:cNvPr>
          <p:cNvSpPr>
            <a:spLocks noGrp="1"/>
          </p:cNvSpPr>
          <p:nvPr>
            <p:ph sz="quarter" idx="13"/>
          </p:nvPr>
        </p:nvSpPr>
        <p:spPr>
          <a:xfrm>
            <a:off x="116785" y="897194"/>
            <a:ext cx="8481416" cy="4196158"/>
          </a:xfrm>
        </p:spPr>
        <p:txBody>
          <a:bodyPr/>
          <a:lstStyle>
            <a:lvl1pPr>
              <a:defRPr sz="135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66861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4C9AC29-0924-9B4D-B1BE-B7528D1B1EA2}"/>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xmlns="" id="{3A977C2C-A239-C648-B852-E5E5C925B98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0" y="0"/>
            <a:ext cx="2742635" cy="2130778"/>
          </a:xfrm>
          <a:prstGeom prst="rect">
            <a:avLst/>
          </a:prstGeom>
        </p:spPr>
      </p:pic>
      <p:pic>
        <p:nvPicPr>
          <p:cNvPr id="9" name="Picture 8">
            <a:extLst>
              <a:ext uri="{FF2B5EF4-FFF2-40B4-BE49-F238E27FC236}">
                <a16:creationId xmlns:a16="http://schemas.microsoft.com/office/drawing/2014/main" xmlns="" id="{75396794-5CE2-E048-B768-6326DD1B70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0" y="3584223"/>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2283489720"/>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C8C588A-C6BA-D34F-82BA-C7D3D8730B46}"/>
              </a:ext>
            </a:extLst>
          </p:cNvPr>
          <p:cNvSpPr/>
          <p:nvPr/>
        </p:nvSpPr>
        <p:spPr>
          <a:xfrm>
            <a:off x="4" y="13982"/>
            <a:ext cx="9143996"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pic>
        <p:nvPicPr>
          <p:cNvPr id="9" name="Picture 8">
            <a:extLst>
              <a:ext uri="{FF2B5EF4-FFF2-40B4-BE49-F238E27FC236}">
                <a16:creationId xmlns:a16="http://schemas.microsoft.com/office/drawing/2014/main" xmlns="" id="{75396794-5CE2-E048-B768-6326DD1B70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0" y="3584223"/>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pic>
        <p:nvPicPr>
          <p:cNvPr id="12" name="Picture 11">
            <a:extLst>
              <a:ext uri="{FF2B5EF4-FFF2-40B4-BE49-F238E27FC236}">
                <a16:creationId xmlns:a16="http://schemas.microsoft.com/office/drawing/2014/main" xmlns="" id="{923E9FFF-32AA-F045-8785-50B3EA2592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665442" y="924854"/>
            <a:ext cx="3039411" cy="1917700"/>
          </a:xfrm>
          <a:prstGeom prst="rect">
            <a:avLst/>
          </a:prstGeom>
        </p:spPr>
      </p:pic>
    </p:spTree>
    <p:extLst>
      <p:ext uri="{BB962C8B-B14F-4D97-AF65-F5344CB8AC3E}">
        <p14:creationId xmlns:p14="http://schemas.microsoft.com/office/powerpoint/2010/main" val="12060187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8CD49-B687-5544-A008-C0D26D319BE9}"/>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6E7A2AE-6B30-BC45-BEB6-93AFDA11AD76}"/>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8189AE5-94F9-584B-A0AE-E53BFFE6360A}"/>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B1B6DB2-5D5E-1840-953A-44206DCC2BBF}"/>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13B8B8D-B3B7-F241-B93A-31FDD98F7799}"/>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4D7EE25-B423-6D4E-9FA6-672EFE079BE1}"/>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8" name="Footer Placeholder 7">
            <a:extLst>
              <a:ext uri="{FF2B5EF4-FFF2-40B4-BE49-F238E27FC236}">
                <a16:creationId xmlns:a16="http://schemas.microsoft.com/office/drawing/2014/main" xmlns="" id="{1C6E018E-D373-8946-8EA8-CC37BB5C8A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1BF21CB-1A9D-7345-AFC1-4BD042FEFB49}"/>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907537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6D7189A-8ABE-4544-BB16-8E2B276602E3}"/>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D34397E7-05E3-974D-B659-E8F11D3E3AC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6154531" y="3584223"/>
            <a:ext cx="2735470" cy="2130778"/>
          </a:xfrm>
          <a:prstGeom prst="rect">
            <a:avLst/>
          </a:prstGeom>
        </p:spPr>
      </p:pic>
      <p:pic>
        <p:nvPicPr>
          <p:cNvPr id="13" name="Picture 12">
            <a:extLst>
              <a:ext uri="{FF2B5EF4-FFF2-40B4-BE49-F238E27FC236}">
                <a16:creationId xmlns:a16="http://schemas.microsoft.com/office/drawing/2014/main" xmlns="" id="{5BC2CCCD-2C34-2D40-9DAF-F330DE14C745}"/>
              </a:ext>
            </a:extLst>
          </p:cNvPr>
          <p:cNvPicPr>
            <a:picLocks noChangeAspect="1"/>
          </p:cNvPicPr>
          <p:nvPr/>
        </p:nvPicPr>
        <p:blipFill rotWithShape="1">
          <a:blip r:embed="rId4" cstate="print">
            <a:alphaModFix amt="70000"/>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6200000">
            <a:off x="-215816" y="215815"/>
            <a:ext cx="2349332" cy="191770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1108442961"/>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373A5EE-B7CF-774F-A798-09BC6A72B178}"/>
              </a:ext>
            </a:extLst>
          </p:cNvPr>
          <p:cNvSpPr/>
          <p:nvPr/>
        </p:nvSpPr>
        <p:spPr>
          <a:xfrm>
            <a:off x="4" y="0"/>
            <a:ext cx="9143996"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pic>
        <p:nvPicPr>
          <p:cNvPr id="12" name="Picture 11">
            <a:extLst>
              <a:ext uri="{FF2B5EF4-FFF2-40B4-BE49-F238E27FC236}">
                <a16:creationId xmlns:a16="http://schemas.microsoft.com/office/drawing/2014/main" xmlns="" id="{330C27ED-EA79-DE40-8C5E-3669D68D058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278166" y="3122706"/>
            <a:ext cx="2189017" cy="230646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325928817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195AA-93E8-BB4F-BB4C-E9DD45705614}"/>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30CEC6B1-63A0-A947-81CD-0D0C1870E990}"/>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987209" y="124239"/>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143886710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EC082F2-5568-1E41-8485-500BBAFC89BC}"/>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4830D3FD-6C23-3943-A840-AF5C81FF13DC}"/>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979754" y="3371022"/>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solidFill>
                <a:latin typeface="Arial" panose="020B0604020202020204" pitchFamily="34" charset="0"/>
                <a:cs typeface="Arial" panose="020B0604020202020204" pitchFamily="34" charset="0"/>
              </a:defRPr>
            </a:lvl1pPr>
          </a:lstStyle>
          <a:p>
            <a:r>
              <a:rPr lang="en-US" dirty="0"/>
              <a:t>CLICK FOR TRANSITION CONTENT</a:t>
            </a:r>
          </a:p>
        </p:txBody>
      </p:sp>
    </p:spTree>
    <p:extLst>
      <p:ext uri="{BB962C8B-B14F-4D97-AF65-F5344CB8AC3E}">
        <p14:creationId xmlns:p14="http://schemas.microsoft.com/office/powerpoint/2010/main" val="124274593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estion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rgbClr val="484B87"/>
                </a:solidFill>
                <a:latin typeface="Arial" panose="020B0604020202020204" pitchFamily="34" charset="0"/>
                <a:cs typeface="Arial" panose="020B0604020202020204" pitchFamily="34" charset="0"/>
              </a:defRPr>
            </a:lvl1pPr>
          </a:lstStyle>
          <a:p>
            <a:r>
              <a:rPr lang="en-US" dirty="0"/>
              <a:t>QUESTIONS?</a:t>
            </a:r>
          </a:p>
        </p:txBody>
      </p:sp>
      <p:grpSp>
        <p:nvGrpSpPr>
          <p:cNvPr id="8" name="Group 7">
            <a:extLst>
              <a:ext uri="{FF2B5EF4-FFF2-40B4-BE49-F238E27FC236}">
                <a16:creationId xmlns:a16="http://schemas.microsoft.com/office/drawing/2014/main" xmlns="" id="{202B1435-C8DC-7140-A362-7DCFFAE18230}"/>
              </a:ext>
            </a:extLst>
          </p:cNvPr>
          <p:cNvGrpSpPr/>
          <p:nvPr/>
        </p:nvGrpSpPr>
        <p:grpSpPr>
          <a:xfrm>
            <a:off x="5715000" y="3539400"/>
            <a:ext cx="2742635" cy="2175600"/>
            <a:chOff x="7619999" y="4247280"/>
            <a:chExt cx="3656847" cy="2610720"/>
          </a:xfrm>
        </p:grpSpPr>
        <p:pic>
          <p:nvPicPr>
            <p:cNvPr id="9" name="Picture 8">
              <a:extLst>
                <a:ext uri="{FF2B5EF4-FFF2-40B4-BE49-F238E27FC236}">
                  <a16:creationId xmlns:a16="http://schemas.microsoft.com/office/drawing/2014/main" xmlns="" id="{CA59E29A-AFD8-6A4E-8969-2596FDD7BA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3" name="Picture 12">
              <a:extLst>
                <a:ext uri="{FF2B5EF4-FFF2-40B4-BE49-F238E27FC236}">
                  <a16:creationId xmlns:a16="http://schemas.microsoft.com/office/drawing/2014/main" xmlns="" id="{E7B0C85D-4EC2-BB47-9299-48AFD9585C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grpSp>
        <p:nvGrpSpPr>
          <p:cNvPr id="14" name="Group 13">
            <a:extLst>
              <a:ext uri="{FF2B5EF4-FFF2-40B4-BE49-F238E27FC236}">
                <a16:creationId xmlns:a16="http://schemas.microsoft.com/office/drawing/2014/main" xmlns="" id="{5DF53612-F2CF-4F46-95E6-31EC7C62EC68}"/>
              </a:ext>
            </a:extLst>
          </p:cNvPr>
          <p:cNvGrpSpPr/>
          <p:nvPr/>
        </p:nvGrpSpPr>
        <p:grpSpPr>
          <a:xfrm rot="10800000">
            <a:off x="416858" y="0"/>
            <a:ext cx="2742635" cy="2175600"/>
            <a:chOff x="7619999" y="4247280"/>
            <a:chExt cx="3656847" cy="2610720"/>
          </a:xfrm>
        </p:grpSpPr>
        <p:pic>
          <p:nvPicPr>
            <p:cNvPr id="15" name="Picture 14">
              <a:extLst>
                <a:ext uri="{FF2B5EF4-FFF2-40B4-BE49-F238E27FC236}">
                  <a16:creationId xmlns:a16="http://schemas.microsoft.com/office/drawing/2014/main" xmlns="" id="{7A72EF03-E82F-6542-BAB8-7362DE26CC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7619999" y="4301067"/>
              <a:ext cx="3656847" cy="2556933"/>
            </a:xfrm>
            <a:prstGeom prst="rect">
              <a:avLst/>
            </a:prstGeom>
          </p:spPr>
        </p:pic>
        <p:pic>
          <p:nvPicPr>
            <p:cNvPr id="16" name="Picture 15">
              <a:extLst>
                <a:ext uri="{FF2B5EF4-FFF2-40B4-BE49-F238E27FC236}">
                  <a16:creationId xmlns:a16="http://schemas.microsoft.com/office/drawing/2014/main" xmlns="" id="{8BFDDA74-70A4-6340-8E37-7CD363B7D3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
            <a:stretch/>
          </p:blipFill>
          <p:spPr>
            <a:xfrm>
              <a:off x="9448423" y="4247280"/>
              <a:ext cx="1789465" cy="1810494"/>
            </a:xfrm>
            <a:prstGeom prst="rect">
              <a:avLst/>
            </a:prstGeom>
          </p:spPr>
        </p:pic>
      </p:grpSp>
    </p:spTree>
    <p:extLst>
      <p:ext uri="{BB962C8B-B14F-4D97-AF65-F5344CB8AC3E}">
        <p14:creationId xmlns:p14="http://schemas.microsoft.com/office/powerpoint/2010/main" val="3486448387"/>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es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AAF23A4-F758-914C-827A-F005E09491C7}"/>
              </a:ext>
            </a:extLst>
          </p:cNvPr>
          <p:cNvSpPr/>
          <p:nvPr/>
        </p:nvSpPr>
        <p:spPr>
          <a:xfrm>
            <a:off x="1" y="0"/>
            <a:ext cx="9143999"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xmlns="" id="{B0B8B606-FBFE-4E49-B5B8-ED394BBCCB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6858" y="0"/>
            <a:ext cx="2742635" cy="213077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1481499839"/>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estion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D47C5A0-268D-C044-8570-70333518D0DC}"/>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xmlns="" id="{370BCD59-460A-5749-957B-92342D45A566}"/>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rot="5400000">
            <a:off x="6765746" y="3350938"/>
            <a:ext cx="2277718" cy="2049946"/>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347377463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estion 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rgbClr val="484B87"/>
                </a:solidFill>
                <a:latin typeface="Arial" panose="020B0604020202020204" pitchFamily="34" charset="0"/>
                <a:cs typeface="Arial" panose="020B0604020202020204" pitchFamily="34" charset="0"/>
              </a:defRPr>
            </a:lvl1pPr>
          </a:lstStyle>
          <a:p>
            <a:r>
              <a:rPr lang="en-US" dirty="0"/>
              <a:t>QUESTIONS?</a:t>
            </a:r>
          </a:p>
        </p:txBody>
      </p:sp>
      <p:grpSp>
        <p:nvGrpSpPr>
          <p:cNvPr id="12" name="Group 11">
            <a:extLst>
              <a:ext uri="{FF2B5EF4-FFF2-40B4-BE49-F238E27FC236}">
                <a16:creationId xmlns:a16="http://schemas.microsoft.com/office/drawing/2014/main" xmlns="" id="{01C63AB6-6844-9C42-8FC1-0AEF0862C1DA}"/>
              </a:ext>
            </a:extLst>
          </p:cNvPr>
          <p:cNvGrpSpPr/>
          <p:nvPr/>
        </p:nvGrpSpPr>
        <p:grpSpPr>
          <a:xfrm>
            <a:off x="250914" y="3340153"/>
            <a:ext cx="1940957" cy="2119805"/>
            <a:chOff x="1213094" y="547282"/>
            <a:chExt cx="3433406" cy="3374798"/>
          </a:xfrm>
        </p:grpSpPr>
        <p:pic>
          <p:nvPicPr>
            <p:cNvPr id="17" name="Picture 16">
              <a:extLst>
                <a:ext uri="{FF2B5EF4-FFF2-40B4-BE49-F238E27FC236}">
                  <a16:creationId xmlns:a16="http://schemas.microsoft.com/office/drawing/2014/main" xmlns="" id="{331B1E08-8CF1-A14E-B182-EC135D0806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68529" y="547282"/>
              <a:ext cx="1677971" cy="1687399"/>
            </a:xfrm>
            <a:prstGeom prst="rect">
              <a:avLst/>
            </a:prstGeom>
          </p:spPr>
        </p:pic>
        <p:pic>
          <p:nvPicPr>
            <p:cNvPr id="18" name="Picture 17">
              <a:extLst>
                <a:ext uri="{FF2B5EF4-FFF2-40B4-BE49-F238E27FC236}">
                  <a16:creationId xmlns:a16="http://schemas.microsoft.com/office/drawing/2014/main" xmlns="" id="{C11B5553-9377-C141-87C3-99E748F6FA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90558" y="2234681"/>
              <a:ext cx="1677971" cy="1687399"/>
            </a:xfrm>
            <a:prstGeom prst="rect">
              <a:avLst/>
            </a:prstGeom>
          </p:spPr>
        </p:pic>
        <p:pic>
          <p:nvPicPr>
            <p:cNvPr id="19" name="Picture 18">
              <a:extLst>
                <a:ext uri="{FF2B5EF4-FFF2-40B4-BE49-F238E27FC236}">
                  <a16:creationId xmlns:a16="http://schemas.microsoft.com/office/drawing/2014/main" xmlns="" id="{1383F593-994C-0541-9DF1-FEB3DE08247E}"/>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1213094" y="621609"/>
              <a:ext cx="1832900" cy="1711604"/>
            </a:xfrm>
            <a:prstGeom prst="rect">
              <a:avLst/>
            </a:prstGeom>
          </p:spPr>
        </p:pic>
      </p:grpSp>
    </p:spTree>
    <p:extLst>
      <p:ext uri="{BB962C8B-B14F-4D97-AF65-F5344CB8AC3E}">
        <p14:creationId xmlns:p14="http://schemas.microsoft.com/office/powerpoint/2010/main" val="187316651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estion 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30A7304-9DAB-C04B-9010-9C0EEA9D2FCE}"/>
              </a:ext>
            </a:extLst>
          </p:cNvPr>
          <p:cNvSpPr/>
          <p:nvPr/>
        </p:nvSpPr>
        <p:spPr>
          <a:xfrm>
            <a:off x="0" y="0"/>
            <a:ext cx="9144000"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xmlns="" id="{77A199A0-03A5-3C43-A515-BBD91577A878}"/>
              </a:ext>
            </a:extLst>
          </p:cNvPr>
          <p:cNvGrpSpPr/>
          <p:nvPr/>
        </p:nvGrpSpPr>
        <p:grpSpPr>
          <a:xfrm>
            <a:off x="6311919" y="1"/>
            <a:ext cx="2469458" cy="2617711"/>
            <a:chOff x="8415892" y="1"/>
            <a:chExt cx="3292610" cy="3141253"/>
          </a:xfrm>
        </p:grpSpPr>
        <p:pic>
          <p:nvPicPr>
            <p:cNvPr id="11" name="Picture 10">
              <a:extLst>
                <a:ext uri="{FF2B5EF4-FFF2-40B4-BE49-F238E27FC236}">
                  <a16:creationId xmlns:a16="http://schemas.microsoft.com/office/drawing/2014/main" xmlns="" id="{B014E7A8-8A1B-2149-A6D3-1E4BB47BBE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990239" y="-412824"/>
              <a:ext cx="861750" cy="1687399"/>
            </a:xfrm>
            <a:prstGeom prst="rect">
              <a:avLst/>
            </a:prstGeom>
          </p:spPr>
        </p:pic>
        <p:pic>
          <p:nvPicPr>
            <p:cNvPr id="13" name="Picture 12">
              <a:extLst>
                <a:ext uri="{FF2B5EF4-FFF2-40B4-BE49-F238E27FC236}">
                  <a16:creationId xmlns:a16="http://schemas.microsoft.com/office/drawing/2014/main" xmlns="" id="{26ACF0D6-A280-1040-AC29-828A3A4318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9636" y="285068"/>
              <a:ext cx="1828866" cy="1707836"/>
            </a:xfrm>
            <a:prstGeom prst="rect">
              <a:avLst/>
            </a:prstGeom>
          </p:spPr>
        </p:pic>
        <p:pic>
          <p:nvPicPr>
            <p:cNvPr id="14" name="Picture 13">
              <a:extLst>
                <a:ext uri="{FF2B5EF4-FFF2-40B4-BE49-F238E27FC236}">
                  <a16:creationId xmlns:a16="http://schemas.microsoft.com/office/drawing/2014/main" xmlns="" id="{0A15F95C-B5F2-8642-8986-FE4BD6B0EB4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15892" y="1414689"/>
              <a:ext cx="1848922" cy="1726565"/>
            </a:xfrm>
            <a:prstGeom prst="rect">
              <a:avLst/>
            </a:prstGeom>
          </p:spPr>
        </p:pic>
      </p:grpSp>
      <p:grpSp>
        <p:nvGrpSpPr>
          <p:cNvPr id="15" name="Group 14">
            <a:extLst>
              <a:ext uri="{FF2B5EF4-FFF2-40B4-BE49-F238E27FC236}">
                <a16:creationId xmlns:a16="http://schemas.microsoft.com/office/drawing/2014/main" xmlns="" id="{BDF55851-5EA8-3246-89B1-1D646F8BBA47}"/>
              </a:ext>
            </a:extLst>
          </p:cNvPr>
          <p:cNvGrpSpPr/>
          <p:nvPr/>
        </p:nvGrpSpPr>
        <p:grpSpPr>
          <a:xfrm rot="10800000">
            <a:off x="267466" y="3097290"/>
            <a:ext cx="2469458" cy="2617711"/>
            <a:chOff x="8415892" y="1"/>
            <a:chExt cx="3292610" cy="3141253"/>
          </a:xfrm>
        </p:grpSpPr>
        <p:pic>
          <p:nvPicPr>
            <p:cNvPr id="16" name="Picture 15">
              <a:extLst>
                <a:ext uri="{FF2B5EF4-FFF2-40B4-BE49-F238E27FC236}">
                  <a16:creationId xmlns:a16="http://schemas.microsoft.com/office/drawing/2014/main" xmlns="" id="{DFBDF7A9-FFD8-9843-9FFF-238FD5B98F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990239" y="-412824"/>
              <a:ext cx="861750" cy="1687399"/>
            </a:xfrm>
            <a:prstGeom prst="rect">
              <a:avLst/>
            </a:prstGeom>
          </p:spPr>
        </p:pic>
        <p:pic>
          <p:nvPicPr>
            <p:cNvPr id="18" name="Picture 17">
              <a:extLst>
                <a:ext uri="{FF2B5EF4-FFF2-40B4-BE49-F238E27FC236}">
                  <a16:creationId xmlns:a16="http://schemas.microsoft.com/office/drawing/2014/main" xmlns="" id="{8F4E6DC5-3EC6-CA40-B159-6CE50D5917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9636" y="285068"/>
              <a:ext cx="1828866" cy="1707836"/>
            </a:xfrm>
            <a:prstGeom prst="rect">
              <a:avLst/>
            </a:prstGeom>
          </p:spPr>
        </p:pic>
        <p:pic>
          <p:nvPicPr>
            <p:cNvPr id="19" name="Picture 18">
              <a:extLst>
                <a:ext uri="{FF2B5EF4-FFF2-40B4-BE49-F238E27FC236}">
                  <a16:creationId xmlns:a16="http://schemas.microsoft.com/office/drawing/2014/main" xmlns="" id="{213BDB21-676F-2943-9B25-F4E96A4EAA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15892" y="1414689"/>
              <a:ext cx="1848922" cy="1726565"/>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305632047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estion 6">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01A7A6DF-5611-864F-B0C1-48942A7119FF}"/>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xmlns="" id="{7DF8571E-2506-904E-A189-9AB129453014}"/>
              </a:ext>
            </a:extLst>
          </p:cNvPr>
          <p:cNvGrpSpPr/>
          <p:nvPr/>
        </p:nvGrpSpPr>
        <p:grpSpPr>
          <a:xfrm>
            <a:off x="305495" y="0"/>
            <a:ext cx="2703567" cy="2301030"/>
            <a:chOff x="1734102" y="3388659"/>
            <a:chExt cx="3604756" cy="2761236"/>
          </a:xfrm>
        </p:grpSpPr>
        <p:pic>
          <p:nvPicPr>
            <p:cNvPr id="21" name="Picture 20">
              <a:extLst>
                <a:ext uri="{FF2B5EF4-FFF2-40B4-BE49-F238E27FC236}">
                  <a16:creationId xmlns:a16="http://schemas.microsoft.com/office/drawing/2014/main" xmlns="" id="{CA99CDAB-F59D-D24D-BA17-84DC227B05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7594" y="3388659"/>
              <a:ext cx="1828866" cy="1034670"/>
            </a:xfrm>
            <a:prstGeom prst="rect">
              <a:avLst/>
            </a:prstGeom>
          </p:spPr>
        </p:pic>
        <p:pic>
          <p:nvPicPr>
            <p:cNvPr id="22" name="Picture 21">
              <a:extLst>
                <a:ext uri="{FF2B5EF4-FFF2-40B4-BE49-F238E27FC236}">
                  <a16:creationId xmlns:a16="http://schemas.microsoft.com/office/drawing/2014/main" xmlns="" id="{8C4A9E87-B8B8-0642-BE4A-2A217A4521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34102" y="4423330"/>
              <a:ext cx="1848922" cy="1726565"/>
            </a:xfrm>
            <a:prstGeom prst="rect">
              <a:avLst/>
            </a:prstGeom>
          </p:spPr>
        </p:pic>
        <p:pic>
          <p:nvPicPr>
            <p:cNvPr id="23" name="Picture 22">
              <a:extLst>
                <a:ext uri="{FF2B5EF4-FFF2-40B4-BE49-F238E27FC236}">
                  <a16:creationId xmlns:a16="http://schemas.microsoft.com/office/drawing/2014/main" xmlns="" id="{FFF1B1EC-5C34-3447-8930-B0E17E08908A}"/>
                </a:ext>
              </a:extLst>
            </p:cNvPr>
            <p:cNvPicPr>
              <a:picLocks noChangeAspect="1"/>
            </p:cNvPicPr>
            <p:nvPr/>
          </p:nvPicPr>
          <p:blipFill rotWithShape="1">
            <a:blip r:embed="rId4" cstate="print">
              <a:alphaModFix amt="37000"/>
              <a:extLst>
                <a:ext uri="{28A0092B-C50C-407E-A947-70E740481C1C}">
                  <a14:useLocalDpi xmlns:a14="http://schemas.microsoft.com/office/drawing/2010/main"/>
                </a:ext>
              </a:extLst>
            </a:blip>
            <a:srcRect/>
            <a:stretch/>
          </p:blipFill>
          <p:spPr>
            <a:xfrm rot="16200000">
              <a:off x="3616617" y="4389736"/>
              <a:ext cx="1688648" cy="1755835"/>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704652"/>
            <a:ext cx="9144000" cy="672810"/>
          </a:xfrm>
        </p:spPr>
        <p:txBody>
          <a:bodyPr>
            <a:normAutofit/>
          </a:bodyPr>
          <a:lstStyle>
            <a:lvl1pPr algn="ctr">
              <a:defRPr sz="2100" b="1" spc="225">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41785539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54C94-3CFB-F04B-B546-6B750FAA5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9C89292-7151-3349-9B06-0CC5BD3AD2EF}"/>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4" name="Footer Placeholder 3">
            <a:extLst>
              <a:ext uri="{FF2B5EF4-FFF2-40B4-BE49-F238E27FC236}">
                <a16:creationId xmlns:a16="http://schemas.microsoft.com/office/drawing/2014/main" xmlns="" id="{56EF3B91-0EEA-7649-8ED8-C6EA531A1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F0AC344-3ECC-A942-BC05-C94D2943E3AF}"/>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2793148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1832332"/>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grpSp>
        <p:nvGrpSpPr>
          <p:cNvPr id="13" name="Group 12">
            <a:extLst>
              <a:ext uri="{FF2B5EF4-FFF2-40B4-BE49-F238E27FC236}">
                <a16:creationId xmlns:a16="http://schemas.microsoft.com/office/drawing/2014/main" xmlns="" id="{7DAB4B19-395B-8E47-A536-AA2410898476}"/>
              </a:ext>
            </a:extLst>
          </p:cNvPr>
          <p:cNvGrpSpPr/>
          <p:nvPr/>
        </p:nvGrpSpPr>
        <p:grpSpPr>
          <a:xfrm>
            <a:off x="5854458" y="3537893"/>
            <a:ext cx="2633153" cy="2177107"/>
            <a:chOff x="7805943" y="4245472"/>
            <a:chExt cx="3510871" cy="2612528"/>
          </a:xfrm>
        </p:grpSpPr>
        <p:pic>
          <p:nvPicPr>
            <p:cNvPr id="14" name="Picture 13">
              <a:extLst>
                <a:ext uri="{FF2B5EF4-FFF2-40B4-BE49-F238E27FC236}">
                  <a16:creationId xmlns:a16="http://schemas.microsoft.com/office/drawing/2014/main" xmlns="" id="{CC54DE5B-2789-8F40-AEA7-BA2D03D6E1E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61379" y="4245472"/>
              <a:ext cx="1677971" cy="1687399"/>
            </a:xfrm>
            <a:prstGeom prst="rect">
              <a:avLst/>
            </a:prstGeom>
          </p:spPr>
        </p:pic>
        <p:pic>
          <p:nvPicPr>
            <p:cNvPr id="15" name="Picture 14">
              <a:extLst>
                <a:ext uri="{FF2B5EF4-FFF2-40B4-BE49-F238E27FC236}">
                  <a16:creationId xmlns:a16="http://schemas.microsoft.com/office/drawing/2014/main" xmlns="" id="{A67F7365-EDD2-4E48-AB3F-949F2D3EA4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05943" y="4309434"/>
              <a:ext cx="1677971" cy="1687399"/>
            </a:xfrm>
            <a:prstGeom prst="rect">
              <a:avLst/>
            </a:prstGeom>
          </p:spPr>
        </p:pic>
        <p:pic>
          <p:nvPicPr>
            <p:cNvPr id="16" name="Picture 15">
              <a:extLst>
                <a:ext uri="{FF2B5EF4-FFF2-40B4-BE49-F238E27FC236}">
                  <a16:creationId xmlns:a16="http://schemas.microsoft.com/office/drawing/2014/main" xmlns="" id="{49F72BBE-ED29-A44B-BCF5-18F70B1774DC}"/>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9483914" y="6060796"/>
              <a:ext cx="1832900" cy="797204"/>
            </a:xfrm>
            <a:prstGeom prst="rect">
              <a:avLst/>
            </a:prstGeom>
          </p:spPr>
        </p:pic>
      </p:grpSp>
      <p:sp>
        <p:nvSpPr>
          <p:cNvPr id="20" name="Text Placeholder 2">
            <a:extLst>
              <a:ext uri="{FF2B5EF4-FFF2-40B4-BE49-F238E27FC236}">
                <a16:creationId xmlns:a16="http://schemas.microsoft.com/office/drawing/2014/main" xmlns="" id="{092B7919-934E-184C-AC4B-590A5019A66B}"/>
              </a:ext>
            </a:extLst>
          </p:cNvPr>
          <p:cNvSpPr>
            <a:spLocks noGrp="1"/>
          </p:cNvSpPr>
          <p:nvPr>
            <p:ph type="body" sz="quarter" idx="13" hasCustomPrompt="1"/>
          </p:nvPr>
        </p:nvSpPr>
        <p:spPr>
          <a:xfrm>
            <a:off x="0" y="2532880"/>
            <a:ext cx="9144000" cy="543719"/>
          </a:xfrm>
        </p:spPr>
        <p:txBody>
          <a:bodyPr/>
          <a:lstStyle>
            <a:lvl1pPr marL="0" indent="0" algn="ctr">
              <a:buNone/>
              <a:defRPr sz="2400" spc="225">
                <a:solidFill>
                  <a:srgbClr val="484B87"/>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52107097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8FFF4CE-E635-9B46-9BC7-765C55A7D4F5}"/>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xmlns="" id="{7222AE8D-23D1-6D4E-A3FA-C493EAAA1E4F}"/>
              </a:ext>
            </a:extLst>
          </p:cNvPr>
          <p:cNvGrpSpPr/>
          <p:nvPr/>
        </p:nvGrpSpPr>
        <p:grpSpPr>
          <a:xfrm>
            <a:off x="7348647" y="1898956"/>
            <a:ext cx="1795354" cy="2583944"/>
            <a:chOff x="9798195" y="2278746"/>
            <a:chExt cx="2393805" cy="3100733"/>
          </a:xfrm>
        </p:grpSpPr>
        <p:pic>
          <p:nvPicPr>
            <p:cNvPr id="18" name="Picture 17">
              <a:extLst>
                <a:ext uri="{FF2B5EF4-FFF2-40B4-BE49-F238E27FC236}">
                  <a16:creationId xmlns:a16="http://schemas.microsoft.com/office/drawing/2014/main" xmlns="" id="{CF3D4588-53C4-2F44-AC4C-5B865C42D0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851400" y="3806932"/>
              <a:ext cx="1530074" cy="1572547"/>
            </a:xfrm>
            <a:prstGeom prst="rect">
              <a:avLst/>
            </a:prstGeom>
          </p:spPr>
        </p:pic>
        <p:pic>
          <p:nvPicPr>
            <p:cNvPr id="19" name="Picture 18">
              <a:extLst>
                <a:ext uri="{FF2B5EF4-FFF2-40B4-BE49-F238E27FC236}">
                  <a16:creationId xmlns:a16="http://schemas.microsoft.com/office/drawing/2014/main" xmlns="" id="{A30C74A3-0D35-2D4C-B454-15E1C67C07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98195" y="2278746"/>
              <a:ext cx="1636484" cy="1528186"/>
            </a:xfrm>
            <a:prstGeom prst="rect">
              <a:avLst/>
            </a:prstGeom>
          </p:spPr>
        </p:pic>
        <p:pic>
          <p:nvPicPr>
            <p:cNvPr id="20" name="Picture 19">
              <a:extLst>
                <a:ext uri="{FF2B5EF4-FFF2-40B4-BE49-F238E27FC236}">
                  <a16:creationId xmlns:a16="http://schemas.microsoft.com/office/drawing/2014/main" xmlns="" id="{477633D2-065B-2042-A658-6B73FCE058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05661" y="2313012"/>
              <a:ext cx="986339" cy="1528186"/>
            </a:xfrm>
            <a:prstGeom prst="rect">
              <a:avLst/>
            </a:prstGeom>
          </p:spPr>
        </p:pic>
      </p:grpSp>
      <p:grpSp>
        <p:nvGrpSpPr>
          <p:cNvPr id="21" name="Group 20">
            <a:extLst>
              <a:ext uri="{FF2B5EF4-FFF2-40B4-BE49-F238E27FC236}">
                <a16:creationId xmlns:a16="http://schemas.microsoft.com/office/drawing/2014/main" xmlns="" id="{546ED0D1-9B85-E749-8A47-F702F562C7ED}"/>
              </a:ext>
            </a:extLst>
          </p:cNvPr>
          <p:cNvGrpSpPr/>
          <p:nvPr/>
        </p:nvGrpSpPr>
        <p:grpSpPr>
          <a:xfrm rot="16200000">
            <a:off x="351355" y="-165356"/>
            <a:ext cx="1994838" cy="2325550"/>
            <a:chOff x="223889" y="252722"/>
            <a:chExt cx="2393805" cy="3100733"/>
          </a:xfrm>
        </p:grpSpPr>
        <p:pic>
          <p:nvPicPr>
            <p:cNvPr id="22" name="Picture 21">
              <a:extLst>
                <a:ext uri="{FF2B5EF4-FFF2-40B4-BE49-F238E27FC236}">
                  <a16:creationId xmlns:a16="http://schemas.microsoft.com/office/drawing/2014/main" xmlns="" id="{EB6A826D-7AA4-B641-98D0-33BA11632DA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7094" y="1780908"/>
              <a:ext cx="1530074" cy="1572547"/>
            </a:xfrm>
            <a:prstGeom prst="rect">
              <a:avLst/>
            </a:prstGeom>
          </p:spPr>
        </p:pic>
        <p:pic>
          <p:nvPicPr>
            <p:cNvPr id="23" name="Picture 22">
              <a:extLst>
                <a:ext uri="{FF2B5EF4-FFF2-40B4-BE49-F238E27FC236}">
                  <a16:creationId xmlns:a16="http://schemas.microsoft.com/office/drawing/2014/main" xmlns="" id="{2502F8D8-3C9A-4A49-8900-A6D0ED3E166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3889" y="252722"/>
              <a:ext cx="1636484" cy="1528186"/>
            </a:xfrm>
            <a:prstGeom prst="rect">
              <a:avLst/>
            </a:prstGeom>
          </p:spPr>
        </p:pic>
        <p:pic>
          <p:nvPicPr>
            <p:cNvPr id="24" name="Picture 23">
              <a:extLst>
                <a:ext uri="{FF2B5EF4-FFF2-40B4-BE49-F238E27FC236}">
                  <a16:creationId xmlns:a16="http://schemas.microsoft.com/office/drawing/2014/main" xmlns="" id="{3EA04A10-1F68-294F-BB0A-974585E7249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31355" y="286988"/>
              <a:ext cx="986339" cy="1528186"/>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1832332"/>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25" name="Text Placeholder 2">
            <a:extLst>
              <a:ext uri="{FF2B5EF4-FFF2-40B4-BE49-F238E27FC236}">
                <a16:creationId xmlns:a16="http://schemas.microsoft.com/office/drawing/2014/main" xmlns="" id="{BF1EF1B5-EEEF-C040-95FF-C712B3140976}"/>
              </a:ext>
            </a:extLst>
          </p:cNvPr>
          <p:cNvSpPr>
            <a:spLocks noGrp="1"/>
          </p:cNvSpPr>
          <p:nvPr>
            <p:ph type="body" sz="quarter" idx="13" hasCustomPrompt="1"/>
          </p:nvPr>
        </p:nvSpPr>
        <p:spPr>
          <a:xfrm>
            <a:off x="0" y="2608013"/>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303018386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F80F89-756A-E140-BF5B-71C7460DF738}"/>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5" name="Group 24">
            <a:extLst>
              <a:ext uri="{FF2B5EF4-FFF2-40B4-BE49-F238E27FC236}">
                <a16:creationId xmlns:a16="http://schemas.microsoft.com/office/drawing/2014/main" xmlns="" id="{DB2A0500-2709-B64E-95B8-44A91A5F2B82}"/>
              </a:ext>
            </a:extLst>
          </p:cNvPr>
          <p:cNvGrpSpPr/>
          <p:nvPr/>
        </p:nvGrpSpPr>
        <p:grpSpPr>
          <a:xfrm>
            <a:off x="3021858" y="4345"/>
            <a:ext cx="2293696" cy="1899370"/>
            <a:chOff x="4029144" y="5214"/>
            <a:chExt cx="3058261" cy="2279244"/>
          </a:xfrm>
        </p:grpSpPr>
        <p:pic>
          <p:nvPicPr>
            <p:cNvPr id="26" name="Picture 25">
              <a:extLst>
                <a:ext uri="{FF2B5EF4-FFF2-40B4-BE49-F238E27FC236}">
                  <a16:creationId xmlns:a16="http://schemas.microsoft.com/office/drawing/2014/main" xmlns="" id="{B9294E2C-59EB-FE47-9390-9C9B7A2ECD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57331" y="711911"/>
              <a:ext cx="1530074" cy="1572547"/>
            </a:xfrm>
            <a:prstGeom prst="rect">
              <a:avLst/>
            </a:prstGeom>
          </p:spPr>
        </p:pic>
        <p:pic>
          <p:nvPicPr>
            <p:cNvPr id="27" name="Picture 26">
              <a:extLst>
                <a:ext uri="{FF2B5EF4-FFF2-40B4-BE49-F238E27FC236}">
                  <a16:creationId xmlns:a16="http://schemas.microsoft.com/office/drawing/2014/main" xmlns="" id="{8F76499C-A116-0A42-96EF-7900A483EF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29144" y="734092"/>
              <a:ext cx="1636484" cy="1528186"/>
            </a:xfrm>
            <a:prstGeom prst="rect">
              <a:avLst/>
            </a:prstGeom>
          </p:spPr>
        </p:pic>
        <p:pic>
          <p:nvPicPr>
            <p:cNvPr id="28" name="Picture 27">
              <a:extLst>
                <a:ext uri="{FF2B5EF4-FFF2-40B4-BE49-F238E27FC236}">
                  <a16:creationId xmlns:a16="http://schemas.microsoft.com/office/drawing/2014/main" xmlns="" id="{39AC1B76-BDD8-C84E-BD8B-7C0F2A9429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4300068" y="-265709"/>
              <a:ext cx="986339" cy="1528186"/>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115235756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ac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D3AD5F1-A574-0C4B-A12A-D9154AD4FBD6}"/>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xmlns="" id="{727E9760-5E15-0442-BFB1-A9378E085335}"/>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t="-1"/>
          <a:stretch/>
        </p:blipFill>
        <p:spPr>
          <a:xfrm rot="16200000">
            <a:off x="152514" y="536356"/>
            <a:ext cx="2277718" cy="1962365"/>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57091151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act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4DE272-9BAB-774E-925F-10D42345B5A0}"/>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xmlns="" id="{30C816C1-89E6-E44E-9887-D0E5AF10BF4B}"/>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3547027" y="4073490"/>
            <a:ext cx="2049946" cy="164151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17073925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act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9928BF2-A610-3741-AD09-D57E1AADE8FE}"/>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xmlns="" id="{639DBA4B-F3E4-B44B-A532-7DB38C82F066}"/>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3547027" y="0"/>
            <a:ext cx="2049946" cy="1590260"/>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10" name="Title 1">
            <a:extLst>
              <a:ext uri="{FF2B5EF4-FFF2-40B4-BE49-F238E27FC236}">
                <a16:creationId xmlns:a16="http://schemas.microsoft.com/office/drawing/2014/main" xmlns="" id="{78A84010-3A59-8E47-9D57-A3FBFE326D5C}"/>
              </a:ext>
            </a:extLst>
          </p:cNvPr>
          <p:cNvSpPr>
            <a:spLocks noGrp="1"/>
          </p:cNvSpPr>
          <p:nvPr>
            <p:ph type="title" hasCustomPrompt="1"/>
          </p:nvPr>
        </p:nvSpPr>
        <p:spPr>
          <a:xfrm>
            <a:off x="0" y="2152710"/>
            <a:ext cx="9144000" cy="672810"/>
          </a:xfrm>
        </p:spPr>
        <p:txBody>
          <a:bodyPr>
            <a:normAutofit/>
          </a:bodyPr>
          <a:lstStyle>
            <a:lvl1pPr algn="ctr">
              <a:defRPr sz="2400" b="0" spc="225">
                <a:solidFill>
                  <a:srgbClr val="1BA8E0"/>
                </a:solidFill>
                <a:latin typeface="Arial" panose="020B0604020202020204" pitchFamily="34" charset="0"/>
                <a:cs typeface="Arial" panose="020B0604020202020204" pitchFamily="34" charset="0"/>
              </a:defRPr>
            </a:lvl1pPr>
          </a:lstStyle>
          <a:p>
            <a:r>
              <a:rPr lang="en-US" dirty="0"/>
              <a:t>CONTACT US AT</a:t>
            </a: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939787"/>
            <a:ext cx="9144000" cy="543719"/>
          </a:xfrm>
        </p:spPr>
        <p:txBody>
          <a:bodyPr/>
          <a:lstStyle>
            <a:lvl1pPr marL="0" indent="0" algn="ctr">
              <a:buNone/>
              <a:defRPr sz="2400"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Name | Email Address</a:t>
            </a:r>
            <a:endParaRPr lang="en-US" dirty="0"/>
          </a:p>
        </p:txBody>
      </p:sp>
    </p:spTree>
    <p:extLst>
      <p:ext uri="{BB962C8B-B14F-4D97-AF65-F5344CB8AC3E}">
        <p14:creationId xmlns:p14="http://schemas.microsoft.com/office/powerpoint/2010/main" val="177769153"/>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5E17FFC-0312-674D-A806-C6FAD232062F}"/>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xmlns="" id="{38BA79E7-9E12-B64E-8A42-B0268C7024A1}"/>
              </a:ext>
            </a:extLst>
          </p:cNvPr>
          <p:cNvGrpSpPr/>
          <p:nvPr/>
        </p:nvGrpSpPr>
        <p:grpSpPr>
          <a:xfrm>
            <a:off x="3455894" y="3287061"/>
            <a:ext cx="2905394" cy="2427943"/>
            <a:chOff x="4607858" y="3944473"/>
            <a:chExt cx="3873859" cy="2913531"/>
          </a:xfrm>
        </p:grpSpPr>
        <p:pic>
          <p:nvPicPr>
            <p:cNvPr id="14" name="Picture 13">
              <a:extLst>
                <a:ext uri="{FF2B5EF4-FFF2-40B4-BE49-F238E27FC236}">
                  <a16:creationId xmlns:a16="http://schemas.microsoft.com/office/drawing/2014/main" xmlns="" id="{23FD0611-0316-4C4E-8A90-EF28DED2E9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092070" y="4468357"/>
              <a:ext cx="905435" cy="3873859"/>
            </a:xfrm>
            <a:prstGeom prst="rect">
              <a:avLst/>
            </a:prstGeom>
          </p:spPr>
        </p:pic>
        <p:pic>
          <p:nvPicPr>
            <p:cNvPr id="15" name="Picture 14">
              <a:extLst>
                <a:ext uri="{FF2B5EF4-FFF2-40B4-BE49-F238E27FC236}">
                  <a16:creationId xmlns:a16="http://schemas.microsoft.com/office/drawing/2014/main" xmlns="" id="{A180080F-B783-1945-8E3A-439B496F6D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284810" y="3952886"/>
              <a:ext cx="2205320" cy="2188493"/>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1992397853"/>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ank you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B2ED262-1D05-2B4E-96C8-24DE7F052180}"/>
              </a:ext>
            </a:extLst>
          </p:cNvPr>
          <p:cNvSpPr/>
          <p:nvPr/>
        </p:nvSpPr>
        <p:spPr>
          <a:xfrm>
            <a:off x="0" y="0"/>
            <a:ext cx="9144000" cy="5715000"/>
          </a:xfrm>
          <a:prstGeom prst="rect">
            <a:avLst/>
          </a:prstGeom>
          <a:solidFill>
            <a:srgbClr val="5F30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1D51E699-B0AC-164A-9863-2D135905CD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568000" y="2686564"/>
            <a:ext cx="3215624" cy="1936377"/>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216768332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ank you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rgbClr val="484B87"/>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grpSp>
        <p:nvGrpSpPr>
          <p:cNvPr id="8" name="Group 7">
            <a:extLst>
              <a:ext uri="{FF2B5EF4-FFF2-40B4-BE49-F238E27FC236}">
                <a16:creationId xmlns:a16="http://schemas.microsoft.com/office/drawing/2014/main" xmlns="" id="{8EA75336-187E-4B4E-8EC8-16A40282007A}"/>
              </a:ext>
            </a:extLst>
          </p:cNvPr>
          <p:cNvGrpSpPr/>
          <p:nvPr/>
        </p:nvGrpSpPr>
        <p:grpSpPr>
          <a:xfrm rot="10800000">
            <a:off x="6470411" y="2546935"/>
            <a:ext cx="2548162" cy="2850577"/>
            <a:chOff x="1132720" y="1368923"/>
            <a:chExt cx="3397549" cy="3420692"/>
          </a:xfrm>
        </p:grpSpPr>
        <p:pic>
          <p:nvPicPr>
            <p:cNvPr id="9" name="Picture 8">
              <a:extLst>
                <a:ext uri="{FF2B5EF4-FFF2-40B4-BE49-F238E27FC236}">
                  <a16:creationId xmlns:a16="http://schemas.microsoft.com/office/drawing/2014/main" xmlns="" id="{A7ED7715-1286-7647-8C78-EE6C3FC96B7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52298" y="1368923"/>
              <a:ext cx="1677971" cy="1687399"/>
            </a:xfrm>
            <a:prstGeom prst="rect">
              <a:avLst/>
            </a:prstGeom>
          </p:spPr>
        </p:pic>
        <p:pic>
          <p:nvPicPr>
            <p:cNvPr id="11" name="Picture 10">
              <a:extLst>
                <a:ext uri="{FF2B5EF4-FFF2-40B4-BE49-F238E27FC236}">
                  <a16:creationId xmlns:a16="http://schemas.microsoft.com/office/drawing/2014/main" xmlns="" id="{4B302755-A146-1B44-AE84-CCAEE64F0E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0185" y="1417107"/>
              <a:ext cx="1677971" cy="1687399"/>
            </a:xfrm>
            <a:prstGeom prst="rect">
              <a:avLst/>
            </a:prstGeom>
          </p:spPr>
        </p:pic>
        <p:pic>
          <p:nvPicPr>
            <p:cNvPr id="13" name="Picture 12">
              <a:extLst>
                <a:ext uri="{FF2B5EF4-FFF2-40B4-BE49-F238E27FC236}">
                  <a16:creationId xmlns:a16="http://schemas.microsoft.com/office/drawing/2014/main" xmlns="" id="{CE2B369F-709C-BB4E-A98E-C36B01C5D76E}"/>
                </a:ext>
              </a:extLst>
            </p:cNvPr>
            <p:cNvPicPr>
              <a:picLocks noChangeAspect="1"/>
            </p:cNvPicPr>
            <p:nvPr/>
          </p:nvPicPr>
          <p:blipFill rotWithShape="1">
            <a:blip r:embed="rId4" cstate="print">
              <a:alphaModFix amt="66000"/>
              <a:extLst>
                <a:ext uri="{28A0092B-C50C-407E-A947-70E740481C1C}">
                  <a14:useLocalDpi xmlns:a14="http://schemas.microsoft.com/office/drawing/2010/main"/>
                </a:ext>
              </a:extLst>
            </a:blip>
            <a:srcRect/>
            <a:stretch/>
          </p:blipFill>
          <p:spPr>
            <a:xfrm>
              <a:off x="1132720" y="3078011"/>
              <a:ext cx="1832900" cy="1711604"/>
            </a:xfrm>
            <a:prstGeom prst="rect">
              <a:avLst/>
            </a:prstGeom>
          </p:spPr>
        </p:pic>
      </p:grpSp>
    </p:spTree>
    <p:extLst>
      <p:ext uri="{BB962C8B-B14F-4D97-AF65-F5344CB8AC3E}">
        <p14:creationId xmlns:p14="http://schemas.microsoft.com/office/powerpoint/2010/main" val="99308628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ank you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2689A17-D6DB-CA49-8603-E3799AA599D9}"/>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xmlns="" id="{11D4B153-198B-6B4B-9308-8B0B318378C4}"/>
              </a:ext>
            </a:extLst>
          </p:cNvPr>
          <p:cNvGrpSpPr/>
          <p:nvPr/>
        </p:nvGrpSpPr>
        <p:grpSpPr>
          <a:xfrm rot="16200000">
            <a:off x="6437318" y="928223"/>
            <a:ext cx="3228216" cy="2185148"/>
            <a:chOff x="4607858" y="3944473"/>
            <a:chExt cx="3873859" cy="2913531"/>
          </a:xfrm>
        </p:grpSpPr>
        <p:pic>
          <p:nvPicPr>
            <p:cNvPr id="11" name="Picture 10">
              <a:extLst>
                <a:ext uri="{FF2B5EF4-FFF2-40B4-BE49-F238E27FC236}">
                  <a16:creationId xmlns:a16="http://schemas.microsoft.com/office/drawing/2014/main" xmlns="" id="{B37228DF-C1D7-344C-B665-9E0C7C2F3A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092070" y="4468357"/>
              <a:ext cx="905435" cy="3873859"/>
            </a:xfrm>
            <a:prstGeom prst="rect">
              <a:avLst/>
            </a:prstGeom>
          </p:spPr>
        </p:pic>
        <p:pic>
          <p:nvPicPr>
            <p:cNvPr id="13" name="Picture 12">
              <a:extLst>
                <a:ext uri="{FF2B5EF4-FFF2-40B4-BE49-F238E27FC236}">
                  <a16:creationId xmlns:a16="http://schemas.microsoft.com/office/drawing/2014/main" xmlns="" id="{1324B32E-A882-1447-B65E-50C7D752C8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284810" y="3952886"/>
              <a:ext cx="2205320" cy="2188493"/>
            </a:xfrm>
            <a:prstGeom prst="rect">
              <a:avLst/>
            </a:prstGeom>
          </p:spPr>
        </p:pic>
      </p:grpSp>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0" y="2153169"/>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28418887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75A5E1-E021-5B42-BED0-B2F2A6723971}"/>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3" name="Footer Placeholder 2">
            <a:extLst>
              <a:ext uri="{FF2B5EF4-FFF2-40B4-BE49-F238E27FC236}">
                <a16:creationId xmlns:a16="http://schemas.microsoft.com/office/drawing/2014/main" xmlns="" id="{FC9C104F-C245-984C-8C05-7EDC618A3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ABD10AB-EB99-2D4D-A5F0-70DB50D0C569}"/>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1949582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hank you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DA560FF-F719-3645-9867-8DAB88370205}"/>
              </a:ext>
            </a:extLst>
          </p:cNvPr>
          <p:cNvSpPr/>
          <p:nvPr/>
        </p:nvSpPr>
        <p:spPr>
          <a:xfrm>
            <a:off x="0" y="0"/>
            <a:ext cx="9144000"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xmlns="" id="{6869A4EE-6022-7A42-8A75-535A98FC80A9}"/>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3547027" y="1177059"/>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57150" y="2696083"/>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334959999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ank you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1B190EC-552C-B14B-8C78-AEBA5FC59138}"/>
              </a:ext>
            </a:extLst>
          </p:cNvPr>
          <p:cNvSpPr/>
          <p:nvPr/>
        </p:nvSpPr>
        <p:spPr>
          <a:xfrm>
            <a:off x="0" y="0"/>
            <a:ext cx="9144000"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xmlns="" id="{8EC756C7-69D8-4E4D-B90B-B58C60F81940}"/>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5511713" y="2168490"/>
            <a:ext cx="2049946" cy="2277718"/>
          </a:xfrm>
          <a:prstGeom prst="rect">
            <a:avLst/>
          </a:prstGeom>
        </p:spPr>
      </p:pic>
      <p:sp>
        <p:nvSpPr>
          <p:cNvPr id="4" name="Date Placeholder 3">
            <a:extLst>
              <a:ext uri="{FF2B5EF4-FFF2-40B4-BE49-F238E27FC236}">
                <a16:creationId xmlns:a16="http://schemas.microsoft.com/office/drawing/2014/main" xmlns="" id="{D0273F17-C8F4-BD4A-8E53-847B4EAD9770}"/>
              </a:ext>
            </a:extLst>
          </p:cNvPr>
          <p:cNvSpPr>
            <a:spLocks noGrp="1"/>
          </p:cNvSpPr>
          <p:nvPr>
            <p:ph type="dt" sz="half" idx="10"/>
          </p:nvPr>
        </p:nvSpPr>
        <p:spPr/>
        <p:txBody>
          <a:bodyPr/>
          <a:lstStyle/>
          <a:p>
            <a:pPr defTabSz="685777"/>
            <a:fld id="{28351C2D-B054-48BB-9B91-E9062CF38F3E}" type="datetime1">
              <a:rPr lang="en-US" smtClean="0">
                <a:solidFill>
                  <a:prstClr val="black">
                    <a:tint val="75000"/>
                  </a:prstClr>
                </a:solidFill>
              </a:rPr>
              <a:pPr defTabSz="685777"/>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F278D03-4D43-4846-AFF6-9E4C7BC62AB2}"/>
              </a:ext>
            </a:extLst>
          </p:cNvPr>
          <p:cNvSpPr>
            <a:spLocks noGrp="1"/>
          </p:cNvSpPr>
          <p:nvPr>
            <p:ph type="ftr" sz="quarter" idx="11"/>
          </p:nvPr>
        </p:nvSpPr>
        <p:spPr/>
        <p:txBody>
          <a:bodyPr/>
          <a:lstStyle/>
          <a:p>
            <a:pPr defTabSz="685777"/>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02B5443-4D56-1741-9D14-D025554E4065}"/>
              </a:ext>
            </a:extLst>
          </p:cNvPr>
          <p:cNvSpPr>
            <a:spLocks noGrp="1"/>
          </p:cNvSpPr>
          <p:nvPr>
            <p:ph type="sldNum" sz="quarter" idx="12"/>
          </p:nvPr>
        </p:nvSpPr>
        <p:spPr/>
        <p:txBody>
          <a:bodyPr/>
          <a:lstStyle/>
          <a:p>
            <a:pPr defTabSz="685777"/>
            <a:fld id="{482E3423-F80B-4C32-860D-F774F2D85FC2}" type="slidenum">
              <a:rPr lang="en-US" smtClean="0">
                <a:solidFill>
                  <a:prstClr val="black">
                    <a:tint val="75000"/>
                  </a:prstClr>
                </a:solidFill>
              </a:rPr>
              <a:pPr defTabSz="685777"/>
              <a:t>‹#›</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xmlns="" id="{B1168438-62FA-254D-91E0-018452356BBD}"/>
              </a:ext>
            </a:extLst>
          </p:cNvPr>
          <p:cNvSpPr>
            <a:spLocks noGrp="1"/>
          </p:cNvSpPr>
          <p:nvPr>
            <p:ph type="body" sz="quarter" idx="13" hasCustomPrompt="1"/>
          </p:nvPr>
        </p:nvSpPr>
        <p:spPr>
          <a:xfrm>
            <a:off x="-57150" y="2696083"/>
            <a:ext cx="9144000" cy="543719"/>
          </a:xfrm>
        </p:spPr>
        <p:txBody>
          <a:bodyPr/>
          <a:lstStyle>
            <a:lvl1pPr marL="0" indent="0" algn="ctr">
              <a:buNone/>
              <a:defRPr sz="2400" b="1" spc="225">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THANK YOU</a:t>
            </a:r>
            <a:endParaRPr lang="en-US" dirty="0"/>
          </a:p>
        </p:txBody>
      </p:sp>
    </p:spTree>
    <p:extLst>
      <p:ext uri="{BB962C8B-B14F-4D97-AF65-F5344CB8AC3E}">
        <p14:creationId xmlns:p14="http://schemas.microsoft.com/office/powerpoint/2010/main" val="1608055555"/>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A02C16-9FD7-F44A-9A45-DBD7F0843379}"/>
              </a:ext>
            </a:extLst>
          </p:cNvPr>
          <p:cNvSpPr>
            <a:spLocks noGrp="1"/>
          </p:cNvSpPr>
          <p:nvPr>
            <p:ph type="dt" sz="half" idx="10"/>
          </p:nvPr>
        </p:nvSpPr>
        <p:spPr/>
        <p:txBody>
          <a:bodyPr/>
          <a:lstStyle/>
          <a:p>
            <a:fld id="{0FC5EE70-74C9-4501-955D-A249426072A0}" type="datetime1">
              <a:rPr lang="en-US" smtClean="0">
                <a:solidFill>
                  <a:prstClr val="black">
                    <a:tint val="75000"/>
                  </a:prstClr>
                </a:solidFill>
              </a:rPr>
              <a:pPr/>
              <a:t>8/18/2020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E3DE350-559E-D445-BF81-4640720CEAD9}"/>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4" name="Slide Number Placeholder 3">
            <a:extLst>
              <a:ext uri="{FF2B5EF4-FFF2-40B4-BE49-F238E27FC236}">
                <a16:creationId xmlns:a16="http://schemas.microsoft.com/office/drawing/2014/main" xmlns="" id="{42167592-FEAC-1A40-9246-4E00F68C6B2C}"/>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xmlns="" id="{D214FDE4-5770-924D-95FB-BA3867979E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2581561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AF75C-A780-2249-A800-DAA73BD9B9DD}"/>
              </a:ext>
            </a:extLst>
          </p:cNvPr>
          <p:cNvSpPr>
            <a:spLocks noGrp="1"/>
          </p:cNvSpPr>
          <p:nvPr>
            <p:ph type="title"/>
          </p:nvPr>
        </p:nvSpPr>
        <p:spPr>
          <a:xfrm>
            <a:off x="629841" y="381000"/>
            <a:ext cx="2949178" cy="13335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2FC5DDC9-7EF0-7B42-AC00-207255B4ABBC}"/>
              </a:ext>
            </a:extLst>
          </p:cNvPr>
          <p:cNvSpPr>
            <a:spLocks noGrp="1"/>
          </p:cNvSpPr>
          <p:nvPr>
            <p:ph idx="1"/>
          </p:nvPr>
        </p:nvSpPr>
        <p:spPr>
          <a:xfrm>
            <a:off x="3887391" y="822855"/>
            <a:ext cx="4629150" cy="4061354"/>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4DE66F-9503-584E-AB0A-094ED0DE008F}"/>
              </a:ext>
            </a:extLst>
          </p:cNvPr>
          <p:cNvSpPr>
            <a:spLocks noGrp="1"/>
          </p:cNvSpPr>
          <p:nvPr>
            <p:ph type="body" sz="half" idx="2"/>
          </p:nvPr>
        </p:nvSpPr>
        <p:spPr>
          <a:xfrm>
            <a:off x="629841" y="1714500"/>
            <a:ext cx="2949178" cy="3176323"/>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8799922-4E76-7341-8E14-6525D970A144}"/>
              </a:ext>
            </a:extLst>
          </p:cNvPr>
          <p:cNvSpPr>
            <a:spLocks noGrp="1"/>
          </p:cNvSpPr>
          <p:nvPr>
            <p:ph type="dt" sz="half" idx="10"/>
          </p:nvPr>
        </p:nvSpPr>
        <p:spPr/>
        <p:txBody>
          <a:bodyPr/>
          <a:lstStyle/>
          <a:p>
            <a:fld id="{7CB8CC5C-298B-41DB-9749-326704DFC121}"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4AB73D8-C590-5F43-83F7-607447D1696A}"/>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FABB98D8-5C74-C84C-BF1E-40F819057E52}"/>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xmlns="" id="{A0EFF9D9-E462-2B42-88DF-C31BE42BAF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3785682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308F2-5674-AC42-AB5B-0A0C9C9AC810}"/>
              </a:ext>
            </a:extLst>
          </p:cNvPr>
          <p:cNvSpPr>
            <a:spLocks noGrp="1"/>
          </p:cNvSpPr>
          <p:nvPr>
            <p:ph type="title"/>
          </p:nvPr>
        </p:nvSpPr>
        <p:spPr>
          <a:xfrm>
            <a:off x="629841" y="381000"/>
            <a:ext cx="2949178" cy="1333500"/>
          </a:xfrm>
        </p:spPr>
        <p:txBody>
          <a:bodyPr anchor="b"/>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B67D4EDA-F363-1C42-BEC8-FF303719569E}"/>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3A04C7E7-6827-A640-8535-6F9223512880}"/>
              </a:ext>
            </a:extLst>
          </p:cNvPr>
          <p:cNvSpPr>
            <a:spLocks noGrp="1"/>
          </p:cNvSpPr>
          <p:nvPr>
            <p:ph type="body" sz="half" idx="2"/>
          </p:nvPr>
        </p:nvSpPr>
        <p:spPr>
          <a:xfrm>
            <a:off x="629841" y="1714500"/>
            <a:ext cx="2949178" cy="3176323"/>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6CE55199-AAE9-6B45-A0A7-E6BD4AA4E129}"/>
              </a:ext>
            </a:extLst>
          </p:cNvPr>
          <p:cNvSpPr>
            <a:spLocks noGrp="1"/>
          </p:cNvSpPr>
          <p:nvPr>
            <p:ph type="dt" sz="half" idx="10"/>
          </p:nvPr>
        </p:nvSpPr>
        <p:spPr/>
        <p:txBody>
          <a:bodyPr/>
          <a:lstStyle/>
          <a:p>
            <a:fld id="{24DB3A6D-3DFE-46E3-BB96-5684A9CC2964}" type="datetime1">
              <a:rPr lang="en-US" smtClean="0">
                <a:solidFill>
                  <a:prstClr val="black">
                    <a:tint val="75000"/>
                  </a:prstClr>
                </a:solidFill>
              </a:rPr>
              <a:pPr/>
              <a:t>8/18/2020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64FEA9D-1656-3043-959E-970A3867249A}"/>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7" name="Slide Number Placeholder 6">
            <a:extLst>
              <a:ext uri="{FF2B5EF4-FFF2-40B4-BE49-F238E27FC236}">
                <a16:creationId xmlns:a16="http://schemas.microsoft.com/office/drawing/2014/main" xmlns="" id="{1BA81AC1-9225-D147-95B5-F5258AAD37B9}"/>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xmlns="" id="{C54682C0-2E04-8142-8832-B0DB57404D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Tree>
    <p:extLst>
      <p:ext uri="{BB962C8B-B14F-4D97-AF65-F5344CB8AC3E}">
        <p14:creationId xmlns:p14="http://schemas.microsoft.com/office/powerpoint/2010/main" val="222519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E4A60-9A41-2545-AE15-4F74FD3955D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7AFB4BA5-0626-0549-9884-E29BDBFD738F}"/>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04B3A43-0DF1-3C4C-856F-89ED420EEEC4}"/>
              </a:ext>
            </a:extLst>
          </p:cNvPr>
          <p:cNvSpPr>
            <a:spLocks noGrp="1"/>
          </p:cNvSpPr>
          <p:nvPr>
            <p:ph type="dt" sz="half" idx="10"/>
          </p:nvPr>
        </p:nvSpPr>
        <p:spPr/>
        <p:txBody>
          <a:bodyPr/>
          <a:lstStyle/>
          <a:p>
            <a:fld id="{350B636F-3C9B-48E3-865F-C9AFE2443897}"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9CF740E-91F9-BB44-A353-FD9C67147A51}"/>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D6B771B4-B30C-2B4B-95D7-5BF5F873DD9C}"/>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7308CFDE-D097-394B-B436-8F91AB0F18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8545807" y="5118689"/>
            <a:ext cx="506746" cy="456071"/>
          </a:xfrm>
          <a:prstGeom prst="rect">
            <a:avLst/>
          </a:prstGeom>
        </p:spPr>
      </p:pic>
    </p:spTree>
    <p:extLst>
      <p:ext uri="{BB962C8B-B14F-4D97-AF65-F5344CB8AC3E}">
        <p14:creationId xmlns:p14="http://schemas.microsoft.com/office/powerpoint/2010/main" val="2168834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E20537-F4DE-2B43-9893-53C9A3DC0E78}"/>
              </a:ext>
            </a:extLst>
          </p:cNvPr>
          <p:cNvSpPr>
            <a:spLocks noGrp="1"/>
          </p:cNvSpPr>
          <p:nvPr>
            <p:ph type="title" orient="vert"/>
          </p:nvPr>
        </p:nvSpPr>
        <p:spPr>
          <a:xfrm>
            <a:off x="6543675" y="304271"/>
            <a:ext cx="1971675" cy="484319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4629F67B-358D-9346-9D5F-4FD8A30A18AC}"/>
              </a:ext>
            </a:extLst>
          </p:cNvPr>
          <p:cNvSpPr>
            <a:spLocks noGrp="1"/>
          </p:cNvSpPr>
          <p:nvPr>
            <p:ph type="body" orient="vert" idx="1"/>
          </p:nvPr>
        </p:nvSpPr>
        <p:spPr>
          <a:xfrm>
            <a:off x="628650" y="304271"/>
            <a:ext cx="5800725" cy="484319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95E95D-FC21-A849-95D4-726B39E5B433}"/>
              </a:ext>
            </a:extLst>
          </p:cNvPr>
          <p:cNvSpPr>
            <a:spLocks noGrp="1"/>
          </p:cNvSpPr>
          <p:nvPr>
            <p:ph type="dt" sz="half" idx="10"/>
          </p:nvPr>
        </p:nvSpPr>
        <p:spPr/>
        <p:txBody>
          <a:bodyPr/>
          <a:lstStyle/>
          <a:p>
            <a:fld id="{4C36C0E7-BFF2-416E-A543-1F2DF6160150}"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D71AD50-ED9A-BB40-812B-7BD1C5568CA2}"/>
              </a:ext>
            </a:extLst>
          </p:cNvPr>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6" name="Slide Number Placeholder 5">
            <a:extLst>
              <a:ext uri="{FF2B5EF4-FFF2-40B4-BE49-F238E27FC236}">
                <a16:creationId xmlns:a16="http://schemas.microsoft.com/office/drawing/2014/main" xmlns="" id="{5BE514D3-51F6-3946-8184-75618F15874F}"/>
              </a:ext>
            </a:extLst>
          </p:cNvPr>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DD86EE86-FDF8-7446-83A5-50E536EDC8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90092" y="5123475"/>
            <a:ext cx="506746" cy="456071"/>
          </a:xfrm>
          <a:prstGeom prst="rect">
            <a:avLst/>
          </a:prstGeom>
        </p:spPr>
      </p:pic>
    </p:spTree>
    <p:extLst>
      <p:ext uri="{BB962C8B-B14F-4D97-AF65-F5344CB8AC3E}">
        <p14:creationId xmlns:p14="http://schemas.microsoft.com/office/powerpoint/2010/main" val="526813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Content no subhea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E9EB90-8331-4A4E-BCAC-661460E3DFBF}"/>
              </a:ext>
            </a:extLst>
          </p:cNvPr>
          <p:cNvSpPr>
            <a:spLocks noGrp="1"/>
          </p:cNvSpPr>
          <p:nvPr>
            <p:ph type="title" hasCustomPrompt="1"/>
          </p:nvPr>
        </p:nvSpPr>
        <p:spPr>
          <a:xfrm>
            <a:off x="89728" y="113772"/>
            <a:ext cx="8425622" cy="6728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PHOTO LIBRARY 09.13.19</a:t>
            </a:r>
          </a:p>
        </p:txBody>
      </p:sp>
      <p:pic>
        <p:nvPicPr>
          <p:cNvPr id="9" name="Picture 8">
            <a:extLst>
              <a:ext uri="{FF2B5EF4-FFF2-40B4-BE49-F238E27FC236}">
                <a16:creationId xmlns:a16="http://schemas.microsoft.com/office/drawing/2014/main" xmlns="" id="{E026F6A6-7195-F946-8C33-7876F39548B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076" y="621196"/>
            <a:ext cx="1455061" cy="1591733"/>
          </a:xfrm>
          <a:prstGeom prst="rect">
            <a:avLst/>
          </a:prstGeom>
        </p:spPr>
      </p:pic>
      <p:pic>
        <p:nvPicPr>
          <p:cNvPr id="10" name="Picture 9">
            <a:extLst>
              <a:ext uri="{FF2B5EF4-FFF2-40B4-BE49-F238E27FC236}">
                <a16:creationId xmlns:a16="http://schemas.microsoft.com/office/drawing/2014/main" xmlns="" id="{BE5F4EF8-04F8-1145-A939-174964795B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4850" y="621196"/>
            <a:ext cx="2053464" cy="1591733"/>
          </a:xfrm>
          <a:prstGeom prst="rect">
            <a:avLst/>
          </a:prstGeom>
        </p:spPr>
      </p:pic>
      <p:pic>
        <p:nvPicPr>
          <p:cNvPr id="11" name="Picture 10">
            <a:extLst>
              <a:ext uri="{FF2B5EF4-FFF2-40B4-BE49-F238E27FC236}">
                <a16:creationId xmlns:a16="http://schemas.microsoft.com/office/drawing/2014/main" xmlns="" id="{6A6F9A9D-F5A0-BE45-A2CC-CF30AB9B94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1028" y="621196"/>
            <a:ext cx="1368396" cy="1601261"/>
          </a:xfrm>
          <a:prstGeom prst="rect">
            <a:avLst/>
          </a:prstGeom>
        </p:spPr>
      </p:pic>
      <p:pic>
        <p:nvPicPr>
          <p:cNvPr id="12" name="Picture 11">
            <a:extLst>
              <a:ext uri="{FF2B5EF4-FFF2-40B4-BE49-F238E27FC236}">
                <a16:creationId xmlns:a16="http://schemas.microsoft.com/office/drawing/2014/main" xmlns="" id="{CD748BC4-5E83-C247-8179-102DC9C82D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075" y="2360544"/>
            <a:ext cx="2527859" cy="1554944"/>
          </a:xfrm>
          <a:prstGeom prst="rect">
            <a:avLst/>
          </a:prstGeom>
        </p:spPr>
      </p:pic>
      <p:pic>
        <p:nvPicPr>
          <p:cNvPr id="13" name="Picture 12">
            <a:extLst>
              <a:ext uri="{FF2B5EF4-FFF2-40B4-BE49-F238E27FC236}">
                <a16:creationId xmlns:a16="http://schemas.microsoft.com/office/drawing/2014/main" xmlns="" id="{85B94432-B1D0-3B4F-A9A7-4FAF724F78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5548" y="2360543"/>
            <a:ext cx="2117679" cy="1570195"/>
          </a:xfrm>
          <a:prstGeom prst="rect">
            <a:avLst/>
          </a:prstGeom>
        </p:spPr>
      </p:pic>
      <p:pic>
        <p:nvPicPr>
          <p:cNvPr id="15" name="Picture 14">
            <a:extLst>
              <a:ext uri="{FF2B5EF4-FFF2-40B4-BE49-F238E27FC236}">
                <a16:creationId xmlns:a16="http://schemas.microsoft.com/office/drawing/2014/main" xmlns="" id="{CC5EFFD9-5D86-EA44-BFA1-A4087599BA5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158577" y="2360543"/>
            <a:ext cx="1734461" cy="1575513"/>
          </a:xfrm>
          <a:prstGeom prst="rect">
            <a:avLst/>
          </a:prstGeom>
          <a:ln>
            <a:solidFill>
              <a:schemeClr val="bg1">
                <a:lumMod val="75000"/>
              </a:schemeClr>
            </a:solidFill>
          </a:ln>
        </p:spPr>
      </p:pic>
      <p:pic>
        <p:nvPicPr>
          <p:cNvPr id="16" name="Picture 15">
            <a:extLst>
              <a:ext uri="{FF2B5EF4-FFF2-40B4-BE49-F238E27FC236}">
                <a16:creationId xmlns:a16="http://schemas.microsoft.com/office/drawing/2014/main" xmlns="" id="{6AA908E2-2331-8B48-86B3-E777DD0A5D4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06338" y="4078353"/>
            <a:ext cx="2909195" cy="1288778"/>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xmlns="" id="{63007718-F95E-E34F-9423-E14611809C9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885334" y="4079494"/>
            <a:ext cx="1389914" cy="1287637"/>
          </a:xfrm>
          <a:prstGeom prst="rect">
            <a:avLst/>
          </a:prstGeom>
          <a:ln>
            <a:solidFill>
              <a:schemeClr val="bg1">
                <a:lumMod val="75000"/>
              </a:schemeClr>
            </a:solidFill>
          </a:ln>
        </p:spPr>
      </p:pic>
      <p:pic>
        <p:nvPicPr>
          <p:cNvPr id="18" name="Picture 17">
            <a:extLst>
              <a:ext uri="{FF2B5EF4-FFF2-40B4-BE49-F238E27FC236}">
                <a16:creationId xmlns:a16="http://schemas.microsoft.com/office/drawing/2014/main" xmlns="" id="{C50E925B-5513-BB44-B45A-6E547AC693E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45049" y="4090229"/>
            <a:ext cx="1481689" cy="1276903"/>
          </a:xfrm>
          <a:prstGeom prst="rect">
            <a:avLst/>
          </a:prstGeom>
          <a:ln>
            <a:solidFill>
              <a:schemeClr val="bg1">
                <a:lumMod val="75000"/>
              </a:schemeClr>
            </a:solidFill>
          </a:ln>
        </p:spPr>
      </p:pic>
      <p:pic>
        <p:nvPicPr>
          <p:cNvPr id="19" name="Picture 18">
            <a:extLst>
              <a:ext uri="{FF2B5EF4-FFF2-40B4-BE49-F238E27FC236}">
                <a16:creationId xmlns:a16="http://schemas.microsoft.com/office/drawing/2014/main" xmlns="" id="{89E28CC8-5E49-1049-B596-322C2FF17A1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96540" y="4090229"/>
            <a:ext cx="1149212" cy="1276903"/>
          </a:xfrm>
          <a:prstGeom prst="rect">
            <a:avLst/>
          </a:prstGeom>
          <a:ln>
            <a:solidFill>
              <a:schemeClr val="bg1">
                <a:lumMod val="75000"/>
              </a:schemeClr>
            </a:solidFill>
          </a:ln>
        </p:spPr>
      </p:pic>
      <p:pic>
        <p:nvPicPr>
          <p:cNvPr id="20" name="Picture 19">
            <a:extLst>
              <a:ext uri="{FF2B5EF4-FFF2-40B4-BE49-F238E27FC236}">
                <a16:creationId xmlns:a16="http://schemas.microsoft.com/office/drawing/2014/main" xmlns="" id="{AF737E22-700F-424C-BD6D-559B9624ABD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732139" y="609748"/>
            <a:ext cx="1863842" cy="1612709"/>
          </a:xfrm>
          <a:prstGeom prst="rect">
            <a:avLst/>
          </a:prstGeom>
        </p:spPr>
      </p:pic>
      <p:pic>
        <p:nvPicPr>
          <p:cNvPr id="21" name="Picture 20">
            <a:extLst>
              <a:ext uri="{FF2B5EF4-FFF2-40B4-BE49-F238E27FC236}">
                <a16:creationId xmlns:a16="http://schemas.microsoft.com/office/drawing/2014/main" xmlns="" id="{5917407A-B767-AB45-9972-91016BC2630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19240" y="2371213"/>
            <a:ext cx="1571859" cy="1559526"/>
          </a:xfrm>
          <a:prstGeom prst="rect">
            <a:avLst/>
          </a:prstGeom>
          <a:ln>
            <a:solidFill>
              <a:schemeClr val="bg1">
                <a:lumMod val="75000"/>
              </a:schemeClr>
            </a:solidFill>
          </a:ln>
        </p:spPr>
      </p:pic>
      <p:pic>
        <p:nvPicPr>
          <p:cNvPr id="22" name="Picture 21">
            <a:extLst>
              <a:ext uri="{FF2B5EF4-FFF2-40B4-BE49-F238E27FC236}">
                <a16:creationId xmlns:a16="http://schemas.microsoft.com/office/drawing/2014/main" xmlns="" id="{85862F78-B744-2742-B9AC-47003281116F}"/>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728695" y="605356"/>
            <a:ext cx="1164343" cy="1601015"/>
          </a:xfrm>
          <a:prstGeom prst="rect">
            <a:avLst/>
          </a:prstGeom>
          <a:ln>
            <a:solidFill>
              <a:schemeClr val="bg1">
                <a:lumMod val="75000"/>
              </a:schemeClr>
            </a:solidFill>
          </a:ln>
        </p:spPr>
      </p:pic>
    </p:spTree>
    <p:extLst>
      <p:ext uri="{BB962C8B-B14F-4D97-AF65-F5344CB8AC3E}">
        <p14:creationId xmlns:p14="http://schemas.microsoft.com/office/powerpoint/2010/main" val="1156841509"/>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34872F-BA98-46BF-A3FD-41C2EB088CFE}" type="datetime1">
              <a:rPr lang="en-US" smtClean="0">
                <a:solidFill>
                  <a:prstClr val="black">
                    <a:tint val="75000"/>
                  </a:prstClr>
                </a:solidFill>
              </a:rPr>
              <a:pPr/>
              <a:t>8/18/2020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5" name="Slide Number Placeholder 4"/>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53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B2810-07BF-4E4F-AE32-FD250CA973B9}" type="datetime1">
              <a:rPr lang="en-US" smtClean="0">
                <a:solidFill>
                  <a:prstClr val="black">
                    <a:tint val="75000"/>
                  </a:prstClr>
                </a:solidFill>
              </a:rPr>
              <a:pPr/>
              <a:t>8/18/2020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3rd International Conference on Transforming Healthcare with IT                                                                                                  31st Aug-1st Sep 2012                                                                                                                                                                                                                                  Hyderabad, India</a:t>
            </a:r>
          </a:p>
        </p:txBody>
      </p:sp>
      <p:sp>
        <p:nvSpPr>
          <p:cNvPr id="6" name="Slide Number Placeholder 5"/>
          <p:cNvSpPr>
            <a:spLocks noGrp="1"/>
          </p:cNvSpPr>
          <p:nvPr>
            <p:ph type="sldNum" sz="quarter" idx="12"/>
          </p:nvPr>
        </p:nvSpPr>
        <p:spPr/>
        <p:txBody>
          <a:bodyPr/>
          <a:lstStyle/>
          <a:p>
            <a:fld id="{482E3423-F80B-4C32-860D-F774F2D85F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42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16291-C25C-0541-82F3-A49F50EFF817}"/>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23FA7F9-C01B-7342-BA3F-2B63ED2602F1}"/>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88B230A-1A0F-A34E-BCC8-C8D05C625A20}"/>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7B8E928-93A6-4543-9500-8C4CDA029836}"/>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6" name="Footer Placeholder 5">
            <a:extLst>
              <a:ext uri="{FF2B5EF4-FFF2-40B4-BE49-F238E27FC236}">
                <a16:creationId xmlns:a16="http://schemas.microsoft.com/office/drawing/2014/main" xmlns="" id="{905C7DD4-2459-B042-9FB4-B0B4C9F39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FFC852-C3D1-FE44-BD80-89C8FC630DE9}"/>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4583019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Whit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1">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2C42E8E0-FC13-C34A-9990-F85D8A3192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spTree>
    <p:extLst>
      <p:ext uri="{BB962C8B-B14F-4D97-AF65-F5344CB8AC3E}">
        <p14:creationId xmlns:p14="http://schemas.microsoft.com/office/powerpoint/2010/main" val="3547105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spTree>
    <p:extLst>
      <p:ext uri="{BB962C8B-B14F-4D97-AF65-F5344CB8AC3E}">
        <p14:creationId xmlns:p14="http://schemas.microsoft.com/office/powerpoint/2010/main" val="3657470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D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CDF0EFD-3D3E-A945-83FF-3AD964A40DC1}"/>
              </a:ext>
            </a:extLst>
          </p:cNvPr>
          <p:cNvSpPr/>
          <p:nvPr/>
        </p:nvSpPr>
        <p:spPr>
          <a:xfrm>
            <a:off x="1" y="-1"/>
            <a:ext cx="9143999" cy="5715000"/>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3258468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227110C-D8F3-0440-A918-0D37FFCB68C0}"/>
              </a:ext>
            </a:extLst>
          </p:cNvPr>
          <p:cNvSpPr/>
          <p:nvPr/>
        </p:nvSpPr>
        <p:spPr>
          <a:xfrm>
            <a:off x="1" y="0"/>
            <a:ext cx="9143999"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23345799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14A22B9-AC61-9E41-9D93-C70E52AC9119}"/>
              </a:ext>
            </a:extLst>
          </p:cNvPr>
          <p:cNvSpPr/>
          <p:nvPr/>
        </p:nvSpPr>
        <p:spPr>
          <a:xfrm>
            <a:off x="0" y="0"/>
            <a:ext cx="9143999"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68580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6858000" cy="1379802"/>
          </a:xfrm>
        </p:spPr>
        <p:txBody>
          <a:bodyPr>
            <a:normAutofit/>
          </a:bodyPr>
          <a:lstStyle>
            <a:lvl1pPr marL="0" indent="0" algn="ctr">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spTree>
    <p:extLst>
      <p:ext uri="{BB962C8B-B14F-4D97-AF65-F5344CB8AC3E}">
        <p14:creationId xmlns:p14="http://schemas.microsoft.com/office/powerpoint/2010/main" val="2924278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5669280" y="935302"/>
            <a:ext cx="3116580" cy="1989667"/>
          </a:xfrm>
        </p:spPr>
        <p:txBody>
          <a:bodyPr anchor="b">
            <a:normAutofit/>
          </a:bodyPr>
          <a:lstStyle>
            <a:lvl1pPr algn="ctr">
              <a:defRPr sz="21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5669280" y="3001698"/>
            <a:ext cx="311658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pic>
        <p:nvPicPr>
          <p:cNvPr id="5" name="Picture 4">
            <a:extLst>
              <a:ext uri="{FF2B5EF4-FFF2-40B4-BE49-F238E27FC236}">
                <a16:creationId xmlns:a16="http://schemas.microsoft.com/office/drawing/2014/main" xmlns="" id="{1511BCF8-DEBB-BC4F-82DC-9A922278EE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5918981" cy="5725298"/>
          </a:xfrm>
          <a:prstGeom prst="rect">
            <a:avLst/>
          </a:prstGeom>
        </p:spPr>
      </p:pic>
    </p:spTree>
    <p:extLst>
      <p:ext uri="{BB962C8B-B14F-4D97-AF65-F5344CB8AC3E}">
        <p14:creationId xmlns:p14="http://schemas.microsoft.com/office/powerpoint/2010/main" val="3329462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wAuthors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42901" y="935302"/>
            <a:ext cx="4655819" cy="1989667"/>
          </a:xfrm>
        </p:spPr>
        <p:txBody>
          <a:bodyPr anchor="b">
            <a:normAutofit/>
          </a:bodyPr>
          <a:lstStyle>
            <a:lvl1pPr algn="ctr">
              <a:defRPr sz="2400" b="1">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42901" y="3001698"/>
            <a:ext cx="4655810" cy="137980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2C42E8E0-FC13-C34A-9990-F85D8A3192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cxnSp>
        <p:nvCxnSpPr>
          <p:cNvPr id="5" name="Straight Connector 4">
            <a:extLst>
              <a:ext uri="{FF2B5EF4-FFF2-40B4-BE49-F238E27FC236}">
                <a16:creationId xmlns:a16="http://schemas.microsoft.com/office/drawing/2014/main" xmlns="" id="{0189E1E7-1AF6-7B46-AF79-436ED9E670CF}"/>
              </a:ext>
            </a:extLst>
          </p:cNvPr>
          <p:cNvCxnSpPr>
            <a:cxnSpLocks/>
          </p:cNvCxnSpPr>
          <p:nvPr/>
        </p:nvCxnSpPr>
        <p:spPr>
          <a:xfrm>
            <a:off x="5056094" y="1494118"/>
            <a:ext cx="0" cy="2485378"/>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CA156620-60B5-F14D-B159-F2D19E440CE6}"/>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rgbClr val="484B87"/>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65384373-55B7-7C48-B022-106BEB0F8912}"/>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rgbClr val="484B87"/>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2967434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wAuthors dk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CDF0EFD-3D3E-A945-83FF-3AD964A40DC1}"/>
              </a:ext>
            </a:extLst>
          </p:cNvPr>
          <p:cNvSpPr/>
          <p:nvPr/>
        </p:nvSpPr>
        <p:spPr>
          <a:xfrm>
            <a:off x="0" y="-1"/>
            <a:ext cx="9144000" cy="5715001"/>
          </a:xfrm>
          <a:prstGeom prst="rect">
            <a:avLst/>
          </a:prstGeom>
          <a:solidFill>
            <a:srgbClr val="4749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73387" y="935302"/>
            <a:ext cx="4518653"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73387" y="3001698"/>
            <a:ext cx="4518653"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10" name="Straight Connector 9">
            <a:extLst>
              <a:ext uri="{FF2B5EF4-FFF2-40B4-BE49-F238E27FC236}">
                <a16:creationId xmlns:a16="http://schemas.microsoft.com/office/drawing/2014/main" xmlns="" id="{EB02C391-7D9F-4B40-8911-774A489223AB}"/>
              </a:ext>
            </a:extLst>
          </p:cNvPr>
          <p:cNvCxnSpPr>
            <a:cxnSpLocks/>
          </p:cNvCxnSpPr>
          <p:nvPr/>
        </p:nvCxnSpPr>
        <p:spPr>
          <a:xfrm>
            <a:off x="5056094" y="1494118"/>
            <a:ext cx="0" cy="2485378"/>
          </a:xfrm>
          <a:prstGeom prst="line">
            <a:avLst/>
          </a:prstGeom>
          <a:ln>
            <a:solidFill>
              <a:srgbClr val="88D0E9"/>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xmlns="" id="{6A2E9286-D937-4343-98C4-438A9F9CA169}"/>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CDBC10B0-6C60-344B-B03E-37A736EB6B6B}"/>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2400420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wAuthors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227110C-D8F3-0440-A918-0D37FFCB68C0}"/>
              </a:ext>
            </a:extLst>
          </p:cNvPr>
          <p:cNvSpPr/>
          <p:nvPr/>
        </p:nvSpPr>
        <p:spPr>
          <a:xfrm>
            <a:off x="1" y="0"/>
            <a:ext cx="9143999" cy="5715000"/>
          </a:xfrm>
          <a:prstGeom prst="rect">
            <a:avLst/>
          </a:prstGeom>
          <a:solidFill>
            <a:srgbClr val="5F3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365028" y="935302"/>
            <a:ext cx="4206973"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365028" y="3001698"/>
            <a:ext cx="4206973" cy="1379802"/>
          </a:xfrm>
        </p:spPr>
        <p:txBody>
          <a:bodyPr>
            <a:normAutofit/>
          </a:bodyPr>
          <a:lstStyle>
            <a:lvl1pPr marL="0" indent="0" algn="ctr">
              <a:buNone/>
              <a:defRPr sz="1500">
                <a:solidFill>
                  <a:srgbClr val="8BD0E8"/>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8" name="Straight Connector 7">
            <a:extLst>
              <a:ext uri="{FF2B5EF4-FFF2-40B4-BE49-F238E27FC236}">
                <a16:creationId xmlns:a16="http://schemas.microsoft.com/office/drawing/2014/main" xmlns="" id="{7830C1F5-6FDD-E44B-BDF1-39277007F9EB}"/>
              </a:ext>
            </a:extLst>
          </p:cNvPr>
          <p:cNvCxnSpPr>
            <a:cxnSpLocks/>
          </p:cNvCxnSpPr>
          <p:nvPr/>
        </p:nvCxnSpPr>
        <p:spPr>
          <a:xfrm>
            <a:off x="5056094" y="1494118"/>
            <a:ext cx="0" cy="2485378"/>
          </a:xfrm>
          <a:prstGeom prst="line">
            <a:avLst/>
          </a:prstGeom>
          <a:ln>
            <a:solidFill>
              <a:srgbClr val="88D0E9"/>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275669AC-458F-C246-860D-71277AD11878}"/>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4AF8332F-1020-434E-9B7D-FC37A0CA7B84}"/>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767130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lide wAuthors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14A22B9-AC61-9E41-9D93-C70E52AC9119}"/>
              </a:ext>
            </a:extLst>
          </p:cNvPr>
          <p:cNvSpPr/>
          <p:nvPr/>
        </p:nvSpPr>
        <p:spPr>
          <a:xfrm>
            <a:off x="0" y="0"/>
            <a:ext cx="9143999" cy="5715000"/>
          </a:xfrm>
          <a:prstGeom prst="rect">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2"/>
            <a:ext cx="3314700" cy="1989667"/>
          </a:xfrm>
        </p:spPr>
        <p:txBody>
          <a:bodyPr anchor="b">
            <a:normAutofit/>
          </a:bodyPr>
          <a:lstStyle>
            <a:lvl1pPr algn="ctr">
              <a:defRPr sz="2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3001698"/>
            <a:ext cx="3314700" cy="1379802"/>
          </a:xfrm>
        </p:spPr>
        <p:txBody>
          <a:bodyPr>
            <a:normAutofit/>
          </a:bodyPr>
          <a:lstStyle>
            <a:lvl1pPr marL="0" indent="0" algn="ctr">
              <a:buNone/>
              <a:defRPr sz="1500">
                <a:solidFill>
                  <a:srgbClr val="484B99"/>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6" name="Picture 5">
            <a:extLst>
              <a:ext uri="{FF2B5EF4-FFF2-40B4-BE49-F238E27FC236}">
                <a16:creationId xmlns:a16="http://schemas.microsoft.com/office/drawing/2014/main" xmlns="" id="{24A9BB85-8E67-544E-B4B9-688E10FF66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74906" y="4626230"/>
            <a:ext cx="1571627" cy="1113840"/>
          </a:xfrm>
          <a:prstGeom prst="rect">
            <a:avLst/>
          </a:prstGeom>
        </p:spPr>
      </p:pic>
      <p:cxnSp>
        <p:nvCxnSpPr>
          <p:cNvPr id="7" name="Straight Connector 6">
            <a:extLst>
              <a:ext uri="{FF2B5EF4-FFF2-40B4-BE49-F238E27FC236}">
                <a16:creationId xmlns:a16="http://schemas.microsoft.com/office/drawing/2014/main" xmlns="" id="{4C0BB566-88A9-434F-B3B5-6458F44C9BC4}"/>
              </a:ext>
            </a:extLst>
          </p:cNvPr>
          <p:cNvCxnSpPr>
            <a:cxnSpLocks/>
          </p:cNvCxnSpPr>
          <p:nvPr/>
        </p:nvCxnSpPr>
        <p:spPr>
          <a:xfrm>
            <a:off x="5056094" y="1494118"/>
            <a:ext cx="0" cy="2485378"/>
          </a:xfrm>
          <a:prstGeom prst="line">
            <a:avLst/>
          </a:prstGeom>
          <a:ln>
            <a:solidFill>
              <a:srgbClr val="5F308D"/>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5511E963-BC39-474B-8340-0AC5FD7D6BAC}"/>
              </a:ext>
            </a:extLst>
          </p:cNvPr>
          <p:cNvSpPr>
            <a:spLocks noGrp="1"/>
          </p:cNvSpPr>
          <p:nvPr>
            <p:ph type="body" sz="quarter" idx="10" hasCustomPrompt="1"/>
          </p:nvPr>
        </p:nvSpPr>
        <p:spPr>
          <a:xfrm>
            <a:off x="5210175" y="2397123"/>
            <a:ext cx="3473054" cy="539750"/>
          </a:xfrm>
        </p:spPr>
        <p:txBody>
          <a:bodyPr/>
          <a:lstStyle>
            <a:lvl1pPr marL="0" indent="0">
              <a:buNone/>
              <a:defRPr sz="1200" b="1" spc="225">
                <a:solidFill>
                  <a:schemeClr val="bg1"/>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48B3013E-B4BC-7F4B-9F49-1C2767D3FAC2}"/>
              </a:ext>
            </a:extLst>
          </p:cNvPr>
          <p:cNvSpPr>
            <a:spLocks noGrp="1"/>
          </p:cNvSpPr>
          <p:nvPr>
            <p:ph type="body" sz="quarter" idx="11" hasCustomPrompt="1"/>
          </p:nvPr>
        </p:nvSpPr>
        <p:spPr>
          <a:xfrm>
            <a:off x="5210175" y="2969974"/>
            <a:ext cx="3473054" cy="539750"/>
          </a:xfrm>
        </p:spPr>
        <p:txBody>
          <a:bodyPr/>
          <a:lstStyle>
            <a:lvl1pPr marL="0" indent="0">
              <a:buNone/>
              <a:defRPr sz="1200" b="0" spc="225">
                <a:solidFill>
                  <a:schemeClr val="bg1"/>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270798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7F977-E965-D341-AB6B-F6F6B7824BCC}"/>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38939D2-C10C-394E-BCF8-6403B048E411}"/>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5868C8-9428-D148-9922-95411D891153}"/>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CDE0C32-FD86-6242-B720-CA83400F097A}"/>
              </a:ext>
            </a:extLst>
          </p:cNvPr>
          <p:cNvSpPr>
            <a:spLocks noGrp="1"/>
          </p:cNvSpPr>
          <p:nvPr>
            <p:ph type="dt" sz="half" idx="10"/>
          </p:nvPr>
        </p:nvSpPr>
        <p:spPr/>
        <p:txBody>
          <a:bodyPr/>
          <a:lstStyle/>
          <a:p>
            <a:fld id="{714A2962-8C21-3743-8CF4-B73BACAD3148}" type="datetimeFigureOut">
              <a:rPr lang="en-US" smtClean="0"/>
              <a:t>8/18/2020</a:t>
            </a:fld>
            <a:endParaRPr lang="en-US"/>
          </a:p>
        </p:txBody>
      </p:sp>
      <p:sp>
        <p:nvSpPr>
          <p:cNvPr id="6" name="Footer Placeholder 5">
            <a:extLst>
              <a:ext uri="{FF2B5EF4-FFF2-40B4-BE49-F238E27FC236}">
                <a16:creationId xmlns:a16="http://schemas.microsoft.com/office/drawing/2014/main" xmlns="" id="{97C67424-A85E-4C4A-B8B4-AD124B02D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3BFFD4-A6F1-8440-91BB-C4874387F9D3}"/>
              </a:ext>
            </a:extLst>
          </p:cNvPr>
          <p:cNvSpPr>
            <a:spLocks noGrp="1"/>
          </p:cNvSpPr>
          <p:nvPr>
            <p:ph type="sldNum" sz="quarter" idx="12"/>
          </p:nvPr>
        </p:nvSpPr>
        <p:spPr/>
        <p:txBody>
          <a:bodyPr/>
          <a:lstStyle/>
          <a:p>
            <a:fld id="{FD71A9BB-581D-CB47-829B-4ECFF61DD45B}" type="slidenum">
              <a:rPr lang="en-US" smtClean="0"/>
              <a:t>‹#›</a:t>
            </a:fld>
            <a:endParaRPr lang="en-US"/>
          </a:p>
        </p:txBody>
      </p:sp>
    </p:spTree>
    <p:extLst>
      <p:ext uri="{BB962C8B-B14F-4D97-AF65-F5344CB8AC3E}">
        <p14:creationId xmlns:p14="http://schemas.microsoft.com/office/powerpoint/2010/main" val="3494533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wAuthors Whi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1143000" y="935303"/>
            <a:ext cx="6975987" cy="1166343"/>
          </a:xfrm>
        </p:spPr>
        <p:txBody>
          <a:bodyPr anchor="b">
            <a:normAutofit/>
          </a:bodyPr>
          <a:lstStyle>
            <a:lvl1pPr algn="ctr">
              <a:defRPr sz="24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1143000" y="2189435"/>
            <a:ext cx="6975987" cy="430162"/>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cxnSp>
        <p:nvCxnSpPr>
          <p:cNvPr id="5" name="Straight Connector 4">
            <a:extLst>
              <a:ext uri="{FF2B5EF4-FFF2-40B4-BE49-F238E27FC236}">
                <a16:creationId xmlns:a16="http://schemas.microsoft.com/office/drawing/2014/main" xmlns="" id="{261F707C-FE6E-0C4E-A2F8-3B81AFC20DEF}"/>
              </a:ext>
            </a:extLst>
          </p:cNvPr>
          <p:cNvCxnSpPr/>
          <p:nvPr/>
        </p:nvCxnSpPr>
        <p:spPr>
          <a:xfrm>
            <a:off x="664881" y="3021853"/>
            <a:ext cx="7691717" cy="0"/>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7BCB998-2277-1E4E-9B7B-8929295DCCC0}"/>
              </a:ext>
            </a:extLst>
          </p:cNvPr>
          <p:cNvCxnSpPr>
            <a:cxnSpLocks/>
          </p:cNvCxnSpPr>
          <p:nvPr/>
        </p:nvCxnSpPr>
        <p:spPr>
          <a:xfrm>
            <a:off x="4530160" y="3021853"/>
            <a:ext cx="0" cy="931288"/>
          </a:xfrm>
          <a:prstGeom prst="line">
            <a:avLst/>
          </a:prstGeom>
          <a:ln>
            <a:solidFill>
              <a:srgbClr val="47499B"/>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xmlns="" id="{24301289-1E27-6146-8658-88D14BBE0ABD}"/>
              </a:ext>
            </a:extLst>
          </p:cNvPr>
          <p:cNvSpPr>
            <a:spLocks noGrp="1"/>
          </p:cNvSpPr>
          <p:nvPr>
            <p:ph type="body" sz="quarter" idx="10" hasCustomPrompt="1"/>
          </p:nvPr>
        </p:nvSpPr>
        <p:spPr>
          <a:xfrm>
            <a:off x="860993" y="3300260"/>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3FEDDF15-7B76-1C41-B43D-297351E0A711}"/>
              </a:ext>
            </a:extLst>
          </p:cNvPr>
          <p:cNvSpPr>
            <a:spLocks noGrp="1"/>
          </p:cNvSpPr>
          <p:nvPr>
            <p:ph type="body" sz="quarter" idx="11" hasCustomPrompt="1"/>
          </p:nvPr>
        </p:nvSpPr>
        <p:spPr>
          <a:xfrm>
            <a:off x="860993" y="386044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1F32828A-7F44-6840-BDCF-195D8729323A}"/>
              </a:ext>
            </a:extLst>
          </p:cNvPr>
          <p:cNvSpPr>
            <a:spLocks noGrp="1"/>
          </p:cNvSpPr>
          <p:nvPr>
            <p:ph type="body" sz="quarter" idx="12" hasCustomPrompt="1"/>
          </p:nvPr>
        </p:nvSpPr>
        <p:spPr>
          <a:xfrm>
            <a:off x="4809953" y="3300260"/>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DCA03EE8-193C-7F4B-956D-EEFCCF177064}"/>
              </a:ext>
            </a:extLst>
          </p:cNvPr>
          <p:cNvSpPr>
            <a:spLocks noGrp="1"/>
          </p:cNvSpPr>
          <p:nvPr>
            <p:ph type="body" sz="quarter" idx="13" hasCustomPrompt="1"/>
          </p:nvPr>
        </p:nvSpPr>
        <p:spPr>
          <a:xfrm>
            <a:off x="4809953" y="386044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3497286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lide wAuthors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C869F-65B0-3841-B7FD-57162BE3DD44}"/>
              </a:ext>
            </a:extLst>
          </p:cNvPr>
          <p:cNvSpPr>
            <a:spLocks noGrp="1"/>
          </p:cNvSpPr>
          <p:nvPr>
            <p:ph type="ctrTitle" hasCustomPrompt="1"/>
          </p:nvPr>
        </p:nvSpPr>
        <p:spPr>
          <a:xfrm>
            <a:off x="5315322" y="83350"/>
            <a:ext cx="3473054" cy="1747909"/>
          </a:xfrm>
        </p:spPr>
        <p:txBody>
          <a:bodyPr anchor="b">
            <a:normAutofit/>
          </a:bodyPr>
          <a:lstStyle>
            <a:lvl1pPr algn="ctr">
              <a:defRPr sz="2100" b="0">
                <a:solidFill>
                  <a:srgbClr val="484B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EF1B7E4-C6AD-DE46-BE0F-162470C855B4}"/>
              </a:ext>
            </a:extLst>
          </p:cNvPr>
          <p:cNvSpPr>
            <a:spLocks noGrp="1"/>
          </p:cNvSpPr>
          <p:nvPr>
            <p:ph type="subTitle" idx="1" hasCustomPrompt="1"/>
          </p:nvPr>
        </p:nvSpPr>
        <p:spPr>
          <a:xfrm>
            <a:off x="5315322" y="1831259"/>
            <a:ext cx="3473054" cy="341269"/>
          </a:xfrm>
        </p:spPr>
        <p:txBody>
          <a:bodyPr>
            <a:normAutofit/>
          </a:bodyPr>
          <a:lstStyle>
            <a:lvl1pPr marL="0" indent="0" algn="ctr">
              <a:buNone/>
              <a:defRPr sz="1500">
                <a:solidFill>
                  <a:srgbClr val="1BA8E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MM.DD.YYYY</a:t>
            </a:r>
          </a:p>
        </p:txBody>
      </p:sp>
      <p:pic>
        <p:nvPicPr>
          <p:cNvPr id="7" name="Picture 6">
            <a:extLst>
              <a:ext uri="{FF2B5EF4-FFF2-40B4-BE49-F238E27FC236}">
                <a16:creationId xmlns:a16="http://schemas.microsoft.com/office/drawing/2014/main" xmlns="" id="{E96AEB42-2E38-CA46-AA2B-AAE704FAC9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99383" y="4658167"/>
            <a:ext cx="1571625" cy="973484"/>
          </a:xfrm>
          <a:prstGeom prst="rect">
            <a:avLst/>
          </a:prstGeom>
        </p:spPr>
      </p:pic>
      <p:pic>
        <p:nvPicPr>
          <p:cNvPr id="5" name="Picture 4">
            <a:extLst>
              <a:ext uri="{FF2B5EF4-FFF2-40B4-BE49-F238E27FC236}">
                <a16:creationId xmlns:a16="http://schemas.microsoft.com/office/drawing/2014/main" xmlns="" id="{1511BCF8-DEBB-BC4F-82DC-9A922278EE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4603" y="0"/>
            <a:ext cx="5918981" cy="5725298"/>
          </a:xfrm>
          <a:prstGeom prst="rect">
            <a:avLst/>
          </a:prstGeom>
        </p:spPr>
      </p:pic>
      <p:sp>
        <p:nvSpPr>
          <p:cNvPr id="6" name="Text Placeholder 7">
            <a:extLst>
              <a:ext uri="{FF2B5EF4-FFF2-40B4-BE49-F238E27FC236}">
                <a16:creationId xmlns:a16="http://schemas.microsoft.com/office/drawing/2014/main" xmlns="" id="{793DCE2B-6509-C448-A57C-79BBBB30DD54}"/>
              </a:ext>
            </a:extLst>
          </p:cNvPr>
          <p:cNvSpPr>
            <a:spLocks noGrp="1"/>
          </p:cNvSpPr>
          <p:nvPr>
            <p:ph type="body" sz="quarter" idx="10" hasCustomPrompt="1"/>
          </p:nvPr>
        </p:nvSpPr>
        <p:spPr>
          <a:xfrm>
            <a:off x="5316988" y="2424872"/>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8" name="Text Placeholder 7">
            <a:extLst>
              <a:ext uri="{FF2B5EF4-FFF2-40B4-BE49-F238E27FC236}">
                <a16:creationId xmlns:a16="http://schemas.microsoft.com/office/drawing/2014/main" xmlns="" id="{E9DE33E4-7D01-6A43-8FD2-BAC1B86FCEE0}"/>
              </a:ext>
            </a:extLst>
          </p:cNvPr>
          <p:cNvSpPr>
            <a:spLocks noGrp="1"/>
          </p:cNvSpPr>
          <p:nvPr>
            <p:ph type="body" sz="quarter" idx="11" hasCustomPrompt="1"/>
          </p:nvPr>
        </p:nvSpPr>
        <p:spPr>
          <a:xfrm>
            <a:off x="5316988" y="2985054"/>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9" name="Text Placeholder 7">
            <a:extLst>
              <a:ext uri="{FF2B5EF4-FFF2-40B4-BE49-F238E27FC236}">
                <a16:creationId xmlns:a16="http://schemas.microsoft.com/office/drawing/2014/main" xmlns="" id="{4881B269-34B8-A445-BE48-8D77D3CEF42F}"/>
              </a:ext>
            </a:extLst>
          </p:cNvPr>
          <p:cNvSpPr>
            <a:spLocks noGrp="1"/>
          </p:cNvSpPr>
          <p:nvPr>
            <p:ph type="body" sz="quarter" idx="12" hasCustomPrompt="1"/>
          </p:nvPr>
        </p:nvSpPr>
        <p:spPr>
          <a:xfrm>
            <a:off x="5308898" y="3650562"/>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0" name="Text Placeholder 7">
            <a:extLst>
              <a:ext uri="{FF2B5EF4-FFF2-40B4-BE49-F238E27FC236}">
                <a16:creationId xmlns:a16="http://schemas.microsoft.com/office/drawing/2014/main" xmlns="" id="{12EF8AC2-B387-EB41-9108-86AC1E492712}"/>
              </a:ext>
            </a:extLst>
          </p:cNvPr>
          <p:cNvSpPr>
            <a:spLocks noGrp="1"/>
          </p:cNvSpPr>
          <p:nvPr>
            <p:ph type="body" sz="quarter" idx="13" hasCustomPrompt="1"/>
          </p:nvPr>
        </p:nvSpPr>
        <p:spPr>
          <a:xfrm>
            <a:off x="5308898" y="4210744"/>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3855531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peak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3531A-36AB-6C42-B7B4-F32C1BA6828F}"/>
              </a:ext>
            </a:extLst>
          </p:cNvPr>
          <p:cNvSpPr>
            <a:spLocks noGrp="1"/>
          </p:cNvSpPr>
          <p:nvPr>
            <p:ph type="title" hasCustomPrompt="1"/>
          </p:nvPr>
        </p:nvSpPr>
        <p:spPr>
          <a:xfrm>
            <a:off x="628650" y="734431"/>
            <a:ext cx="7886700" cy="1104636"/>
          </a:xfrm>
        </p:spPr>
        <p:txBody>
          <a:bodyPr>
            <a:normAutofit/>
          </a:bodyPr>
          <a:lstStyle>
            <a:lvl1pPr>
              <a:defRPr sz="2100" b="1" spc="225">
                <a:solidFill>
                  <a:srgbClr val="484B87"/>
                </a:solidFill>
                <a:latin typeface="Arial" panose="020B0604020202020204" pitchFamily="34" charset="0"/>
                <a:cs typeface="Arial" panose="020B0604020202020204" pitchFamily="34" charset="0"/>
              </a:defRPr>
            </a:lvl1pPr>
          </a:lstStyle>
          <a:p>
            <a:r>
              <a:rPr lang="en-US" dirty="0"/>
              <a:t>OUR SPEAKERS TODAY</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1B03051F-23A3-3849-A29D-D07F726456F3}"/>
              </a:ext>
            </a:extLst>
          </p:cNvPr>
          <p:cNvSpPr>
            <a:spLocks noGrp="1"/>
          </p:cNvSpPr>
          <p:nvPr>
            <p:ph type="body" sz="quarter" idx="13" hasCustomPrompt="1"/>
          </p:nvPr>
        </p:nvSpPr>
        <p:spPr>
          <a:xfrm>
            <a:off x="949523" y="218772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EFE09705-26B5-4E42-9CF7-43B33BF72B83}"/>
              </a:ext>
            </a:extLst>
          </p:cNvPr>
          <p:cNvSpPr>
            <a:spLocks noGrp="1"/>
          </p:cNvSpPr>
          <p:nvPr>
            <p:ph type="body" sz="quarter" idx="14" hasCustomPrompt="1"/>
          </p:nvPr>
        </p:nvSpPr>
        <p:spPr>
          <a:xfrm>
            <a:off x="949523" y="2747910"/>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0" name="Text Placeholder 7">
            <a:extLst>
              <a:ext uri="{FF2B5EF4-FFF2-40B4-BE49-F238E27FC236}">
                <a16:creationId xmlns:a16="http://schemas.microsoft.com/office/drawing/2014/main" xmlns="" id="{00E7E5AF-AEE5-1045-8D2D-193C8BD0960D}"/>
              </a:ext>
            </a:extLst>
          </p:cNvPr>
          <p:cNvSpPr>
            <a:spLocks noGrp="1"/>
          </p:cNvSpPr>
          <p:nvPr>
            <p:ph type="body" sz="quarter" idx="15" hasCustomPrompt="1"/>
          </p:nvPr>
        </p:nvSpPr>
        <p:spPr>
          <a:xfrm>
            <a:off x="949523" y="3738775"/>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A8BAA042-FFD7-004D-965D-5CD10539CA76}"/>
              </a:ext>
            </a:extLst>
          </p:cNvPr>
          <p:cNvSpPr>
            <a:spLocks noGrp="1"/>
          </p:cNvSpPr>
          <p:nvPr>
            <p:ph type="body" sz="quarter" idx="16" hasCustomPrompt="1"/>
          </p:nvPr>
        </p:nvSpPr>
        <p:spPr>
          <a:xfrm>
            <a:off x="949523" y="4298958"/>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E8183D3A-3C77-5F41-A0F8-E9CDC32801B8}"/>
              </a:ext>
            </a:extLst>
          </p:cNvPr>
          <p:cNvSpPr>
            <a:spLocks noGrp="1"/>
          </p:cNvSpPr>
          <p:nvPr>
            <p:ph type="body" sz="quarter" idx="17" hasCustomPrompt="1"/>
          </p:nvPr>
        </p:nvSpPr>
        <p:spPr>
          <a:xfrm>
            <a:off x="5473588" y="218772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E1720780-20A1-F94D-B417-96DE49A59C90}"/>
              </a:ext>
            </a:extLst>
          </p:cNvPr>
          <p:cNvSpPr>
            <a:spLocks noGrp="1"/>
          </p:cNvSpPr>
          <p:nvPr>
            <p:ph type="body" sz="quarter" idx="18" hasCustomPrompt="1"/>
          </p:nvPr>
        </p:nvSpPr>
        <p:spPr>
          <a:xfrm>
            <a:off x="5473588" y="2747910"/>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4" name="Text Placeholder 7">
            <a:extLst>
              <a:ext uri="{FF2B5EF4-FFF2-40B4-BE49-F238E27FC236}">
                <a16:creationId xmlns:a16="http://schemas.microsoft.com/office/drawing/2014/main" xmlns="" id="{1DA49EDD-2A42-4148-8708-EB5EA3224BDF}"/>
              </a:ext>
            </a:extLst>
          </p:cNvPr>
          <p:cNvSpPr>
            <a:spLocks noGrp="1"/>
          </p:cNvSpPr>
          <p:nvPr>
            <p:ph type="body" sz="quarter" idx="19" hasCustomPrompt="1"/>
          </p:nvPr>
        </p:nvSpPr>
        <p:spPr>
          <a:xfrm>
            <a:off x="5473588" y="3729003"/>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5" name="Text Placeholder 7">
            <a:extLst>
              <a:ext uri="{FF2B5EF4-FFF2-40B4-BE49-F238E27FC236}">
                <a16:creationId xmlns:a16="http://schemas.microsoft.com/office/drawing/2014/main" xmlns="" id="{EB13CB7F-DC95-6B40-B8C1-0F3A82FB95F2}"/>
              </a:ext>
            </a:extLst>
          </p:cNvPr>
          <p:cNvSpPr>
            <a:spLocks noGrp="1"/>
          </p:cNvSpPr>
          <p:nvPr>
            <p:ph type="body" sz="quarter" idx="20" hasCustomPrompt="1"/>
          </p:nvPr>
        </p:nvSpPr>
        <p:spPr>
          <a:xfrm>
            <a:off x="5473588" y="4289185"/>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pic>
        <p:nvPicPr>
          <p:cNvPr id="16" name="Picture 15">
            <a:extLst>
              <a:ext uri="{FF2B5EF4-FFF2-40B4-BE49-F238E27FC236}">
                <a16:creationId xmlns:a16="http://schemas.microsoft.com/office/drawing/2014/main" xmlns="" id="{785E64E1-FE97-3C45-B638-7BECAA25F4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58683" y="99181"/>
            <a:ext cx="1876011" cy="2084457"/>
          </a:xfrm>
          <a:prstGeom prst="rect">
            <a:avLst/>
          </a:prstGeom>
        </p:spPr>
      </p:pic>
      <p:sp>
        <p:nvSpPr>
          <p:cNvPr id="18" name="Picture Placeholder 17">
            <a:extLst>
              <a:ext uri="{FF2B5EF4-FFF2-40B4-BE49-F238E27FC236}">
                <a16:creationId xmlns:a16="http://schemas.microsoft.com/office/drawing/2014/main" xmlns="" id="{DFBE3329-B206-4241-A132-418968432D1C}"/>
              </a:ext>
            </a:extLst>
          </p:cNvPr>
          <p:cNvSpPr>
            <a:spLocks noGrp="1"/>
          </p:cNvSpPr>
          <p:nvPr>
            <p:ph type="pic" sz="quarter" idx="21"/>
          </p:nvPr>
        </p:nvSpPr>
        <p:spPr>
          <a:xfrm>
            <a:off x="197359" y="2296656"/>
            <a:ext cx="664112" cy="750094"/>
          </a:xfrm>
        </p:spPr>
        <p:txBody>
          <a:bodyPr>
            <a:normAutofit/>
          </a:bodyPr>
          <a:lstStyle>
            <a:lvl1pPr marL="0" indent="0">
              <a:buNone/>
              <a:defRPr sz="1350"/>
            </a:lvl1pPr>
          </a:lstStyle>
          <a:p>
            <a:r>
              <a:rPr lang="en-US"/>
              <a:t>Click icon to add picture</a:t>
            </a:r>
          </a:p>
        </p:txBody>
      </p:sp>
      <p:sp>
        <p:nvSpPr>
          <p:cNvPr id="19" name="Picture Placeholder 17">
            <a:extLst>
              <a:ext uri="{FF2B5EF4-FFF2-40B4-BE49-F238E27FC236}">
                <a16:creationId xmlns:a16="http://schemas.microsoft.com/office/drawing/2014/main" xmlns="" id="{FD67E6A4-7592-8149-8FA8-DC3CB56D6B08}"/>
              </a:ext>
            </a:extLst>
          </p:cNvPr>
          <p:cNvSpPr>
            <a:spLocks noGrp="1"/>
          </p:cNvSpPr>
          <p:nvPr>
            <p:ph type="pic" sz="quarter" idx="22"/>
          </p:nvPr>
        </p:nvSpPr>
        <p:spPr>
          <a:xfrm>
            <a:off x="230749" y="3763441"/>
            <a:ext cx="630721" cy="750094"/>
          </a:xfrm>
        </p:spPr>
        <p:txBody>
          <a:bodyPr>
            <a:normAutofit/>
          </a:bodyPr>
          <a:lstStyle>
            <a:lvl1pPr marL="0" indent="0">
              <a:buNone/>
              <a:defRPr sz="1350"/>
            </a:lvl1pPr>
          </a:lstStyle>
          <a:p>
            <a:r>
              <a:rPr lang="en-US"/>
              <a:t>Click icon to add picture</a:t>
            </a:r>
            <a:endParaRPr lang="en-US" dirty="0"/>
          </a:p>
        </p:txBody>
      </p:sp>
      <p:sp>
        <p:nvSpPr>
          <p:cNvPr id="20" name="Picture Placeholder 17">
            <a:extLst>
              <a:ext uri="{FF2B5EF4-FFF2-40B4-BE49-F238E27FC236}">
                <a16:creationId xmlns:a16="http://schemas.microsoft.com/office/drawing/2014/main" xmlns="" id="{46E73E90-39DE-4C47-A515-7C033E792E30}"/>
              </a:ext>
            </a:extLst>
          </p:cNvPr>
          <p:cNvSpPr>
            <a:spLocks noGrp="1"/>
          </p:cNvSpPr>
          <p:nvPr>
            <p:ph type="pic" sz="quarter" idx="23"/>
          </p:nvPr>
        </p:nvSpPr>
        <p:spPr>
          <a:xfrm>
            <a:off x="4667095" y="2284450"/>
            <a:ext cx="664112" cy="750094"/>
          </a:xfrm>
        </p:spPr>
        <p:txBody>
          <a:bodyPr>
            <a:normAutofit/>
          </a:bodyPr>
          <a:lstStyle>
            <a:lvl1pPr marL="0" indent="0">
              <a:buNone/>
              <a:defRPr sz="1350"/>
            </a:lvl1pPr>
          </a:lstStyle>
          <a:p>
            <a:r>
              <a:rPr lang="en-US"/>
              <a:t>Click icon to add picture</a:t>
            </a:r>
            <a:endParaRPr lang="en-US" dirty="0"/>
          </a:p>
        </p:txBody>
      </p:sp>
      <p:sp>
        <p:nvSpPr>
          <p:cNvPr id="21" name="Picture Placeholder 17">
            <a:extLst>
              <a:ext uri="{FF2B5EF4-FFF2-40B4-BE49-F238E27FC236}">
                <a16:creationId xmlns:a16="http://schemas.microsoft.com/office/drawing/2014/main" xmlns="" id="{45A2E994-6F32-C64D-8AC6-A1D378428B82}"/>
              </a:ext>
            </a:extLst>
          </p:cNvPr>
          <p:cNvSpPr>
            <a:spLocks noGrp="1"/>
          </p:cNvSpPr>
          <p:nvPr>
            <p:ph type="pic" sz="quarter" idx="24"/>
          </p:nvPr>
        </p:nvSpPr>
        <p:spPr>
          <a:xfrm>
            <a:off x="4667095" y="3790704"/>
            <a:ext cx="664112" cy="750094"/>
          </a:xfrm>
        </p:spPr>
        <p:txBody>
          <a:bodyPr>
            <a:normAutofit/>
          </a:bodyPr>
          <a:lstStyle>
            <a:lvl1pPr marL="0" indent="0">
              <a:buNone/>
              <a:defRPr sz="1350"/>
            </a:lvl1pPr>
          </a:lstStyle>
          <a:p>
            <a:r>
              <a:rPr lang="en-US"/>
              <a:t>Click icon to add picture</a:t>
            </a:r>
            <a:endParaRPr lang="en-US" dirty="0"/>
          </a:p>
        </p:txBody>
      </p:sp>
    </p:spTree>
    <p:extLst>
      <p:ext uri="{BB962C8B-B14F-4D97-AF65-F5344CB8AC3E}">
        <p14:creationId xmlns:p14="http://schemas.microsoft.com/office/powerpoint/2010/main" val="3257538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peaker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3531A-36AB-6C42-B7B4-F32C1BA6828F}"/>
              </a:ext>
            </a:extLst>
          </p:cNvPr>
          <p:cNvSpPr>
            <a:spLocks noGrp="1"/>
          </p:cNvSpPr>
          <p:nvPr>
            <p:ph type="title" hasCustomPrompt="1"/>
          </p:nvPr>
        </p:nvSpPr>
        <p:spPr>
          <a:xfrm>
            <a:off x="720857" y="1178918"/>
            <a:ext cx="2305973" cy="1516628"/>
          </a:xfrm>
        </p:spPr>
        <p:txBody>
          <a:bodyPr>
            <a:normAutofit/>
          </a:bodyPr>
          <a:lstStyle>
            <a:lvl1pPr>
              <a:defRPr sz="2100" b="1" spc="225">
                <a:solidFill>
                  <a:srgbClr val="484B87"/>
                </a:solidFill>
                <a:latin typeface="Arial" panose="020B0604020202020204" pitchFamily="34" charset="0"/>
                <a:cs typeface="Arial" panose="020B0604020202020204" pitchFamily="34" charset="0"/>
              </a:defRPr>
            </a:lvl1pPr>
          </a:lstStyle>
          <a:p>
            <a:r>
              <a:rPr lang="en-US" dirty="0"/>
              <a:t>OUR SPEAKERS TODAY</a:t>
            </a:r>
          </a:p>
        </p:txBody>
      </p:sp>
      <p:sp>
        <p:nvSpPr>
          <p:cNvPr id="5" name="Date Placeholder 4">
            <a:extLst>
              <a:ext uri="{FF2B5EF4-FFF2-40B4-BE49-F238E27FC236}">
                <a16:creationId xmlns:a16="http://schemas.microsoft.com/office/drawing/2014/main" xmlns="" id="{2C1A98F6-0C0D-2F49-95A5-5974DAA8DF59}"/>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6" name="Footer Placeholder 5">
            <a:extLst>
              <a:ext uri="{FF2B5EF4-FFF2-40B4-BE49-F238E27FC236}">
                <a16:creationId xmlns:a16="http://schemas.microsoft.com/office/drawing/2014/main" xmlns="" id="{5DBA6BE7-9E13-2C4A-803E-61553ED3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BCF900-F3DA-294B-9F36-51B1027195E6}"/>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1B03051F-23A3-3849-A29D-D07F726456F3}"/>
              </a:ext>
            </a:extLst>
          </p:cNvPr>
          <p:cNvSpPr>
            <a:spLocks noGrp="1"/>
          </p:cNvSpPr>
          <p:nvPr>
            <p:ph type="body" sz="quarter" idx="13" hasCustomPrompt="1"/>
          </p:nvPr>
        </p:nvSpPr>
        <p:spPr>
          <a:xfrm>
            <a:off x="4529875" y="2214501"/>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9" name="Text Placeholder 7">
            <a:extLst>
              <a:ext uri="{FF2B5EF4-FFF2-40B4-BE49-F238E27FC236}">
                <a16:creationId xmlns:a16="http://schemas.microsoft.com/office/drawing/2014/main" xmlns="" id="{EFE09705-26B5-4E42-9CF7-43B33BF72B83}"/>
              </a:ext>
            </a:extLst>
          </p:cNvPr>
          <p:cNvSpPr>
            <a:spLocks noGrp="1"/>
          </p:cNvSpPr>
          <p:nvPr>
            <p:ph type="body" sz="quarter" idx="14" hasCustomPrompt="1"/>
          </p:nvPr>
        </p:nvSpPr>
        <p:spPr>
          <a:xfrm>
            <a:off x="4529875" y="277468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0" name="Text Placeholder 7">
            <a:extLst>
              <a:ext uri="{FF2B5EF4-FFF2-40B4-BE49-F238E27FC236}">
                <a16:creationId xmlns:a16="http://schemas.microsoft.com/office/drawing/2014/main" xmlns="" id="{00E7E5AF-AEE5-1045-8D2D-193C8BD0960D}"/>
              </a:ext>
            </a:extLst>
          </p:cNvPr>
          <p:cNvSpPr>
            <a:spLocks noGrp="1"/>
          </p:cNvSpPr>
          <p:nvPr>
            <p:ph type="body" sz="quarter" idx="15" hasCustomPrompt="1"/>
          </p:nvPr>
        </p:nvSpPr>
        <p:spPr>
          <a:xfrm>
            <a:off x="4529875" y="3765548"/>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1" name="Text Placeholder 7">
            <a:extLst>
              <a:ext uri="{FF2B5EF4-FFF2-40B4-BE49-F238E27FC236}">
                <a16:creationId xmlns:a16="http://schemas.microsoft.com/office/drawing/2014/main" xmlns="" id="{A8BAA042-FFD7-004D-965D-5CD10539CA76}"/>
              </a:ext>
            </a:extLst>
          </p:cNvPr>
          <p:cNvSpPr>
            <a:spLocks noGrp="1"/>
          </p:cNvSpPr>
          <p:nvPr>
            <p:ph type="body" sz="quarter" idx="16" hasCustomPrompt="1"/>
          </p:nvPr>
        </p:nvSpPr>
        <p:spPr>
          <a:xfrm>
            <a:off x="4529875" y="4325731"/>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sp>
        <p:nvSpPr>
          <p:cNvPr id="12" name="Text Placeholder 7">
            <a:extLst>
              <a:ext uri="{FF2B5EF4-FFF2-40B4-BE49-F238E27FC236}">
                <a16:creationId xmlns:a16="http://schemas.microsoft.com/office/drawing/2014/main" xmlns="" id="{E8183D3A-3C77-5F41-A0F8-E9CDC32801B8}"/>
              </a:ext>
            </a:extLst>
          </p:cNvPr>
          <p:cNvSpPr>
            <a:spLocks noGrp="1"/>
          </p:cNvSpPr>
          <p:nvPr>
            <p:ph type="body" sz="quarter" idx="17" hasCustomPrompt="1"/>
          </p:nvPr>
        </p:nvSpPr>
        <p:spPr>
          <a:xfrm>
            <a:off x="4529872" y="555311"/>
            <a:ext cx="3473054" cy="539750"/>
          </a:xfrm>
        </p:spPr>
        <p:txBody>
          <a:bodyPr/>
          <a:lstStyle>
            <a:lvl1pPr marL="0" indent="0">
              <a:buNone/>
              <a:defRPr sz="1200" b="1" spc="225">
                <a:solidFill>
                  <a:srgbClr val="484B99"/>
                </a:solidFill>
                <a:latin typeface="Arial" panose="020B0604020202020204" pitchFamily="34" charset="0"/>
                <a:cs typeface="Arial" panose="020B0604020202020204" pitchFamily="34" charset="0"/>
              </a:defRPr>
            </a:lvl1pPr>
          </a:lstStyle>
          <a:p>
            <a:pPr lvl="0"/>
            <a:r>
              <a:rPr lang="en-US" dirty="0"/>
              <a:t>FIRSTNAME, LASTNAME</a:t>
            </a:r>
          </a:p>
        </p:txBody>
      </p:sp>
      <p:sp>
        <p:nvSpPr>
          <p:cNvPr id="13" name="Text Placeholder 7">
            <a:extLst>
              <a:ext uri="{FF2B5EF4-FFF2-40B4-BE49-F238E27FC236}">
                <a16:creationId xmlns:a16="http://schemas.microsoft.com/office/drawing/2014/main" xmlns="" id="{E1720780-20A1-F94D-B417-96DE49A59C90}"/>
              </a:ext>
            </a:extLst>
          </p:cNvPr>
          <p:cNvSpPr>
            <a:spLocks noGrp="1"/>
          </p:cNvSpPr>
          <p:nvPr>
            <p:ph type="body" sz="quarter" idx="18" hasCustomPrompt="1"/>
          </p:nvPr>
        </p:nvSpPr>
        <p:spPr>
          <a:xfrm>
            <a:off x="4529872" y="1115493"/>
            <a:ext cx="3473054" cy="539750"/>
          </a:xfrm>
        </p:spPr>
        <p:txBody>
          <a:bodyPr/>
          <a:lstStyle>
            <a:lvl1pPr marL="0" indent="0">
              <a:buNone/>
              <a:defRPr sz="1200" b="0" spc="225">
                <a:solidFill>
                  <a:srgbClr val="484B99"/>
                </a:solidFill>
                <a:latin typeface="Arial" panose="020B0604020202020204" pitchFamily="34" charset="0"/>
                <a:cs typeface="Arial" panose="020B0604020202020204" pitchFamily="34" charset="0"/>
              </a:defRPr>
            </a:lvl1pPr>
          </a:lstStyle>
          <a:p>
            <a:pPr lvl="0"/>
            <a:r>
              <a:rPr lang="en-US" dirty="0"/>
              <a:t>JOB TITLE</a:t>
            </a:r>
          </a:p>
        </p:txBody>
      </p:sp>
      <p:pic>
        <p:nvPicPr>
          <p:cNvPr id="16" name="Picture 15">
            <a:extLst>
              <a:ext uri="{FF2B5EF4-FFF2-40B4-BE49-F238E27FC236}">
                <a16:creationId xmlns:a16="http://schemas.microsoft.com/office/drawing/2014/main" xmlns="" id="{785E64E1-FE97-3C45-B638-7BECAA25F4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627" y="2695546"/>
            <a:ext cx="1876011" cy="2084457"/>
          </a:xfrm>
          <a:prstGeom prst="rect">
            <a:avLst/>
          </a:prstGeom>
        </p:spPr>
      </p:pic>
      <p:sp>
        <p:nvSpPr>
          <p:cNvPr id="18" name="Picture Placeholder 17">
            <a:extLst>
              <a:ext uri="{FF2B5EF4-FFF2-40B4-BE49-F238E27FC236}">
                <a16:creationId xmlns:a16="http://schemas.microsoft.com/office/drawing/2014/main" xmlns="" id="{DFBE3329-B206-4241-A132-418968432D1C}"/>
              </a:ext>
            </a:extLst>
          </p:cNvPr>
          <p:cNvSpPr>
            <a:spLocks noGrp="1"/>
          </p:cNvSpPr>
          <p:nvPr>
            <p:ph type="pic" sz="quarter" idx="21"/>
          </p:nvPr>
        </p:nvSpPr>
        <p:spPr>
          <a:xfrm>
            <a:off x="3701079" y="2323429"/>
            <a:ext cx="679373" cy="750094"/>
          </a:xfrm>
        </p:spPr>
        <p:txBody>
          <a:bodyPr>
            <a:normAutofit/>
          </a:bodyPr>
          <a:lstStyle>
            <a:lvl1pPr marL="0" indent="0">
              <a:buNone/>
              <a:defRPr sz="1350"/>
            </a:lvl1pPr>
          </a:lstStyle>
          <a:p>
            <a:r>
              <a:rPr lang="en-US"/>
              <a:t>Click icon to add picture</a:t>
            </a:r>
          </a:p>
        </p:txBody>
      </p:sp>
      <p:sp>
        <p:nvSpPr>
          <p:cNvPr id="19" name="Picture Placeholder 17">
            <a:extLst>
              <a:ext uri="{FF2B5EF4-FFF2-40B4-BE49-F238E27FC236}">
                <a16:creationId xmlns:a16="http://schemas.microsoft.com/office/drawing/2014/main" xmlns="" id="{FD67E6A4-7592-8149-8FA8-DC3CB56D6B08}"/>
              </a:ext>
            </a:extLst>
          </p:cNvPr>
          <p:cNvSpPr>
            <a:spLocks noGrp="1"/>
          </p:cNvSpPr>
          <p:nvPr>
            <p:ph type="pic" sz="quarter" idx="22"/>
          </p:nvPr>
        </p:nvSpPr>
        <p:spPr>
          <a:xfrm>
            <a:off x="3693704" y="3790214"/>
            <a:ext cx="679373" cy="750094"/>
          </a:xfrm>
        </p:spPr>
        <p:txBody>
          <a:bodyPr>
            <a:normAutofit/>
          </a:bodyPr>
          <a:lstStyle>
            <a:lvl1pPr marL="0" indent="0">
              <a:buNone/>
              <a:defRPr sz="1350"/>
            </a:lvl1pPr>
          </a:lstStyle>
          <a:p>
            <a:r>
              <a:rPr lang="en-US"/>
              <a:t>Click icon to add picture</a:t>
            </a:r>
          </a:p>
        </p:txBody>
      </p:sp>
      <p:sp>
        <p:nvSpPr>
          <p:cNvPr id="20" name="Picture Placeholder 17">
            <a:extLst>
              <a:ext uri="{FF2B5EF4-FFF2-40B4-BE49-F238E27FC236}">
                <a16:creationId xmlns:a16="http://schemas.microsoft.com/office/drawing/2014/main" xmlns="" id="{46E73E90-39DE-4C47-A515-7C033E792E30}"/>
              </a:ext>
            </a:extLst>
          </p:cNvPr>
          <p:cNvSpPr>
            <a:spLocks noGrp="1"/>
          </p:cNvSpPr>
          <p:nvPr>
            <p:ph type="pic" sz="quarter" idx="23"/>
          </p:nvPr>
        </p:nvSpPr>
        <p:spPr>
          <a:xfrm>
            <a:off x="3605981" y="652033"/>
            <a:ext cx="679373" cy="750094"/>
          </a:xfrm>
        </p:spPr>
        <p:txBody>
          <a:bodyPr>
            <a:normAutofit/>
          </a:bodyPr>
          <a:lstStyle>
            <a:lvl1pPr marL="0" indent="0">
              <a:buNone/>
              <a:defRPr sz="1350"/>
            </a:lvl1pPr>
          </a:lstStyle>
          <a:p>
            <a:r>
              <a:rPr lang="en-US"/>
              <a:t>Click icon to add picture</a:t>
            </a:r>
          </a:p>
        </p:txBody>
      </p:sp>
      <p:cxnSp>
        <p:nvCxnSpPr>
          <p:cNvPr id="22" name="Straight Connector 21">
            <a:extLst>
              <a:ext uri="{FF2B5EF4-FFF2-40B4-BE49-F238E27FC236}">
                <a16:creationId xmlns:a16="http://schemas.microsoft.com/office/drawing/2014/main" xmlns="" id="{BF97BB69-ED7A-7948-9FB4-9EEC34097234}"/>
              </a:ext>
            </a:extLst>
          </p:cNvPr>
          <p:cNvCxnSpPr>
            <a:cxnSpLocks/>
          </p:cNvCxnSpPr>
          <p:nvPr/>
        </p:nvCxnSpPr>
        <p:spPr>
          <a:xfrm flipV="1">
            <a:off x="3176254" y="1556772"/>
            <a:ext cx="0" cy="29835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13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able of Conten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628650" y="304271"/>
            <a:ext cx="6443106"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TABLE OF CONTENTS</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7" name="Picture 6">
            <a:extLst>
              <a:ext uri="{FF2B5EF4-FFF2-40B4-BE49-F238E27FC236}">
                <a16:creationId xmlns:a16="http://schemas.microsoft.com/office/drawing/2014/main" xmlns="" id="{D599CB78-74F1-8441-88A1-EE0B9B0CC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9221" y="3968434"/>
            <a:ext cx="1876011" cy="2084457"/>
          </a:xfrm>
          <a:prstGeom prst="rect">
            <a:avLst/>
          </a:prstGeom>
        </p:spPr>
      </p:pic>
      <p:cxnSp>
        <p:nvCxnSpPr>
          <p:cNvPr id="18" name="Straight Connector 17">
            <a:extLst>
              <a:ext uri="{FF2B5EF4-FFF2-40B4-BE49-F238E27FC236}">
                <a16:creationId xmlns:a16="http://schemas.microsoft.com/office/drawing/2014/main" xmlns="" id="{9CAD0385-31AC-104A-8091-8A9B6B6C4586}"/>
              </a:ext>
            </a:extLst>
          </p:cNvPr>
          <p:cNvCxnSpPr>
            <a:cxnSpLocks/>
          </p:cNvCxnSpPr>
          <p:nvPr/>
        </p:nvCxnSpPr>
        <p:spPr>
          <a:xfrm>
            <a:off x="628650" y="1597780"/>
            <a:ext cx="7280365" cy="13593"/>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628650" y="1882540"/>
            <a:ext cx="6569869" cy="3143250"/>
          </a:xfrm>
        </p:spPr>
        <p:txBody>
          <a:bodyPr>
            <a:normAutofit/>
          </a:bodyPr>
          <a:lstStyle>
            <a:lvl1pPr marL="385763" indent="-385763">
              <a:buFont typeface="+mj-lt"/>
              <a:buAutoNum type="arabicPeriod"/>
              <a:defRPr sz="2100" b="0" i="0">
                <a:solidFill>
                  <a:srgbClr val="484B87"/>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347603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able of Conten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D6D6B-0338-EA4B-B10B-099337ABC22F}"/>
              </a:ext>
            </a:extLst>
          </p:cNvPr>
          <p:cNvSpPr>
            <a:spLocks noGrp="1"/>
          </p:cNvSpPr>
          <p:nvPr>
            <p:ph type="title" hasCustomPrompt="1"/>
          </p:nvPr>
        </p:nvSpPr>
        <p:spPr>
          <a:xfrm>
            <a:off x="2332970" y="402594"/>
            <a:ext cx="6454592" cy="1104636"/>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TABLE OF CONTENTS</a:t>
            </a:r>
          </a:p>
        </p:txBody>
      </p:sp>
      <p:sp>
        <p:nvSpPr>
          <p:cNvPr id="4" name="Date Placeholder 3">
            <a:extLst>
              <a:ext uri="{FF2B5EF4-FFF2-40B4-BE49-F238E27FC236}">
                <a16:creationId xmlns:a16="http://schemas.microsoft.com/office/drawing/2014/main" xmlns="" id="{9B7E08AD-3EA0-6A42-862A-1F11B8F37CAF}"/>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BB83CD33-7F45-6045-952C-654B8CFD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1C0881-47A7-B14F-A2B9-793C8C230137}"/>
              </a:ext>
            </a:extLst>
          </p:cNvPr>
          <p:cNvSpPr>
            <a:spLocks noGrp="1"/>
          </p:cNvSpPr>
          <p:nvPr>
            <p:ph type="sldNum" sz="quarter" idx="12"/>
          </p:nvPr>
        </p:nvSpPr>
        <p:spPr/>
        <p:txBody>
          <a:bodyPr/>
          <a:lstStyle/>
          <a:p>
            <a:fld id="{2A87D11A-E4C4-2C4D-9054-85AF8217705F}" type="slidenum">
              <a:rPr lang="en-US" smtClean="0"/>
              <a:t>‹#›</a:t>
            </a:fld>
            <a:endParaRPr lang="en-US"/>
          </a:p>
        </p:txBody>
      </p:sp>
      <p:pic>
        <p:nvPicPr>
          <p:cNvPr id="7" name="Picture 6">
            <a:extLst>
              <a:ext uri="{FF2B5EF4-FFF2-40B4-BE49-F238E27FC236}">
                <a16:creationId xmlns:a16="http://schemas.microsoft.com/office/drawing/2014/main" xmlns="" id="{D599CB78-74F1-8441-88A1-EE0B9B0CC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57853"/>
            <a:ext cx="1876011" cy="2084457"/>
          </a:xfrm>
          <a:prstGeom prst="rect">
            <a:avLst/>
          </a:prstGeom>
        </p:spPr>
      </p:pic>
      <p:sp>
        <p:nvSpPr>
          <p:cNvPr id="9" name="Content Placeholder 8">
            <a:extLst>
              <a:ext uri="{FF2B5EF4-FFF2-40B4-BE49-F238E27FC236}">
                <a16:creationId xmlns:a16="http://schemas.microsoft.com/office/drawing/2014/main" xmlns="" id="{E800A62A-89A9-8F48-B521-A66CC5969BA5}"/>
              </a:ext>
            </a:extLst>
          </p:cNvPr>
          <p:cNvSpPr>
            <a:spLocks noGrp="1"/>
          </p:cNvSpPr>
          <p:nvPr>
            <p:ph sz="quarter" idx="13"/>
          </p:nvPr>
        </p:nvSpPr>
        <p:spPr>
          <a:xfrm>
            <a:off x="2332744" y="1980863"/>
            <a:ext cx="6581582" cy="3143250"/>
          </a:xfrm>
        </p:spPr>
        <p:txBody>
          <a:bodyPr>
            <a:normAutofit/>
          </a:bodyPr>
          <a:lstStyle>
            <a:lvl1pPr marL="385763" indent="-385763">
              <a:buFont typeface="+mj-lt"/>
              <a:buAutoNum type="arabicPeriod"/>
              <a:defRPr sz="2100" b="0" i="0">
                <a:solidFill>
                  <a:srgbClr val="484B87"/>
                </a:solidFill>
                <a:latin typeface="Arial" panose="020B0604020202020204" pitchFamily="34" charset="0"/>
                <a:cs typeface="Arial" panose="020B0604020202020204" pitchFamily="34" charset="0"/>
              </a:defRPr>
            </a:lvl1pPr>
            <a:lvl2pPr marL="342900" indent="0">
              <a:buNone/>
              <a:defRPr b="0" i="0">
                <a:solidFill>
                  <a:srgbClr val="484B87"/>
                </a:solidFill>
                <a:latin typeface="Arial" panose="020B0604020202020204" pitchFamily="34" charset="0"/>
                <a:cs typeface="Arial" panose="020B0604020202020204" pitchFamily="34" charset="0"/>
              </a:defRPr>
            </a:lvl2pPr>
            <a:lvl3pPr>
              <a:defRPr b="0" i="0">
                <a:solidFill>
                  <a:srgbClr val="484B87"/>
                </a:solidFill>
                <a:latin typeface="Arial" panose="020B0604020202020204" pitchFamily="34" charset="0"/>
                <a:cs typeface="Arial" panose="020B0604020202020204" pitchFamily="34" charset="0"/>
              </a:defRPr>
            </a:lvl3pPr>
            <a:lvl4pPr>
              <a:defRPr b="0" i="0">
                <a:solidFill>
                  <a:srgbClr val="484B87"/>
                </a:solidFill>
                <a:latin typeface="Arial" panose="020B0604020202020204" pitchFamily="34" charset="0"/>
                <a:cs typeface="Arial" panose="020B0604020202020204" pitchFamily="34" charset="0"/>
              </a:defRPr>
            </a:lvl4pPr>
            <a:lvl5pPr>
              <a:defRPr b="0" i="0">
                <a:solidFill>
                  <a:srgbClr val="484B87"/>
                </a:solidFill>
                <a:latin typeface="Arial" panose="020B0604020202020204" pitchFamily="34" charset="0"/>
                <a:cs typeface="Arial" panose="020B0604020202020204" pitchFamily="34" charset="0"/>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xmlns="" id="{48C2BCEC-A128-1944-8CA1-FE89C6F23E91}"/>
              </a:ext>
            </a:extLst>
          </p:cNvPr>
          <p:cNvCxnSpPr>
            <a:cxnSpLocks/>
          </p:cNvCxnSpPr>
          <p:nvPr/>
        </p:nvCxnSpPr>
        <p:spPr>
          <a:xfrm>
            <a:off x="2104377" y="1176082"/>
            <a:ext cx="0" cy="304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041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imple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257175" indent="-257175">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0" name="Text Placeholder 11">
            <a:extLst>
              <a:ext uri="{FF2B5EF4-FFF2-40B4-BE49-F238E27FC236}">
                <a16:creationId xmlns:a16="http://schemas.microsoft.com/office/drawing/2014/main" xmlns="" id="{13B0251F-9F07-154C-96BA-782E705AE26C}"/>
              </a:ext>
            </a:extLst>
          </p:cNvPr>
          <p:cNvSpPr>
            <a:spLocks noGrp="1"/>
          </p:cNvSpPr>
          <p:nvPr>
            <p:ph type="body" sz="quarter" idx="14" hasCustomPrompt="1"/>
          </p:nvPr>
        </p:nvSpPr>
        <p:spPr>
          <a:xfrm>
            <a:off x="621699" y="1353751"/>
            <a:ext cx="7886699"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0072653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imple Content n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0" name="Text Placeholder 11">
            <a:extLst>
              <a:ext uri="{FF2B5EF4-FFF2-40B4-BE49-F238E27FC236}">
                <a16:creationId xmlns:a16="http://schemas.microsoft.com/office/drawing/2014/main" xmlns="" id="{750408E1-3700-7B47-BC1E-F4F4C3B7ACD5}"/>
              </a:ext>
            </a:extLst>
          </p:cNvPr>
          <p:cNvSpPr>
            <a:spLocks noGrp="1"/>
          </p:cNvSpPr>
          <p:nvPr>
            <p:ph type="body" sz="quarter" idx="14" hasCustomPrompt="1"/>
          </p:nvPr>
        </p:nvSpPr>
        <p:spPr>
          <a:xfrm>
            <a:off x="661987" y="1346836"/>
            <a:ext cx="7853363"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573271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imple Content with bulle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628650" y="304272"/>
            <a:ext cx="7886700"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661988" y="1933679"/>
            <a:ext cx="7886700" cy="2987146"/>
          </a:xfrm>
        </p:spPr>
        <p:txBody>
          <a:bodyPr>
            <a:normAutofit/>
          </a:bodyPr>
          <a:lstStyle>
            <a:lvl1pPr marL="257175" indent="-257175">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grpSp>
        <p:nvGrpSpPr>
          <p:cNvPr id="10" name="Group 9">
            <a:extLst>
              <a:ext uri="{FF2B5EF4-FFF2-40B4-BE49-F238E27FC236}">
                <a16:creationId xmlns:a16="http://schemas.microsoft.com/office/drawing/2014/main" xmlns="" id="{83ED310A-AC22-4F43-A0E2-79758916E40E}"/>
              </a:ext>
            </a:extLst>
          </p:cNvPr>
          <p:cNvGrpSpPr/>
          <p:nvPr/>
        </p:nvGrpSpPr>
        <p:grpSpPr>
          <a:xfrm rot="10800000">
            <a:off x="7150101" y="0"/>
            <a:ext cx="1993900" cy="1988918"/>
            <a:chOff x="9377754" y="477962"/>
            <a:chExt cx="2658533" cy="2386701"/>
          </a:xfrm>
        </p:grpSpPr>
        <p:pic>
          <p:nvPicPr>
            <p:cNvPr id="11" name="Picture 10">
              <a:extLst>
                <a:ext uri="{FF2B5EF4-FFF2-40B4-BE49-F238E27FC236}">
                  <a16:creationId xmlns:a16="http://schemas.microsoft.com/office/drawing/2014/main" xmlns="" id="{E527B1AD-A95D-9949-986F-94D7832206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58316" y="2072007"/>
              <a:ext cx="1677971" cy="792656"/>
            </a:xfrm>
            <a:prstGeom prst="rect">
              <a:avLst/>
            </a:prstGeom>
          </p:spPr>
        </p:pic>
        <p:pic>
          <p:nvPicPr>
            <p:cNvPr id="12" name="Picture 11">
              <a:extLst>
                <a:ext uri="{FF2B5EF4-FFF2-40B4-BE49-F238E27FC236}">
                  <a16:creationId xmlns:a16="http://schemas.microsoft.com/office/drawing/2014/main" xmlns="" id="{84289259-A305-4943-9BC1-3631FB13BF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77754" y="477962"/>
              <a:ext cx="2621014" cy="1687399"/>
            </a:xfrm>
            <a:prstGeom prst="rect">
              <a:avLst/>
            </a:prstGeom>
          </p:spPr>
        </p:pic>
      </p:grpSp>
      <p:grpSp>
        <p:nvGrpSpPr>
          <p:cNvPr id="13" name="Group 12">
            <a:extLst>
              <a:ext uri="{FF2B5EF4-FFF2-40B4-BE49-F238E27FC236}">
                <a16:creationId xmlns:a16="http://schemas.microsoft.com/office/drawing/2014/main" xmlns="" id="{9B5472A8-24F9-F947-BAA8-EE0DCA7AE63E}"/>
              </a:ext>
            </a:extLst>
          </p:cNvPr>
          <p:cNvGrpSpPr/>
          <p:nvPr/>
        </p:nvGrpSpPr>
        <p:grpSpPr>
          <a:xfrm>
            <a:off x="662142" y="3726082"/>
            <a:ext cx="2488817" cy="1988918"/>
            <a:chOff x="8717864" y="477961"/>
            <a:chExt cx="3318423" cy="2386702"/>
          </a:xfrm>
        </p:grpSpPr>
        <p:pic>
          <p:nvPicPr>
            <p:cNvPr id="14" name="Picture 13">
              <a:extLst>
                <a:ext uri="{FF2B5EF4-FFF2-40B4-BE49-F238E27FC236}">
                  <a16:creationId xmlns:a16="http://schemas.microsoft.com/office/drawing/2014/main" xmlns="" id="{2ACD4089-F596-A049-9D91-A912D3C1A4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58316" y="2072007"/>
              <a:ext cx="1677971" cy="792656"/>
            </a:xfrm>
            <a:prstGeom prst="rect">
              <a:avLst/>
            </a:prstGeom>
          </p:spPr>
        </p:pic>
        <p:pic>
          <p:nvPicPr>
            <p:cNvPr id="15" name="Picture 14">
              <a:extLst>
                <a:ext uri="{FF2B5EF4-FFF2-40B4-BE49-F238E27FC236}">
                  <a16:creationId xmlns:a16="http://schemas.microsoft.com/office/drawing/2014/main" xmlns="" id="{33F1443A-D1DF-114C-A598-DF16F5B564C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717864" y="477961"/>
              <a:ext cx="3280904" cy="1687399"/>
            </a:xfrm>
            <a:prstGeom prst="rect">
              <a:avLst/>
            </a:prstGeom>
          </p:spPr>
        </p:pic>
      </p:grpSp>
      <p:sp>
        <p:nvSpPr>
          <p:cNvPr id="16" name="Text Placeholder 11">
            <a:extLst>
              <a:ext uri="{FF2B5EF4-FFF2-40B4-BE49-F238E27FC236}">
                <a16:creationId xmlns:a16="http://schemas.microsoft.com/office/drawing/2014/main" xmlns="" id="{7A6B0C1C-F316-6148-8EAE-3ACCF3870782}"/>
              </a:ext>
            </a:extLst>
          </p:cNvPr>
          <p:cNvSpPr>
            <a:spLocks noGrp="1"/>
          </p:cNvSpPr>
          <p:nvPr>
            <p:ph type="body" sz="quarter" idx="14" hasCustomPrompt="1"/>
          </p:nvPr>
        </p:nvSpPr>
        <p:spPr>
          <a:xfrm>
            <a:off x="628650" y="1285835"/>
            <a:ext cx="7886700"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571551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blue edge l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3B77A81-22E8-5641-8A8F-C8F0148C164F}"/>
              </a:ext>
            </a:extLst>
          </p:cNvPr>
          <p:cNvSpPr/>
          <p:nvPr/>
        </p:nvSpPr>
        <p:spPr>
          <a:xfrm>
            <a:off x="4" y="0"/>
            <a:ext cx="1776842" cy="5715000"/>
          </a:xfrm>
          <a:prstGeom prst="rect">
            <a:avLst/>
          </a:prstGeom>
          <a:solidFill>
            <a:srgbClr val="0064B2"/>
          </a:solidFill>
          <a:ln w="38100" cmpd="sng">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marL="0" marR="0" lvl="0" indent="0" algn="ctr" defTabSz="45707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lways Montefiore" charset="0"/>
              <a:ea typeface="+mn-ea"/>
              <a:cs typeface="+mn-cs"/>
            </a:endParaRPr>
          </a:p>
        </p:txBody>
      </p:sp>
      <p:sp>
        <p:nvSpPr>
          <p:cNvPr id="2" name="Title 1">
            <a:extLst>
              <a:ext uri="{FF2B5EF4-FFF2-40B4-BE49-F238E27FC236}">
                <a16:creationId xmlns:a16="http://schemas.microsoft.com/office/drawing/2014/main" xmlns="" id="{E5D45AE5-A97D-4344-9200-DE1AE8527B89}"/>
              </a:ext>
            </a:extLst>
          </p:cNvPr>
          <p:cNvSpPr>
            <a:spLocks noGrp="1"/>
          </p:cNvSpPr>
          <p:nvPr>
            <p:ph type="title" hasCustomPrompt="1"/>
          </p:nvPr>
        </p:nvSpPr>
        <p:spPr>
          <a:xfrm>
            <a:off x="2201043" y="304272"/>
            <a:ext cx="6314307" cy="863310"/>
          </a:xfrm>
        </p:spPr>
        <p:txBody>
          <a:bodyPr>
            <a:normAutofit/>
          </a:bodyPr>
          <a:lstStyle>
            <a:lvl1pPr>
              <a:defRPr sz="2100" b="1" spc="225">
                <a:solidFill>
                  <a:srgbClr val="484B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3CDE19C-79A5-D543-8E9D-C7491320AF51}"/>
              </a:ext>
            </a:extLst>
          </p:cNvPr>
          <p:cNvSpPr>
            <a:spLocks noGrp="1"/>
          </p:cNvSpPr>
          <p:nvPr>
            <p:ph type="dt" sz="half" idx="10"/>
          </p:nvPr>
        </p:nvSpPr>
        <p:spPr/>
        <p:txBody>
          <a:bodyPr/>
          <a:lstStyle/>
          <a:p>
            <a:fld id="{F5F50914-FEFD-3A40-BB88-C5BA0F26E548}" type="datetimeFigureOut">
              <a:rPr lang="en-US" smtClean="0"/>
              <a:t>8/18/2020</a:t>
            </a:fld>
            <a:endParaRPr lang="en-US"/>
          </a:p>
        </p:txBody>
      </p:sp>
      <p:sp>
        <p:nvSpPr>
          <p:cNvPr id="4" name="Footer Placeholder 3">
            <a:extLst>
              <a:ext uri="{FF2B5EF4-FFF2-40B4-BE49-F238E27FC236}">
                <a16:creationId xmlns:a16="http://schemas.microsoft.com/office/drawing/2014/main" xmlns="" id="{15792FD9-1FC9-864D-BA1A-0C7A543E7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3200BB-83A1-F143-98C0-F5964120AB03}"/>
              </a:ext>
            </a:extLst>
          </p:cNvPr>
          <p:cNvSpPr>
            <a:spLocks noGrp="1"/>
          </p:cNvSpPr>
          <p:nvPr>
            <p:ph type="sldNum" sz="quarter" idx="12"/>
          </p:nvPr>
        </p:nvSpPr>
        <p:spPr/>
        <p:txBody>
          <a:bodyPr/>
          <a:lstStyle/>
          <a:p>
            <a:fld id="{2A87D11A-E4C4-2C4D-9054-85AF8217705F}" type="slidenum">
              <a:rPr lang="en-US" smtClean="0"/>
              <a:t>‹#›</a:t>
            </a:fld>
            <a:endParaRPr lang="en-US"/>
          </a:p>
        </p:txBody>
      </p:sp>
      <p:sp>
        <p:nvSpPr>
          <p:cNvPr id="8" name="Text Placeholder 7">
            <a:extLst>
              <a:ext uri="{FF2B5EF4-FFF2-40B4-BE49-F238E27FC236}">
                <a16:creationId xmlns:a16="http://schemas.microsoft.com/office/drawing/2014/main" xmlns="" id="{86E1F1C1-1E4F-6A43-A88D-2C8E57712762}"/>
              </a:ext>
            </a:extLst>
          </p:cNvPr>
          <p:cNvSpPr>
            <a:spLocks noGrp="1"/>
          </p:cNvSpPr>
          <p:nvPr>
            <p:ph type="body" sz="quarter" idx="13"/>
          </p:nvPr>
        </p:nvSpPr>
        <p:spPr>
          <a:xfrm>
            <a:off x="2234381" y="1933679"/>
            <a:ext cx="6314307" cy="2987146"/>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xmlns="" id="{B097FE45-1F49-0B43-997A-E8A633E3B6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1145" y="5093351"/>
            <a:ext cx="456071" cy="506746"/>
          </a:xfrm>
          <a:prstGeom prst="rect">
            <a:avLst/>
          </a:prstGeom>
        </p:spPr>
      </p:pic>
      <p:sp>
        <p:nvSpPr>
          <p:cNvPr id="12" name="Text Placeholder 11">
            <a:extLst>
              <a:ext uri="{FF2B5EF4-FFF2-40B4-BE49-F238E27FC236}">
                <a16:creationId xmlns:a16="http://schemas.microsoft.com/office/drawing/2014/main" xmlns="" id="{D527D40B-5914-E843-AC82-6B90C379E49F}"/>
              </a:ext>
            </a:extLst>
          </p:cNvPr>
          <p:cNvSpPr>
            <a:spLocks noGrp="1"/>
          </p:cNvSpPr>
          <p:nvPr>
            <p:ph type="body" sz="quarter" idx="14" hasCustomPrompt="1"/>
          </p:nvPr>
        </p:nvSpPr>
        <p:spPr>
          <a:xfrm>
            <a:off x="2234804" y="1326886"/>
            <a:ext cx="4003764" cy="393759"/>
          </a:xfrm>
        </p:spPr>
        <p:txBody>
          <a:bodyPr>
            <a:normAutofit/>
          </a:bodyPr>
          <a:lstStyle>
            <a:lvl1pPr marL="0" indent="0">
              <a:buNone/>
              <a:defRPr sz="1350" spc="225">
                <a:solidFill>
                  <a:srgbClr val="484B87"/>
                </a:solidFill>
                <a:latin typeface="Arial" panose="020B0604020202020204" pitchFamily="34" charset="0"/>
                <a:cs typeface="Arial" panose="020B0604020202020204" pitchFamily="34" charset="0"/>
              </a:defRPr>
            </a:lvl1pPr>
          </a:lstStyle>
          <a:p>
            <a:pPr lvl="0"/>
            <a:r>
              <a:rPr lang="en-US" dirty="0"/>
              <a:t>SUBHEAD</a:t>
            </a:r>
          </a:p>
        </p:txBody>
      </p:sp>
      <p:pic>
        <p:nvPicPr>
          <p:cNvPr id="14" name="Picture 13">
            <a:extLst>
              <a:ext uri="{FF2B5EF4-FFF2-40B4-BE49-F238E27FC236}">
                <a16:creationId xmlns:a16="http://schemas.microsoft.com/office/drawing/2014/main" xmlns="" id="{50D5EF11-EF8A-7845-8545-5C3CE730EE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rot="10800000">
            <a:off x="85284" y="0"/>
            <a:ext cx="2016508" cy="2124696"/>
          </a:xfrm>
          <a:prstGeom prst="rect">
            <a:avLst/>
          </a:prstGeom>
        </p:spPr>
      </p:pic>
      <p:pic>
        <p:nvPicPr>
          <p:cNvPr id="15" name="Picture 14">
            <a:extLst>
              <a:ext uri="{FF2B5EF4-FFF2-40B4-BE49-F238E27FC236}">
                <a16:creationId xmlns:a16="http://schemas.microsoft.com/office/drawing/2014/main" xmlns="" id="{FF3F010D-0904-7644-94B3-CCBFA3DF51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rcRect/>
          <a:stretch/>
        </p:blipFill>
        <p:spPr>
          <a:xfrm>
            <a:off x="-447940" y="3176145"/>
            <a:ext cx="2016508" cy="2124696"/>
          </a:xfrm>
          <a:prstGeom prst="rect">
            <a:avLst/>
          </a:prstGeom>
        </p:spPr>
      </p:pic>
    </p:spTree>
    <p:extLst>
      <p:ext uri="{BB962C8B-B14F-4D97-AF65-F5344CB8AC3E}">
        <p14:creationId xmlns:p14="http://schemas.microsoft.com/office/powerpoint/2010/main" val="166450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63" Type="http://schemas.openxmlformats.org/officeDocument/2006/relationships/slideLayout" Target="../slideLayouts/slideLayout142.xml"/><Relationship Id="rId68" Type="http://schemas.openxmlformats.org/officeDocument/2006/relationships/slideLayout" Target="../slideLayouts/slideLayout147.xml"/><Relationship Id="rId7" Type="http://schemas.openxmlformats.org/officeDocument/2006/relationships/slideLayout" Target="../slideLayouts/slideLayout86.xml"/><Relationship Id="rId71" Type="http://schemas.openxmlformats.org/officeDocument/2006/relationships/theme" Target="../theme/theme3.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66" Type="http://schemas.openxmlformats.org/officeDocument/2006/relationships/slideLayout" Target="../slideLayouts/slideLayout145.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61" Type="http://schemas.openxmlformats.org/officeDocument/2006/relationships/slideLayout" Target="../slideLayouts/slideLayout140.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65" Type="http://schemas.openxmlformats.org/officeDocument/2006/relationships/slideLayout" Target="../slideLayouts/slideLayout144.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slideLayout" Target="../slideLayouts/slideLayout143.xml"/><Relationship Id="rId69" Type="http://schemas.openxmlformats.org/officeDocument/2006/relationships/slideLayout" Target="../slideLayouts/slideLayout148.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67" Type="http://schemas.openxmlformats.org/officeDocument/2006/relationships/slideLayout" Target="../slideLayouts/slideLayout146.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70"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D9E342A-1CF3-F34F-AE5E-86C3F5C95E8E}"/>
              </a:ext>
            </a:extLst>
          </p:cNvPr>
          <p:cNvSpPr/>
          <p:nvPr userDrawn="1"/>
        </p:nvSpPr>
        <p:spPr>
          <a:xfrm>
            <a:off x="0" y="8709"/>
            <a:ext cx="9144000" cy="635726"/>
          </a:xfrm>
          <a:prstGeom prst="rect">
            <a:avLst/>
          </a:prstGeom>
          <a:gradFill flip="none" rotWithShape="1">
            <a:gsLst>
              <a:gs pos="100000">
                <a:srgbClr val="3086AB"/>
              </a:gs>
              <a:gs pos="53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2" name="Title Placeholder 1">
            <a:extLst>
              <a:ext uri="{FF2B5EF4-FFF2-40B4-BE49-F238E27FC236}">
                <a16:creationId xmlns:a16="http://schemas.microsoft.com/office/drawing/2014/main" xmlns="" id="{02542F53-F557-E54F-A80D-3D535C5C3890}"/>
              </a:ext>
            </a:extLst>
          </p:cNvPr>
          <p:cNvSpPr>
            <a:spLocks noGrp="1"/>
          </p:cNvSpPr>
          <p:nvPr>
            <p:ph type="title"/>
          </p:nvPr>
        </p:nvSpPr>
        <p:spPr>
          <a:xfrm>
            <a:off x="254181" y="167788"/>
            <a:ext cx="7886700" cy="3564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662233D5-B7C9-0940-96E9-7D94F7729654}"/>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B802AB-2AA1-5D4F-9675-F66E59ECBC2A}"/>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14A2962-8C21-3743-8CF4-B73BACAD3148}" type="datetimeFigureOut">
              <a:rPr lang="en-US" smtClean="0"/>
              <a:t>8/18/2020</a:t>
            </a:fld>
            <a:endParaRPr lang="en-US"/>
          </a:p>
        </p:txBody>
      </p:sp>
      <p:sp>
        <p:nvSpPr>
          <p:cNvPr id="5" name="Footer Placeholder 4">
            <a:extLst>
              <a:ext uri="{FF2B5EF4-FFF2-40B4-BE49-F238E27FC236}">
                <a16:creationId xmlns:a16="http://schemas.microsoft.com/office/drawing/2014/main" xmlns="" id="{50F68123-D2A0-074A-A4ED-6D300597FD8C}"/>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886F964-A3B6-5A4D-8EE8-AACE4F33B72F}"/>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FD71A9BB-581D-CB47-829B-4ECFF61DD45B}" type="slidenum">
              <a:rPr lang="en-US" smtClean="0"/>
              <a:t>‹#›</a:t>
            </a:fld>
            <a:endParaRPr lang="en-US"/>
          </a:p>
        </p:txBody>
      </p:sp>
      <p:sp>
        <p:nvSpPr>
          <p:cNvPr id="8" name="Rectangle 7">
            <a:extLst>
              <a:ext uri="{FF2B5EF4-FFF2-40B4-BE49-F238E27FC236}">
                <a16:creationId xmlns:a16="http://schemas.microsoft.com/office/drawing/2014/main" xmlns="" id="{8017D657-FE5D-224B-BDB0-67F94B6C7B49}"/>
              </a:ext>
            </a:extLst>
          </p:cNvPr>
          <p:cNvSpPr/>
          <p:nvPr userDrawn="1"/>
        </p:nvSpPr>
        <p:spPr>
          <a:xfrm>
            <a:off x="0" y="5299435"/>
            <a:ext cx="9144000" cy="415566"/>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t>http://hspconsortium.org</a:t>
            </a:r>
          </a:p>
        </p:txBody>
      </p:sp>
      <p:pic>
        <p:nvPicPr>
          <p:cNvPr id="9" name="Picture 8">
            <a:extLst>
              <a:ext uri="{FF2B5EF4-FFF2-40B4-BE49-F238E27FC236}">
                <a16:creationId xmlns:a16="http://schemas.microsoft.com/office/drawing/2014/main" xmlns="" id="{7964C3DF-1C5D-A944-9382-CA9E366E629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82755" y="5324990"/>
            <a:ext cx="1369242" cy="352241"/>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300384" y="5309852"/>
            <a:ext cx="1843616" cy="405147"/>
          </a:xfrm>
          <a:prstGeom prst="rect">
            <a:avLst/>
          </a:prstGeom>
          <a:ln>
            <a:solidFill>
              <a:srgbClr val="FFC000"/>
            </a:solidFill>
          </a:ln>
        </p:spPr>
      </p:pic>
    </p:spTree>
    <p:extLst>
      <p:ext uri="{BB962C8B-B14F-4D97-AF65-F5344CB8AC3E}">
        <p14:creationId xmlns:p14="http://schemas.microsoft.com/office/powerpoint/2010/main" val="370887326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27D772-0530-694A-8159-F4FD6DA6B385}"/>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B3FE5FA-1890-5043-863A-CB84EA491E2F}"/>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F2EF6C-4803-9B45-AEF0-88A93F61A878}"/>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AF0E7580-6654-404C-8197-76998064FD06}"/>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CEFFEBE-9AB0-AE4B-86C1-B6C40FD9F360}"/>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A87D11A-E4C4-2C4D-9054-85AF8217705F}" type="slidenum">
              <a:rPr lang="en-US" smtClean="0"/>
              <a:t>‹#›</a:t>
            </a:fld>
            <a:endParaRPr lang="en-US"/>
          </a:p>
        </p:txBody>
      </p:sp>
    </p:spTree>
    <p:extLst>
      <p:ext uri="{BB962C8B-B14F-4D97-AF65-F5344CB8AC3E}">
        <p14:creationId xmlns:p14="http://schemas.microsoft.com/office/powerpoint/2010/main" val="287872559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 id="2147483876" r:id="rId34"/>
    <p:sldLayoutId id="2147483877" r:id="rId35"/>
    <p:sldLayoutId id="2147483878" r:id="rId36"/>
    <p:sldLayoutId id="2147483879"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98" r:id="rId56"/>
    <p:sldLayoutId id="2147483899" r:id="rId57"/>
    <p:sldLayoutId id="2147483900" r:id="rId58"/>
    <p:sldLayoutId id="2147483901" r:id="rId59"/>
    <p:sldLayoutId id="2147483902" r:id="rId60"/>
    <p:sldLayoutId id="2147483903" r:id="rId61"/>
    <p:sldLayoutId id="2147483904" r:id="rId62"/>
    <p:sldLayoutId id="2147483905" r:id="rId63"/>
    <p:sldLayoutId id="2147483906" r:id="rId64"/>
    <p:sldLayoutId id="2147483907" r:id="rId65"/>
    <p:sldLayoutId id="2147483908" r:id="rId66"/>
    <p:sldLayoutId id="2147483909" r:id="rId67"/>
    <p:sldLayoutId id="2147483910" r:id="rId6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27D772-0530-694A-8159-F4FD6DA6B385}"/>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B3FE5FA-1890-5043-863A-CB84EA491E2F}"/>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F2EF6C-4803-9B45-AEF0-88A93F61A878}"/>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5F50914-FEFD-3A40-BB88-C5BA0F26E548}" type="datetimeFigureOut">
              <a:rPr lang="en-US" smtClean="0"/>
              <a:t>8/18/2020</a:t>
            </a:fld>
            <a:endParaRPr lang="en-US"/>
          </a:p>
        </p:txBody>
      </p:sp>
      <p:sp>
        <p:nvSpPr>
          <p:cNvPr id="5" name="Footer Placeholder 4">
            <a:extLst>
              <a:ext uri="{FF2B5EF4-FFF2-40B4-BE49-F238E27FC236}">
                <a16:creationId xmlns:a16="http://schemas.microsoft.com/office/drawing/2014/main" xmlns="" id="{AF0E7580-6654-404C-8197-76998064FD06}"/>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CEFFEBE-9AB0-AE4B-86C1-B6C40FD9F360}"/>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A87D11A-E4C4-2C4D-9054-85AF8217705F}" type="slidenum">
              <a:rPr lang="en-US" smtClean="0"/>
              <a:t>‹#›</a:t>
            </a:fld>
            <a:endParaRPr lang="en-US"/>
          </a:p>
        </p:txBody>
      </p:sp>
    </p:spTree>
    <p:extLst>
      <p:ext uri="{BB962C8B-B14F-4D97-AF65-F5344CB8AC3E}">
        <p14:creationId xmlns:p14="http://schemas.microsoft.com/office/powerpoint/2010/main" val="45950804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 id="2147483968" r:id="rId57"/>
    <p:sldLayoutId id="2147483969" r:id="rId58"/>
    <p:sldLayoutId id="2147483970" r:id="rId59"/>
    <p:sldLayoutId id="2147483971" r:id="rId60"/>
    <p:sldLayoutId id="2147483972" r:id="rId61"/>
    <p:sldLayoutId id="2147483973" r:id="rId62"/>
    <p:sldLayoutId id="2147483974" r:id="rId63"/>
    <p:sldLayoutId id="2147483975" r:id="rId64"/>
    <p:sldLayoutId id="2147483976" r:id="rId65"/>
    <p:sldLayoutId id="2147483977" r:id="rId66"/>
    <p:sldLayoutId id="2147483978" r:id="rId67"/>
    <p:sldLayoutId id="2147483979" r:id="rId68"/>
    <p:sldLayoutId id="2147483980" r:id="rId69"/>
    <p:sldLayoutId id="2147483981" r:id="rId7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79.pn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cem.org/" TargetMode="External"/><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hyperlink" Target="https://sandbox.hspconsortium.org/dashboard" TargetMode="External"/><Relationship Id="rId5" Type="http://schemas.openxmlformats.org/officeDocument/2006/relationships/hyperlink" Target="https://covid-19-ig.logicahealth.org/index.html" TargetMode="External"/><Relationship Id="rId4" Type="http://schemas.openxmlformats.org/officeDocument/2006/relationships/hyperlink" Target="http://models.opencimi.org/i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vid-19-ig.logicahealth.org/" TargetMode="External"/><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hyperlink" Target="http://www.logicahealth.org/" TargetMode="External"/><Relationship Id="rId2" Type="http://schemas.openxmlformats.org/officeDocument/2006/relationships/hyperlink" Target="http://www.hl7.org/" TargetMode="External"/><Relationship Id="rId1" Type="http://schemas.openxmlformats.org/officeDocument/2006/relationships/slideLayout" Target="../slideLayouts/slideLayout142.xml"/><Relationship Id="rId4" Type="http://schemas.openxmlformats.org/officeDocument/2006/relationships/image" Target="../media/image80.tiff"/></Relationships>
</file>

<file path=ppt/slides/_rels/slide24.xml.rels><?xml version="1.0" encoding="UTF-8" standalone="yes"?>
<Relationships xmlns="http://schemas.openxmlformats.org/package/2006/relationships"><Relationship Id="rId2" Type="http://schemas.openxmlformats.org/officeDocument/2006/relationships/image" Target="../media/image80.tiff"/><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image" Target="../media/image81.tiff"/><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xml"/><Relationship Id="rId1" Type="http://schemas.openxmlformats.org/officeDocument/2006/relationships/slideLayout" Target="../slideLayouts/slideLayout140.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140.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140.xml"/><Relationship Id="rId4" Type="http://schemas.openxmlformats.org/officeDocument/2006/relationships/image" Target="../media/image91.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40.xml"/><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4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solidFill>
                  <a:srgbClr val="C00000"/>
                </a:solidFill>
              </a:rPr>
              <a:t>Introduction to Logica</a:t>
            </a:r>
            <a:r>
              <a:rPr lang="en-US" sz="1100" dirty="0">
                <a:solidFill>
                  <a:srgbClr val="C00000"/>
                </a:solidFill>
              </a:rPr>
              <a:t/>
            </a:r>
            <a:br>
              <a:rPr lang="en-US" sz="1100" dirty="0">
                <a:solidFill>
                  <a:srgbClr val="C00000"/>
                </a:solidFill>
              </a:rPr>
            </a:br>
            <a:endParaRPr lang="en-US" sz="3600" dirty="0"/>
          </a:p>
        </p:txBody>
      </p:sp>
      <p:sp>
        <p:nvSpPr>
          <p:cNvPr id="3" name="Subtitle 2">
            <a:extLst>
              <a:ext uri="{FF2B5EF4-FFF2-40B4-BE49-F238E27FC236}">
                <a16:creationId xmlns:a16="http://schemas.microsoft.com/office/drawing/2014/main" xmlns="" id="{67867047-7E60-3B41-8CA4-294B9EF484CA}"/>
              </a:ext>
            </a:extLst>
          </p:cNvPr>
          <p:cNvSpPr>
            <a:spLocks noGrp="1"/>
          </p:cNvSpPr>
          <p:nvPr>
            <p:ph type="subTitle" idx="1"/>
          </p:nvPr>
        </p:nvSpPr>
        <p:spPr/>
        <p:txBody>
          <a:bodyPr>
            <a:normAutofit/>
          </a:bodyPr>
          <a:lstStyle/>
          <a:p>
            <a:r>
              <a:rPr lang="en-US" sz="2400" dirty="0"/>
              <a:t>August 18, 2020</a:t>
            </a:r>
          </a:p>
          <a:p>
            <a:r>
              <a:rPr lang="en-US" sz="2400" dirty="0"/>
              <a:t>Stanley M. Huff, MD</a:t>
            </a:r>
          </a:p>
          <a:p>
            <a:r>
              <a:rPr lang="en-US" sz="2400" dirty="0"/>
              <a:t>stan.huff@imail.org</a:t>
            </a:r>
          </a:p>
        </p:txBody>
      </p:sp>
    </p:spTree>
    <p:extLst>
      <p:ext uri="{BB962C8B-B14F-4D97-AF65-F5344CB8AC3E}">
        <p14:creationId xmlns:p14="http://schemas.microsoft.com/office/powerpoint/2010/main" val="348301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68580" tIns="34290" rIns="68580" bIns="34290" rtlCol="0" anchor="ctr"/>
          <a:lstStyle/>
          <a:p>
            <a:pPr algn="r"/>
            <a:fld id="{2A87D11A-E4C4-2C4D-9054-85AF8217705F}" type="slidenum">
              <a:rPr lang="en-US" sz="3240">
                <a:solidFill>
                  <a:schemeClr val="bg1"/>
                </a:solidFill>
              </a:rPr>
              <a:pPr algn="r"/>
              <a:t>10</a:t>
            </a:fld>
            <a:endParaRPr lang="en-US" sz="3240" dirty="0">
              <a:solidFill>
                <a:schemeClr val="bg1"/>
              </a:solidFill>
            </a:endParaRPr>
          </a:p>
        </p:txBody>
      </p:sp>
      <p:sp>
        <p:nvSpPr>
          <p:cNvPr id="6146"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a:bodyPr>
          <a:lstStyle/>
          <a:p>
            <a:pPr eaLnBrk="1" hangingPunct="1">
              <a:buClr>
                <a:srgbClr val="FFFFFF"/>
              </a:buClr>
              <a:buSzPct val="90000"/>
            </a:pPr>
            <a:r>
              <a:rPr lang="en-US" altLang="en-US" sz="4050" dirty="0"/>
              <a:t>Core Assumptions</a:t>
            </a:r>
          </a:p>
        </p:txBody>
      </p:sp>
      <p:sp>
        <p:nvSpPr>
          <p:cNvPr id="6147" name="Rectangle 3"/>
          <p:cNvSpPr>
            <a:spLocks noGrp="1" noChangeArrowheads="1"/>
          </p:cNvSpPr>
          <p:nvPr>
            <p:ph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buFontTx/>
              <a:buNone/>
            </a:pPr>
            <a:r>
              <a:rPr lang="en-US" altLang="en-US" sz="3600" dirty="0"/>
              <a:t>‘</a:t>
            </a:r>
            <a:r>
              <a:rPr lang="en-US" altLang="en-US" sz="3200" dirty="0"/>
              <a:t>The complexity of modern medicine exceeds the inherent limitations of the unaided human mind.’</a:t>
            </a:r>
          </a:p>
          <a:p>
            <a:pPr eaLnBrk="1" hangingPunct="1">
              <a:spcBef>
                <a:spcPct val="0"/>
              </a:spcBef>
              <a:buFontTx/>
              <a:buNone/>
            </a:pPr>
            <a:r>
              <a:rPr lang="en-US" altLang="en-US" sz="3200" dirty="0"/>
              <a:t>		~ </a:t>
            </a:r>
            <a:r>
              <a:rPr lang="en-US" altLang="en-US" sz="2400" dirty="0"/>
              <a:t>David M. Eddy, MD, Ph.D.</a:t>
            </a:r>
          </a:p>
          <a:p>
            <a:pPr algn="ctr" eaLnBrk="1" hangingPunct="1">
              <a:spcBef>
                <a:spcPct val="0"/>
              </a:spcBef>
              <a:buFontTx/>
              <a:buNone/>
            </a:pPr>
            <a:endParaRPr lang="en-US" altLang="en-US" sz="2400" dirty="0"/>
          </a:p>
          <a:p>
            <a:pPr eaLnBrk="1" hangingPunct="1">
              <a:spcBef>
                <a:spcPct val="0"/>
              </a:spcBef>
              <a:buFontTx/>
              <a:buNone/>
            </a:pPr>
            <a:r>
              <a:rPr lang="en-US" altLang="en-US" sz="3200" dirty="0"/>
              <a:t>‘... man is not perfectible.  There are limits to man’s capabilities as an  information  processor that assure the occurrence of random errors in his activities.’</a:t>
            </a:r>
          </a:p>
          <a:p>
            <a:pPr eaLnBrk="1" hangingPunct="1">
              <a:spcBef>
                <a:spcPct val="0"/>
              </a:spcBef>
              <a:buFontTx/>
              <a:buNone/>
            </a:pPr>
            <a:r>
              <a:rPr lang="en-US" altLang="en-US" sz="3200" dirty="0"/>
              <a:t>		~ </a:t>
            </a:r>
            <a:r>
              <a:rPr lang="en-US" altLang="en-US" sz="2400" dirty="0"/>
              <a:t>Clement J. McDonald, MD</a:t>
            </a:r>
            <a:r>
              <a:rPr lang="en-US" altLang="en-US" sz="3200" dirty="0"/>
              <a:t>	</a:t>
            </a:r>
          </a:p>
        </p:txBody>
      </p:sp>
    </p:spTree>
    <p:extLst>
      <p:ext uri="{BB962C8B-B14F-4D97-AF65-F5344CB8AC3E}">
        <p14:creationId xmlns:p14="http://schemas.microsoft.com/office/powerpoint/2010/main" val="413778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rtlCol="0" anchor="t" anchorCtr="0" compatLnSpc="1">
            <a:prstTxWarp prst="textNoShape">
              <a:avLst/>
            </a:prstTxWarp>
            <a:noAutofit/>
          </a:bodyPr>
          <a:lstStyle/>
          <a:p>
            <a:pPr>
              <a:spcBef>
                <a:spcPts val="450"/>
              </a:spcBef>
            </a:pPr>
            <a:r>
              <a:rPr lang="en-US" sz="2000" dirty="0"/>
              <a:t>Antibiotic Assistant</a:t>
            </a:r>
          </a:p>
          <a:p>
            <a:pPr>
              <a:spcBef>
                <a:spcPts val="450"/>
              </a:spcBef>
            </a:pPr>
            <a:r>
              <a:rPr lang="en-US" sz="2000" dirty="0"/>
              <a:t>Ventilator weaning</a:t>
            </a:r>
          </a:p>
          <a:p>
            <a:pPr>
              <a:spcBef>
                <a:spcPts val="450"/>
              </a:spcBef>
            </a:pPr>
            <a:r>
              <a:rPr lang="en-US" sz="2000" dirty="0"/>
              <a:t>ARDS protocols </a:t>
            </a:r>
          </a:p>
          <a:p>
            <a:pPr>
              <a:spcBef>
                <a:spcPts val="450"/>
              </a:spcBef>
            </a:pPr>
            <a:r>
              <a:rPr lang="en-US" sz="2000" dirty="0"/>
              <a:t>Nosocomial infection monitoring</a:t>
            </a:r>
          </a:p>
          <a:p>
            <a:pPr>
              <a:spcBef>
                <a:spcPts val="450"/>
              </a:spcBef>
            </a:pPr>
            <a:r>
              <a:rPr lang="en-US" sz="2000" dirty="0"/>
              <a:t>MRSA monitoring and control</a:t>
            </a:r>
          </a:p>
          <a:p>
            <a:pPr>
              <a:spcBef>
                <a:spcPts val="450"/>
              </a:spcBef>
            </a:pPr>
            <a:r>
              <a:rPr lang="en-US" sz="2000" dirty="0"/>
              <a:t>Prevention of Deep Venous Thrombosis</a:t>
            </a:r>
          </a:p>
          <a:p>
            <a:pPr>
              <a:spcBef>
                <a:spcPts val="450"/>
              </a:spcBef>
            </a:pPr>
            <a:r>
              <a:rPr lang="en-US" sz="2000" dirty="0"/>
              <a:t>Infectious disease reporting to public health</a:t>
            </a:r>
          </a:p>
          <a:p>
            <a:pPr>
              <a:spcBef>
                <a:spcPts val="450"/>
              </a:spcBef>
            </a:pPr>
            <a:r>
              <a:rPr lang="en-US" sz="2000" dirty="0"/>
              <a:t>Diabetic care</a:t>
            </a:r>
          </a:p>
          <a:p>
            <a:pPr>
              <a:spcBef>
                <a:spcPts val="450"/>
              </a:spcBef>
            </a:pPr>
            <a:endParaRPr lang="en-US" sz="2000" dirty="0"/>
          </a:p>
        </p:txBody>
      </p:sp>
      <p:sp>
        <p:nvSpPr>
          <p:cNvPr id="3" name="Slide Number Placeholder 2"/>
          <p:cNvSpPr>
            <a:spLocks noGrp="1"/>
          </p:cNvSpPr>
          <p:nvPr>
            <p:ph type="sldNum" sz="quarter" idx="12"/>
          </p:nvPr>
        </p:nvSpPr>
        <p:spPr/>
        <p:txBody>
          <a:bodyPr/>
          <a:lstStyle/>
          <a:p>
            <a:fld id="{2A87D11A-E4C4-2C4D-9054-85AF8217705F}" type="slidenum">
              <a:rPr lang="en-US" smtClean="0">
                <a:solidFill>
                  <a:prstClr val="white"/>
                </a:solidFill>
              </a:rPr>
              <a:pPr/>
              <a:t>11</a:t>
            </a:fld>
            <a:endParaRPr lang="en-US" dirty="0">
              <a:solidFill>
                <a:prstClr val="white"/>
              </a:solidFill>
            </a:endParaRPr>
          </a:p>
        </p:txBody>
      </p:sp>
      <p:sp>
        <p:nvSpPr>
          <p:cNvPr id="9218" name="Rectangle 2"/>
          <p:cNvSpPr>
            <a:spLocks noGrp="1" noChangeArrowheads="1"/>
          </p:cNvSpPr>
          <p:nvPr>
            <p:ph type="title"/>
          </p:nvPr>
        </p:nvSpPr>
        <p:spPr bwMode="auto">
          <a:xfrm>
            <a:off x="89728" y="435747"/>
            <a:ext cx="8899726" cy="646082"/>
          </a:xfrm>
        </p:spPr>
        <p:txBody>
          <a:bodyPr vert="horz" lIns="91440" tIns="45720" rIns="91440" bIns="45720" rtlCol="0" anchor="ctr">
            <a:normAutofit/>
          </a:bodyPr>
          <a:lstStyle/>
          <a:p>
            <a:r>
              <a:rPr lang="en-US" sz="2800" dirty="0"/>
              <a:t>Intermountain Decision Support Modules</a:t>
            </a:r>
          </a:p>
        </p:txBody>
      </p:sp>
      <p:sp>
        <p:nvSpPr>
          <p:cNvPr id="9220" name="Rectangle 4"/>
          <p:cNvSpPr>
            <a:spLocks noGrp="1" noChangeArrowheads="1"/>
          </p:cNvSpPr>
          <p:nvPr>
            <p:ph sz="half"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rtlCol="0" anchor="t" anchorCtr="0" compatLnSpc="1">
            <a:prstTxWarp prst="textNoShape">
              <a:avLst/>
            </a:prstTxWarp>
            <a:noAutofit/>
          </a:bodyPr>
          <a:lstStyle/>
          <a:p>
            <a:pPr>
              <a:spcBef>
                <a:spcPts val="450"/>
              </a:spcBef>
            </a:pPr>
            <a:r>
              <a:rPr lang="en-US" sz="2000" dirty="0"/>
              <a:t>Pre-op antibiotics</a:t>
            </a:r>
          </a:p>
          <a:p>
            <a:pPr>
              <a:spcBef>
                <a:spcPts val="450"/>
              </a:spcBef>
            </a:pPr>
            <a:r>
              <a:rPr lang="en-US" sz="2000" dirty="0"/>
              <a:t>ICU glucose protocols</a:t>
            </a:r>
          </a:p>
          <a:p>
            <a:pPr>
              <a:spcBef>
                <a:spcPts val="450"/>
              </a:spcBef>
            </a:pPr>
            <a:r>
              <a:rPr lang="en-US" sz="2000" dirty="0"/>
              <a:t>Ventilator disconnect</a:t>
            </a:r>
          </a:p>
          <a:p>
            <a:pPr>
              <a:spcBef>
                <a:spcPts val="450"/>
              </a:spcBef>
            </a:pPr>
            <a:r>
              <a:rPr lang="en-US" sz="2000" dirty="0"/>
              <a:t>Infusion pump errors</a:t>
            </a:r>
          </a:p>
          <a:p>
            <a:pPr>
              <a:spcBef>
                <a:spcPts val="450"/>
              </a:spcBef>
            </a:pPr>
            <a:r>
              <a:rPr lang="en-US" sz="2000" dirty="0"/>
              <a:t>Lab alerts</a:t>
            </a:r>
          </a:p>
          <a:p>
            <a:pPr>
              <a:spcBef>
                <a:spcPts val="450"/>
              </a:spcBef>
            </a:pPr>
            <a:r>
              <a:rPr lang="en-US" sz="2000" dirty="0"/>
              <a:t>Blood ordering</a:t>
            </a:r>
          </a:p>
          <a:p>
            <a:pPr>
              <a:spcBef>
                <a:spcPts val="450"/>
              </a:spcBef>
            </a:pPr>
            <a:r>
              <a:rPr lang="en-US" sz="2000" dirty="0"/>
              <a:t>Order sets</a:t>
            </a:r>
          </a:p>
          <a:p>
            <a:pPr>
              <a:spcBef>
                <a:spcPts val="450"/>
              </a:spcBef>
            </a:pPr>
            <a:r>
              <a:rPr lang="en-US" sz="2000" dirty="0"/>
              <a:t>Patient worksheets</a:t>
            </a:r>
          </a:p>
          <a:p>
            <a:pPr>
              <a:spcBef>
                <a:spcPts val="450"/>
              </a:spcBef>
            </a:pPr>
            <a:r>
              <a:rPr lang="en-US" sz="2000" dirty="0"/>
              <a:t>Post MI discharge meds</a:t>
            </a:r>
          </a:p>
          <a:p>
            <a:pPr>
              <a:spcBef>
                <a:spcPts val="450"/>
              </a:spcBef>
            </a:pPr>
            <a:r>
              <a:rPr lang="en-US" sz="2000" dirty="0"/>
              <a:t>Occult sepsis in the ED</a:t>
            </a:r>
          </a:p>
        </p:txBody>
      </p:sp>
    </p:spTree>
    <p:extLst>
      <p:ext uri="{BB962C8B-B14F-4D97-AF65-F5344CB8AC3E}">
        <p14:creationId xmlns:p14="http://schemas.microsoft.com/office/powerpoint/2010/main" val="372663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63310"/>
          </a:xfrm>
        </p:spPr>
        <p:txBody>
          <a:bodyPr vert="horz" lIns="91440" tIns="45720" rIns="91440" bIns="45720" rtlCol="0" anchor="ctr">
            <a:normAutofit/>
          </a:bodyPr>
          <a:lstStyle/>
          <a:p>
            <a:r>
              <a:rPr lang="en-US" sz="3600" dirty="0"/>
              <a:t>We can’t keep up!</a:t>
            </a:r>
          </a:p>
        </p:txBody>
      </p:sp>
      <p:sp>
        <p:nvSpPr>
          <p:cNvPr id="5" name="Slide Number Placeholder 4"/>
          <p:cNvSpPr>
            <a:spLocks noGrp="1"/>
          </p:cNvSpPr>
          <p:nvPr>
            <p:ph type="sldNum" sz="quarter" idx="12"/>
          </p:nvPr>
        </p:nvSpPr>
        <p:spPr/>
        <p:txBody>
          <a:bodyPr vert="horz" lIns="68580" tIns="34290" rIns="68580" bIns="34290" rtlCol="0" anchor="ctr"/>
          <a:lstStyle/>
          <a:p>
            <a:pPr algn="r"/>
            <a:fld id="{2A87D11A-E4C4-2C4D-9054-85AF8217705F}" type="slidenum">
              <a:rPr lang="en-US" sz="3240">
                <a:solidFill>
                  <a:schemeClr val="bg1"/>
                </a:solidFill>
              </a:rPr>
              <a:pPr algn="r"/>
              <a:t>12</a:t>
            </a:fld>
            <a:endParaRPr lang="en-US" sz="3240" dirty="0">
              <a:solidFill>
                <a:schemeClr val="bg1"/>
              </a:solidFill>
            </a:endParaRPr>
          </a:p>
        </p:txBody>
      </p:sp>
      <p:sp>
        <p:nvSpPr>
          <p:cNvPr id="3" name="Content Placeholder 2"/>
          <p:cNvSpPr>
            <a:spLocks noGrp="1"/>
          </p:cNvSpPr>
          <p:nvPr>
            <p:ph type="body" sz="quarter" idx="13"/>
          </p:nvPr>
        </p:nvSpPr>
        <p:spPr>
          <a:xfrm>
            <a:off x="628650" y="1167581"/>
            <a:ext cx="7886700" cy="3868058"/>
          </a:xfrm>
        </p:spPr>
        <p:txBody>
          <a:bodyPr>
            <a:normAutofit/>
          </a:bodyPr>
          <a:lstStyle/>
          <a:p>
            <a:r>
              <a:rPr lang="en-US" sz="2400" dirty="0"/>
              <a:t>We have ~1,600 decision support rules or modules</a:t>
            </a:r>
          </a:p>
          <a:p>
            <a:r>
              <a:rPr lang="en-US" sz="2400" dirty="0"/>
              <a:t>We have picked the low hanging fruit</a:t>
            </a:r>
          </a:p>
          <a:p>
            <a:r>
              <a:rPr lang="en-US" sz="2400" dirty="0"/>
              <a:t>There is a need to have 10,000+ decision support rules or modules</a:t>
            </a:r>
          </a:p>
          <a:p>
            <a:r>
              <a:rPr lang="en-US" sz="2400" dirty="0"/>
              <a:t>There is no path from 1,600 to get to 10,000 unless we fundamentally change the ecosystem</a:t>
            </a:r>
          </a:p>
          <a:p>
            <a:r>
              <a:rPr lang="en-US" sz="2400" dirty="0"/>
              <a:t>There is no scalable path from the leading institutions to community hospitals</a:t>
            </a:r>
          </a:p>
        </p:txBody>
      </p:sp>
    </p:spTree>
    <p:extLst>
      <p:ext uri="{BB962C8B-B14F-4D97-AF65-F5344CB8AC3E}">
        <p14:creationId xmlns:p14="http://schemas.microsoft.com/office/powerpoint/2010/main" val="59037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87272"/>
            <a:ext cx="9143999" cy="51701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flipH="1">
            <a:off x="1228059" y="4214799"/>
            <a:ext cx="2298913" cy="300082"/>
          </a:xfrm>
          <a:prstGeom prst="rect">
            <a:avLst/>
          </a:prstGeom>
          <a:solidFill>
            <a:schemeClr val="bg1"/>
          </a:solidFill>
        </p:spPr>
        <p:txBody>
          <a:bodyPr wrap="square" rtlCol="0">
            <a:spAutoFit/>
          </a:bodyPr>
          <a:lstStyle/>
          <a:p>
            <a:pPr defTabSz="411480"/>
            <a:r>
              <a:rPr lang="en-US" sz="1350" b="1" dirty="0">
                <a:solidFill>
                  <a:srgbClr val="000000">
                    <a:lumMod val="65000"/>
                    <a:lumOff val="35000"/>
                  </a:srgbClr>
                </a:solidFill>
              </a:rPr>
              <a:t>Heterogeneous Systems</a:t>
            </a:r>
          </a:p>
        </p:txBody>
      </p:sp>
      <p:sp>
        <p:nvSpPr>
          <p:cNvPr id="9" name="Rounded Rectangle 8"/>
          <p:cNvSpPr/>
          <p:nvPr/>
        </p:nvSpPr>
        <p:spPr>
          <a:xfrm>
            <a:off x="7243666" y="4598614"/>
            <a:ext cx="951549" cy="528071"/>
          </a:xfrm>
          <a:prstGeom prst="roundRect">
            <a:avLst/>
          </a:prstGeom>
          <a:solidFill>
            <a:srgbClr val="E6E6E6"/>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11480"/>
            <a:r>
              <a:rPr lang="en-US" sz="1440" b="1" dirty="0">
                <a:solidFill>
                  <a:srgbClr val="000000">
                    <a:lumMod val="65000"/>
                    <a:lumOff val="35000"/>
                  </a:srgbClr>
                </a:solidFill>
              </a:rPr>
              <a:t>Others</a:t>
            </a:r>
            <a:r>
              <a:rPr lang="en-US" sz="1260" dirty="0">
                <a:solidFill>
                  <a:srgbClr val="000000">
                    <a:lumMod val="65000"/>
                    <a:lumOff val="35000"/>
                  </a:srgbClr>
                </a:solidFill>
              </a:rPr>
              <a:t>…</a:t>
            </a:r>
          </a:p>
        </p:txBody>
      </p:sp>
      <p:sp>
        <p:nvSpPr>
          <p:cNvPr id="4" name="Rectangle 3"/>
          <p:cNvSpPr/>
          <p:nvPr/>
        </p:nvSpPr>
        <p:spPr>
          <a:xfrm>
            <a:off x="7892911" y="5224074"/>
            <a:ext cx="604607" cy="498599"/>
          </a:xfrm>
          <a:prstGeom prst="rect">
            <a:avLst/>
          </a:prstGeom>
        </p:spPr>
        <p:txBody>
          <a:bodyPr vert="horz" lIns="68580" tIns="34290" rIns="68580" bIns="34290" rtlCol="0" anchor="ctr"/>
          <a:lstStyle/>
          <a:p>
            <a:pPr algn="r" defTabSz="411480"/>
            <a:fld id="{0593AC2D-32F6-46B5-8EA2-FD495DE2676C}" type="slidenum">
              <a:rPr lang="en-US" sz="2700"/>
              <a:pPr algn="r" defTabSz="411480"/>
              <a:t>13</a:t>
            </a:fld>
            <a:endParaRPr lang="en-US" sz="2700"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5920" y="4637307"/>
            <a:ext cx="1027677" cy="450688"/>
          </a:xfrm>
          <a:prstGeom prst="rect">
            <a:avLst/>
          </a:prstGeom>
          <a:solidFill>
            <a:schemeClr val="accent2">
              <a:lumMod val="20000"/>
              <a:lumOff val="80000"/>
            </a:schemeClr>
          </a:solidFill>
        </p:spPr>
      </p:pic>
      <p:sp>
        <p:nvSpPr>
          <p:cNvPr id="12" name="TextBox 11"/>
          <p:cNvSpPr txBox="1"/>
          <p:nvPr/>
        </p:nvSpPr>
        <p:spPr>
          <a:xfrm>
            <a:off x="1111507" y="3606704"/>
            <a:ext cx="2620371" cy="461665"/>
          </a:xfrm>
          <a:prstGeom prst="rect">
            <a:avLst/>
          </a:prstGeom>
          <a:gradFill flip="none" rotWithShape="1">
            <a:gsLst>
              <a:gs pos="0">
                <a:srgbClr val="E6E6E6"/>
              </a:gs>
              <a:gs pos="100000">
                <a:srgbClr val="7D8496">
                  <a:lumMod val="38000"/>
                  <a:lumOff val="62000"/>
                </a:srgbClr>
              </a:gs>
            </a:gsLst>
            <a:lin ang="5400000" scaled="0"/>
            <a:tileRect/>
          </a:gradFill>
        </p:spPr>
        <p:txBody>
          <a:bodyPr wrap="square" rtlCol="0">
            <a:spAutoFit/>
          </a:bodyPr>
          <a:lstStyle/>
          <a:p>
            <a:pPr algn="ctr" defTabSz="342887"/>
            <a:r>
              <a:rPr lang="en-US" sz="1200" b="1" dirty="0">
                <a:solidFill>
                  <a:prstClr val="black"/>
                </a:solidFill>
              </a:rPr>
              <a:t>FHIR Profiles from CIMI</a:t>
            </a:r>
          </a:p>
          <a:p>
            <a:pPr algn="ctr" defTabSz="342887"/>
            <a:r>
              <a:rPr lang="en-US" sz="1200" b="1" dirty="0">
                <a:solidFill>
                  <a:prstClr val="black"/>
                </a:solidFill>
              </a:rPr>
              <a:t> detailed clinical models</a:t>
            </a: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76026" y="4659773"/>
            <a:ext cx="1990207" cy="428221"/>
          </a:xfrm>
          <a:prstGeom prst="rect">
            <a:avLst/>
          </a:prstGeom>
        </p:spPr>
      </p:pic>
      <p:sp>
        <p:nvSpPr>
          <p:cNvPr id="6" name="TextBox 5"/>
          <p:cNvSpPr txBox="1"/>
          <p:nvPr/>
        </p:nvSpPr>
        <p:spPr>
          <a:xfrm>
            <a:off x="4843385" y="2572792"/>
            <a:ext cx="3614057" cy="1708160"/>
          </a:xfrm>
          <a:prstGeom prst="rect">
            <a:avLst/>
          </a:prstGeom>
          <a:solidFill>
            <a:schemeClr val="accent2">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en-US" sz="1500" dirty="0"/>
              <a:t>Real Impact</a:t>
            </a:r>
          </a:p>
          <a:p>
            <a:pPr marL="214313" indent="-214313">
              <a:buFont typeface="Arial" panose="020B0604020202020204" pitchFamily="34" charset="0"/>
              <a:buChar char="•"/>
            </a:pPr>
            <a:r>
              <a:rPr lang="en-US" sz="1500" dirty="0"/>
              <a:t>Occult sepsis</a:t>
            </a:r>
          </a:p>
          <a:p>
            <a:pPr marL="214313" indent="-214313">
              <a:buFont typeface="Arial" panose="020B0604020202020204" pitchFamily="34" charset="0"/>
              <a:buChar char="•"/>
            </a:pPr>
            <a:r>
              <a:rPr lang="en-US" sz="1500" dirty="0"/>
              <a:t>Community Acquired Pneumonia</a:t>
            </a:r>
          </a:p>
          <a:p>
            <a:pPr marL="214313" indent="-214313">
              <a:buFont typeface="Arial" panose="020B0604020202020204" pitchFamily="34" charset="0"/>
              <a:buChar char="•"/>
            </a:pPr>
            <a:r>
              <a:rPr lang="en-US" sz="1500" dirty="0"/>
              <a:t>Pulmonary Embolus</a:t>
            </a:r>
          </a:p>
          <a:p>
            <a:pPr marL="214313" indent="-214313">
              <a:buFont typeface="Arial" panose="020B0604020202020204" pitchFamily="34" charset="0"/>
              <a:buChar char="•"/>
            </a:pPr>
            <a:r>
              <a:rPr lang="en-US" sz="1500" dirty="0"/>
              <a:t>ICU Glucose </a:t>
            </a:r>
          </a:p>
          <a:p>
            <a:pPr marL="214313" indent="-214313">
              <a:buFont typeface="Arial" panose="020B0604020202020204" pitchFamily="34" charset="0"/>
              <a:buChar char="•"/>
            </a:pPr>
            <a:r>
              <a:rPr lang="en-US" sz="1500" dirty="0"/>
              <a:t>Ventilator management</a:t>
            </a:r>
          </a:p>
          <a:p>
            <a:pPr marL="214313" indent="-214313">
              <a:buFont typeface="Arial" panose="020B0604020202020204" pitchFamily="34" charset="0"/>
              <a:buChar char="•"/>
            </a:pPr>
            <a:r>
              <a:rPr lang="en-US" sz="1500" dirty="0"/>
              <a:t>Public health reporting</a:t>
            </a:r>
          </a:p>
        </p:txBody>
      </p:sp>
    </p:spTree>
    <p:extLst>
      <p:ext uri="{BB962C8B-B14F-4D97-AF65-F5344CB8AC3E}">
        <p14:creationId xmlns:p14="http://schemas.microsoft.com/office/powerpoint/2010/main" val="16486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32970" y="402594"/>
            <a:ext cx="6454592" cy="818417"/>
          </a:xfrm>
        </p:spPr>
        <p:txBody>
          <a:bodyPr>
            <a:normAutofit/>
          </a:bodyPr>
          <a:lstStyle/>
          <a:p>
            <a:r>
              <a:rPr lang="en-US" sz="3600" dirty="0"/>
              <a:t>Logica</a:t>
            </a:r>
          </a:p>
        </p:txBody>
      </p:sp>
      <p:sp>
        <p:nvSpPr>
          <p:cNvPr id="2" name="Slide Number Placeholder 1"/>
          <p:cNvSpPr>
            <a:spLocks noGrp="1"/>
          </p:cNvSpPr>
          <p:nvPr>
            <p:ph type="sldNum" sz="quarter" idx="12"/>
          </p:nvPr>
        </p:nvSpPr>
        <p:spPr/>
        <p:txBody>
          <a:bodyPr/>
          <a:lstStyle/>
          <a:p>
            <a:pPr>
              <a:defRPr/>
            </a:pPr>
            <a:fld id="{DC2CD4BF-CF52-49EA-947A-AAC5C65B5316}" type="slidenum">
              <a:rPr lang="en-US" smtClean="0">
                <a:solidFill>
                  <a:prstClr val="black">
                    <a:tint val="75000"/>
                  </a:prstClr>
                </a:solidFill>
              </a:rPr>
              <a:pPr>
                <a:defRPr/>
              </a:pPr>
              <a:t>14</a:t>
            </a:fld>
            <a:endParaRPr lang="en-US">
              <a:solidFill>
                <a:prstClr val="black">
                  <a:tint val="75000"/>
                </a:prstClr>
              </a:solidFill>
            </a:endParaRPr>
          </a:p>
        </p:txBody>
      </p:sp>
      <p:sp>
        <p:nvSpPr>
          <p:cNvPr id="3" name="Content Placeholder 2"/>
          <p:cNvSpPr>
            <a:spLocks noGrp="1"/>
          </p:cNvSpPr>
          <p:nvPr>
            <p:ph sz="quarter" idx="13"/>
          </p:nvPr>
        </p:nvSpPr>
        <p:spPr>
          <a:xfrm>
            <a:off x="2332744" y="1221011"/>
            <a:ext cx="6581582" cy="3143250"/>
          </a:xfrm>
        </p:spPr>
        <p:txBody>
          <a:bodyPr>
            <a:noAutofit/>
          </a:bodyPr>
          <a:lstStyle/>
          <a:p>
            <a:pPr marL="0" indent="0" algn="ctr">
              <a:buNone/>
            </a:pPr>
            <a:r>
              <a:rPr lang="en-US" sz="2800" b="1" dirty="0">
                <a:solidFill>
                  <a:srgbClr val="002060"/>
                </a:solidFill>
              </a:rPr>
              <a:t>Mission</a:t>
            </a:r>
          </a:p>
          <a:p>
            <a:pPr marL="0" indent="0" algn="ctr">
              <a:buNone/>
            </a:pPr>
            <a:r>
              <a:rPr lang="en-US" sz="2800" i="1" dirty="0"/>
              <a:t>Improve health by creating a vibrant, </a:t>
            </a:r>
            <a:r>
              <a:rPr lang="en-US" sz="2800" i="1" dirty="0">
                <a:solidFill>
                  <a:srgbClr val="00B0F0"/>
                </a:solidFill>
              </a:rPr>
              <a:t>open ecosystem of interoperable applications, content, and services</a:t>
            </a:r>
          </a:p>
          <a:p>
            <a:pPr marL="0" indent="0" algn="ctr">
              <a:buNone/>
            </a:pPr>
            <a:endParaRPr lang="en-US" sz="2800" b="1" dirty="0"/>
          </a:p>
          <a:p>
            <a:pPr marL="0" indent="0" algn="ctr">
              <a:buNone/>
            </a:pPr>
            <a:r>
              <a:rPr lang="en-US" sz="2800" b="1" dirty="0">
                <a:solidFill>
                  <a:srgbClr val="002060"/>
                </a:solidFill>
              </a:rPr>
              <a:t>Ecosystem Vision</a:t>
            </a:r>
          </a:p>
          <a:p>
            <a:pPr marL="0" indent="0" algn="ctr">
              <a:buNone/>
            </a:pPr>
            <a:r>
              <a:rPr lang="en-US" sz="2800" i="1" dirty="0"/>
              <a:t>We can </a:t>
            </a:r>
            <a:r>
              <a:rPr lang="en-US" sz="2800" i="1" dirty="0">
                <a:solidFill>
                  <a:srgbClr val="00B0F0"/>
                </a:solidFill>
              </a:rPr>
              <a:t>share executable clinical knowledge</a:t>
            </a:r>
            <a:r>
              <a:rPr lang="en-US" sz="2800" i="1" dirty="0">
                <a:solidFill>
                  <a:srgbClr val="7030A0"/>
                </a:solidFill>
              </a:rPr>
              <a:t> </a:t>
            </a:r>
            <a:r>
              <a:rPr lang="en-US" sz="2800" i="1" dirty="0"/>
              <a:t>as interoperable decision support applications</a:t>
            </a:r>
          </a:p>
        </p:txBody>
      </p:sp>
    </p:spTree>
    <p:extLst>
      <p:ext uri="{BB962C8B-B14F-4D97-AF65-F5344CB8AC3E}">
        <p14:creationId xmlns:p14="http://schemas.microsoft.com/office/powerpoint/2010/main" val="244614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28650" y="1167582"/>
            <a:ext cx="7886700" cy="3836056"/>
          </a:xfrm>
        </p:spPr>
        <p:txBody>
          <a:bodyPr>
            <a:noAutofit/>
          </a:bodyPr>
          <a:lstStyle/>
          <a:p>
            <a:r>
              <a:rPr lang="en-US" dirty="0"/>
              <a:t>Open shared repository of detailed clinical models – licensed free-for-use for everyone</a:t>
            </a:r>
          </a:p>
          <a:p>
            <a:pPr lvl="1"/>
            <a:r>
              <a:rPr lang="en-US" dirty="0"/>
              <a:t>Intermountain models (being converted to CIMI models and FHIR profiles)</a:t>
            </a:r>
          </a:p>
          <a:p>
            <a:pPr lvl="2"/>
            <a:r>
              <a:rPr lang="en-US" sz="1800" dirty="0">
                <a:hlinkClick r:id="rId3"/>
              </a:rPr>
              <a:t>http://www.opencem.org</a:t>
            </a:r>
            <a:endParaRPr lang="en-US" sz="1800" dirty="0"/>
          </a:p>
          <a:p>
            <a:pPr lvl="1"/>
            <a:r>
              <a:rPr lang="en-US" dirty="0"/>
              <a:t>CIMI and Logica repository</a:t>
            </a:r>
          </a:p>
          <a:p>
            <a:pPr lvl="2"/>
            <a:r>
              <a:rPr lang="en-US" sz="1800" dirty="0">
                <a:hlinkClick r:id="rId4"/>
              </a:rPr>
              <a:t>http://models.opencimi.org/ig/</a:t>
            </a:r>
            <a:endParaRPr lang="en-US" sz="1800" dirty="0"/>
          </a:p>
          <a:p>
            <a:pPr lvl="1"/>
            <a:r>
              <a:rPr lang="en-US" dirty="0"/>
              <a:t>Logica COVID-19 Implementation Guide</a:t>
            </a:r>
          </a:p>
          <a:p>
            <a:pPr lvl="2"/>
            <a:r>
              <a:rPr lang="en-US" sz="1800" dirty="0">
                <a:hlinkClick r:id="rId5"/>
              </a:rPr>
              <a:t>https://covid-19-ig.logicahealth.org/index.html</a:t>
            </a:r>
            <a:endParaRPr lang="en-US" sz="1800" dirty="0"/>
          </a:p>
          <a:p>
            <a:r>
              <a:rPr lang="en-US" dirty="0"/>
              <a:t>HSPC Developer’s Environment and Sandbox</a:t>
            </a:r>
          </a:p>
          <a:p>
            <a:pPr lvl="1"/>
            <a:r>
              <a:rPr lang="en-US" dirty="0">
                <a:hlinkClick r:id="rId6"/>
              </a:rPr>
              <a:t>https://sandbox.hspconsortium.org/dashboard</a:t>
            </a:r>
            <a:endParaRPr lang="en-US" dirty="0"/>
          </a:p>
          <a:p>
            <a:r>
              <a:rPr lang="en-US" dirty="0"/>
              <a:t>Reference architecture</a:t>
            </a:r>
          </a:p>
          <a:p>
            <a:pPr lvl="1"/>
            <a:r>
              <a:rPr lang="en-US" dirty="0"/>
              <a:t>Specification of reference architecture</a:t>
            </a:r>
          </a:p>
          <a:p>
            <a:pPr lvl="1"/>
            <a:r>
              <a:rPr lang="en-US" dirty="0"/>
              <a:t>Reference implementation</a:t>
            </a:r>
          </a:p>
        </p:txBody>
      </p:sp>
      <p:sp>
        <p:nvSpPr>
          <p:cNvPr id="4" name="Title 1">
            <a:extLst>
              <a:ext uri="{FF2B5EF4-FFF2-40B4-BE49-F238E27FC236}">
                <a16:creationId xmlns:a16="http://schemas.microsoft.com/office/drawing/2014/main" xmlns="" id="{72DD66C6-9109-4614-928A-5981ABEAD9D1}"/>
              </a:ext>
            </a:extLst>
          </p:cNvPr>
          <p:cNvSpPr txBox="1">
            <a:spLocks/>
          </p:cNvSpPr>
          <p:nvPr/>
        </p:nvSpPr>
        <p:spPr>
          <a:xfrm>
            <a:off x="425450" y="160049"/>
            <a:ext cx="7886700" cy="863310"/>
          </a:xfrm>
          <a:prstGeom prst="rect">
            <a:avLst/>
          </a:prstGeom>
          <a:solidFill>
            <a:schemeClr val="accent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100" b="1" kern="1200" spc="225">
                <a:solidFill>
                  <a:srgbClr val="484B99"/>
                </a:solidFill>
                <a:latin typeface="Arial" panose="020B0604020202020204" pitchFamily="34" charset="0"/>
                <a:ea typeface="+mj-ea"/>
                <a:cs typeface="Arial" panose="020B0604020202020204" pitchFamily="34" charset="0"/>
              </a:defRPr>
            </a:lvl1pPr>
          </a:lstStyle>
          <a:p>
            <a:r>
              <a:rPr lang="en-US" sz="2800">
                <a:solidFill>
                  <a:schemeClr val="bg1"/>
                </a:solidFill>
              </a:rPr>
              <a:t>What does Logica actually do?</a:t>
            </a:r>
            <a:endParaRPr lang="en-US" sz="2800" dirty="0">
              <a:solidFill>
                <a:schemeClr val="bg1"/>
              </a:solidFill>
            </a:endParaRPr>
          </a:p>
        </p:txBody>
      </p:sp>
    </p:spTree>
    <p:extLst>
      <p:ext uri="{BB962C8B-B14F-4D97-AF65-F5344CB8AC3E}">
        <p14:creationId xmlns:p14="http://schemas.microsoft.com/office/powerpoint/2010/main" val="898800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43406"/>
            <a:ext cx="7886700" cy="863310"/>
          </a:xfrm>
          <a:solidFill>
            <a:schemeClr val="accent1"/>
          </a:solidFill>
        </p:spPr>
        <p:txBody>
          <a:bodyPr>
            <a:normAutofit/>
          </a:bodyPr>
          <a:lstStyle/>
          <a:p>
            <a:r>
              <a:rPr lang="en-US" sz="2800" dirty="0">
                <a:solidFill>
                  <a:schemeClr val="bg1"/>
                </a:solidFill>
              </a:rPr>
              <a:t>What does Logica actually do?</a:t>
            </a:r>
          </a:p>
        </p:txBody>
      </p:sp>
      <p:sp>
        <p:nvSpPr>
          <p:cNvPr id="3" name="Content Placeholder 2"/>
          <p:cNvSpPr>
            <a:spLocks noGrp="1"/>
          </p:cNvSpPr>
          <p:nvPr>
            <p:ph type="body" sz="quarter" idx="13"/>
          </p:nvPr>
        </p:nvSpPr>
        <p:spPr>
          <a:xfrm>
            <a:off x="552450" y="1091382"/>
            <a:ext cx="8235950" cy="3836056"/>
          </a:xfrm>
        </p:spPr>
        <p:txBody>
          <a:bodyPr>
            <a:noAutofit/>
          </a:bodyPr>
          <a:lstStyle/>
          <a:p>
            <a:r>
              <a:rPr lang="en-US" dirty="0"/>
              <a:t>Create and support FHIR Implementation Guides with subject matter experts and content</a:t>
            </a:r>
          </a:p>
          <a:p>
            <a:pPr lvl="1"/>
            <a:r>
              <a:rPr lang="en-US" sz="1600" dirty="0"/>
              <a:t>COVID-19 FHIR IG: </a:t>
            </a:r>
          </a:p>
          <a:p>
            <a:pPr lvl="1"/>
            <a:r>
              <a:rPr lang="en-US" sz="1600" dirty="0">
                <a:hlinkClick r:id="rId3"/>
              </a:rPr>
              <a:t>https://covid-19-ig.logicahealth.org/</a:t>
            </a:r>
            <a:r>
              <a:rPr lang="en-US" sz="1600" dirty="0"/>
              <a:t> </a:t>
            </a:r>
          </a:p>
          <a:p>
            <a:r>
              <a:rPr lang="en-US" dirty="0"/>
              <a:t>Review and approval of models across all specialties and all of health and healthcare</a:t>
            </a:r>
          </a:p>
          <a:p>
            <a:pPr lvl="1"/>
            <a:r>
              <a:rPr lang="en-US" sz="1600" dirty="0"/>
              <a:t>In FHIR and other clinical modeling standards including CIMI</a:t>
            </a:r>
          </a:p>
          <a:p>
            <a:r>
              <a:rPr lang="en-US" dirty="0"/>
              <a:t>Support for Organizational Infrastructure for Logica partners and members: </a:t>
            </a:r>
          </a:p>
          <a:p>
            <a:pPr lvl="1"/>
            <a:r>
              <a:rPr lang="en-US" sz="1600" dirty="0"/>
              <a:t>ACS Registry project</a:t>
            </a:r>
          </a:p>
          <a:p>
            <a:pPr lvl="1"/>
            <a:r>
              <a:rPr lang="en-US" sz="1600" dirty="0"/>
              <a:t>NACHC-CDC COVID-19 Registry</a:t>
            </a:r>
          </a:p>
          <a:p>
            <a:r>
              <a:rPr lang="en-US" dirty="0"/>
              <a:t>Meetings</a:t>
            </a:r>
          </a:p>
          <a:p>
            <a:pPr lvl="1"/>
            <a:r>
              <a:rPr lang="en-US" sz="1600" dirty="0"/>
              <a:t>Plenary meetings - information sharing, planning – twice a year</a:t>
            </a:r>
          </a:p>
          <a:p>
            <a:pPr lvl="1"/>
            <a:r>
              <a:rPr lang="en-US" sz="1600" dirty="0"/>
              <a:t>Special topic summits </a:t>
            </a:r>
          </a:p>
          <a:p>
            <a:r>
              <a:rPr lang="en-US" dirty="0"/>
              <a:t>Projects</a:t>
            </a:r>
          </a:p>
          <a:p>
            <a:pPr lvl="1"/>
            <a:r>
              <a:rPr lang="en-US" sz="1600" dirty="0"/>
              <a:t>Promote and provide training and feedback on content for partner projects</a:t>
            </a:r>
          </a:p>
        </p:txBody>
      </p:sp>
    </p:spTree>
    <p:extLst>
      <p:ext uri="{BB962C8B-B14F-4D97-AF65-F5344CB8AC3E}">
        <p14:creationId xmlns:p14="http://schemas.microsoft.com/office/powerpoint/2010/main" val="107864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2"/>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565662" cy="592138"/>
          </a:xfrm>
        </p:spPr>
        <p:txBody>
          <a:bodyPr vert="horz" lIns="91440" tIns="45720" rIns="91440" bIns="45720" rtlCol="0" anchor="ctr">
            <a:normAutofit fontScale="90000"/>
          </a:bodyPr>
          <a:lstStyle/>
          <a:p>
            <a:pPr algn="ctr"/>
            <a:r>
              <a:rPr lang="en-IN" sz="2800" b="1" spc="225" dirty="0">
                <a:solidFill>
                  <a:srgbClr val="484B99"/>
                </a:solidFill>
                <a:latin typeface="Arial" panose="020B0604020202020204" pitchFamily="34" charset="0"/>
                <a:cs typeface="Arial" panose="020B0604020202020204" pitchFamily="34" charset="0"/>
              </a:rPr>
              <a:t>Clinical Model Review Process Overview</a:t>
            </a:r>
            <a:br>
              <a:rPr lang="en-IN" sz="2800" b="1" spc="225" dirty="0">
                <a:solidFill>
                  <a:srgbClr val="484B99"/>
                </a:solidFill>
                <a:latin typeface="Arial" panose="020B0604020202020204" pitchFamily="34" charset="0"/>
                <a:cs typeface="Arial" panose="020B0604020202020204" pitchFamily="34" charset="0"/>
              </a:rPr>
            </a:br>
            <a:r>
              <a:rPr lang="en-IN" sz="2000" b="1" spc="225" dirty="0">
                <a:solidFill>
                  <a:srgbClr val="484B99"/>
                </a:solidFill>
                <a:latin typeface="Arial" panose="020B0604020202020204" pitchFamily="34" charset="0"/>
                <a:cs typeface="Arial" panose="020B0604020202020204" pitchFamily="34" charset="0"/>
              </a:rPr>
              <a:t>(draft)</a:t>
            </a:r>
          </a:p>
        </p:txBody>
      </p:sp>
      <p:sp>
        <p:nvSpPr>
          <p:cNvPr id="3" name="Freeform: Shape 2">
            <a:extLst>
              <a:ext uri="{FF2B5EF4-FFF2-40B4-BE49-F238E27FC236}">
                <a16:creationId xmlns:a16="http://schemas.microsoft.com/office/drawing/2014/main" xmlns="" id="{944E3D96-D64E-4CB6-8E9D-AABC10545C03}"/>
              </a:ext>
            </a:extLst>
          </p:cNvPr>
          <p:cNvSpPr/>
          <p:nvPr/>
        </p:nvSpPr>
        <p:spPr>
          <a:xfrm>
            <a:off x="772565" y="2005795"/>
            <a:ext cx="7598870" cy="2041578"/>
          </a:xfrm>
          <a:custGeom>
            <a:avLst/>
            <a:gdLst>
              <a:gd name="connsiteX0" fmla="*/ 0 w 7744408"/>
              <a:gd name="connsiteY0" fmla="*/ 2472612 h 2472612"/>
              <a:gd name="connsiteX1" fmla="*/ 1819469 w 7744408"/>
              <a:gd name="connsiteY1" fmla="*/ 774441 h 2472612"/>
              <a:gd name="connsiteX2" fmla="*/ 5047861 w 7744408"/>
              <a:gd name="connsiteY2" fmla="*/ 1819469 h 2472612"/>
              <a:gd name="connsiteX3" fmla="*/ 7744408 w 7744408"/>
              <a:gd name="connsiteY3" fmla="*/ 0 h 2472612"/>
              <a:gd name="connsiteX0" fmla="*/ 0 w 7744408"/>
              <a:gd name="connsiteY0" fmla="*/ 2472612 h 2472612"/>
              <a:gd name="connsiteX1" fmla="*/ 1841605 w 7744408"/>
              <a:gd name="connsiteY1" fmla="*/ 1017037 h 2472612"/>
              <a:gd name="connsiteX2" fmla="*/ 5047861 w 7744408"/>
              <a:gd name="connsiteY2" fmla="*/ 1819469 h 2472612"/>
              <a:gd name="connsiteX3" fmla="*/ 7744408 w 7744408"/>
              <a:gd name="connsiteY3" fmla="*/ 0 h 2472612"/>
              <a:gd name="connsiteX0" fmla="*/ 0 w 7552562"/>
              <a:gd name="connsiteY0" fmla="*/ 2565918 h 2565918"/>
              <a:gd name="connsiteX1" fmla="*/ 1841605 w 7552562"/>
              <a:gd name="connsiteY1" fmla="*/ 1110343 h 2565918"/>
              <a:gd name="connsiteX2" fmla="*/ 5047861 w 7552562"/>
              <a:gd name="connsiteY2" fmla="*/ 1912775 h 2565918"/>
              <a:gd name="connsiteX3" fmla="*/ 7552562 w 7552562"/>
              <a:gd name="connsiteY3" fmla="*/ 0 h 2565918"/>
              <a:gd name="connsiteX0" fmla="*/ 0 w 7552562"/>
              <a:gd name="connsiteY0" fmla="*/ 2565918 h 2565918"/>
              <a:gd name="connsiteX1" fmla="*/ 1841605 w 7552562"/>
              <a:gd name="connsiteY1" fmla="*/ 1110343 h 2565918"/>
              <a:gd name="connsiteX2" fmla="*/ 5047861 w 7552562"/>
              <a:gd name="connsiteY2" fmla="*/ 1912775 h 2565918"/>
              <a:gd name="connsiteX3" fmla="*/ 7552562 w 7552562"/>
              <a:gd name="connsiteY3" fmla="*/ 0 h 2565918"/>
            </a:gdLst>
            <a:ahLst/>
            <a:cxnLst>
              <a:cxn ang="0">
                <a:pos x="connsiteX0" y="connsiteY0"/>
              </a:cxn>
              <a:cxn ang="0">
                <a:pos x="connsiteX1" y="connsiteY1"/>
              </a:cxn>
              <a:cxn ang="0">
                <a:pos x="connsiteX2" y="connsiteY2"/>
              </a:cxn>
              <a:cxn ang="0">
                <a:pos x="connsiteX3" y="connsiteY3"/>
              </a:cxn>
            </a:cxnLst>
            <a:rect l="l" t="t" r="r" b="b"/>
            <a:pathLst>
              <a:path w="7552562" h="2565918">
                <a:moveTo>
                  <a:pt x="0" y="2565918"/>
                </a:moveTo>
                <a:cubicBezTo>
                  <a:pt x="489079" y="1771261"/>
                  <a:pt x="1000295" y="1219200"/>
                  <a:pt x="1841605" y="1110343"/>
                </a:cubicBezTo>
                <a:cubicBezTo>
                  <a:pt x="2682915" y="1001486"/>
                  <a:pt x="4096035" y="2097832"/>
                  <a:pt x="5047861" y="1912775"/>
                </a:cubicBezTo>
                <a:cubicBezTo>
                  <a:pt x="5999687" y="1727718"/>
                  <a:pt x="6860364" y="1041141"/>
                  <a:pt x="7552562" y="0"/>
                </a:cubicBezTo>
              </a:path>
            </a:pathLst>
          </a:custGeom>
          <a:noFill/>
          <a:ln w="76200">
            <a:gradFill flip="none" rotWithShape="1">
              <a:gsLst>
                <a:gs pos="0">
                  <a:schemeClr val="accent1">
                    <a:lumMod val="75000"/>
                  </a:schemeClr>
                </a:gs>
                <a:gs pos="100000">
                  <a:schemeClr val="accent2"/>
                </a:gs>
              </a:gsLst>
              <a:lin ang="0" scaled="1"/>
              <a:tileRect/>
            </a:gradFill>
          </a:ln>
          <a:effectLst>
            <a:outerShdw blurRad="508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grpSp>
        <p:nvGrpSpPr>
          <p:cNvPr id="14" name="Group 13">
            <a:extLst>
              <a:ext uri="{FF2B5EF4-FFF2-40B4-BE49-F238E27FC236}">
                <a16:creationId xmlns:a16="http://schemas.microsoft.com/office/drawing/2014/main" xmlns="" id="{FB2A1263-634B-4038-B3BA-4B5E2F809878}"/>
              </a:ext>
            </a:extLst>
          </p:cNvPr>
          <p:cNvGrpSpPr/>
          <p:nvPr/>
        </p:nvGrpSpPr>
        <p:grpSpPr>
          <a:xfrm>
            <a:off x="1742568" y="2857500"/>
            <a:ext cx="362031" cy="362031"/>
            <a:chOff x="2961988" y="3325174"/>
            <a:chExt cx="482708" cy="482708"/>
          </a:xfrm>
          <a:effectLst>
            <a:outerShdw blurRad="50800" dist="203200" dir="2700000" algn="tl" rotWithShape="0">
              <a:prstClr val="black">
                <a:alpha val="16000"/>
              </a:prstClr>
            </a:outerShdw>
          </a:effectLst>
        </p:grpSpPr>
        <p:sp>
          <p:nvSpPr>
            <p:cNvPr id="6" name="Oval 5">
              <a:extLst>
                <a:ext uri="{FF2B5EF4-FFF2-40B4-BE49-F238E27FC236}">
                  <a16:creationId xmlns:a16="http://schemas.microsoft.com/office/drawing/2014/main" xmlns="" id="{BB3066E6-62E0-4FB1-8C32-789375978739}"/>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13" name="Freeform 5">
              <a:extLst>
                <a:ext uri="{FF2B5EF4-FFF2-40B4-BE49-F238E27FC236}">
                  <a16:creationId xmlns:a16="http://schemas.microsoft.com/office/drawing/2014/main" xmlns="" id="{F01B922C-C24B-494C-89E8-FF3C4B492A2F}"/>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grpSp>
        <p:nvGrpSpPr>
          <p:cNvPr id="15" name="Group 14">
            <a:extLst>
              <a:ext uri="{FF2B5EF4-FFF2-40B4-BE49-F238E27FC236}">
                <a16:creationId xmlns:a16="http://schemas.microsoft.com/office/drawing/2014/main" xmlns="" id="{87DB7E17-75E4-4019-AB0E-FF2906EAA2C3}"/>
              </a:ext>
            </a:extLst>
          </p:cNvPr>
          <p:cNvGrpSpPr/>
          <p:nvPr/>
        </p:nvGrpSpPr>
        <p:grpSpPr>
          <a:xfrm>
            <a:off x="591550" y="3866357"/>
            <a:ext cx="362031" cy="362031"/>
            <a:chOff x="2961988" y="3325174"/>
            <a:chExt cx="482708" cy="482708"/>
          </a:xfrm>
          <a:effectLst>
            <a:outerShdw blurRad="50800" dist="203200" dir="2700000" algn="tl" rotWithShape="0">
              <a:prstClr val="black">
                <a:alpha val="16000"/>
              </a:prstClr>
            </a:outerShdw>
          </a:effectLst>
        </p:grpSpPr>
        <p:sp>
          <p:nvSpPr>
            <p:cNvPr id="16" name="Oval 15">
              <a:extLst>
                <a:ext uri="{FF2B5EF4-FFF2-40B4-BE49-F238E27FC236}">
                  <a16:creationId xmlns:a16="http://schemas.microsoft.com/office/drawing/2014/main" xmlns="" id="{3FC6E87F-1AD4-47FA-8F95-20186C8B35A9}"/>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17" name="Freeform 5">
              <a:extLst>
                <a:ext uri="{FF2B5EF4-FFF2-40B4-BE49-F238E27FC236}">
                  <a16:creationId xmlns:a16="http://schemas.microsoft.com/office/drawing/2014/main" xmlns="" id="{08E3C4EF-7E78-46E0-9A42-27A5A489350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grpSp>
        <p:nvGrpSpPr>
          <p:cNvPr id="18" name="Group 17">
            <a:extLst>
              <a:ext uri="{FF2B5EF4-FFF2-40B4-BE49-F238E27FC236}">
                <a16:creationId xmlns:a16="http://schemas.microsoft.com/office/drawing/2014/main" xmlns="" id="{F6CC6029-B928-4EC2-A067-535954D529F7}"/>
              </a:ext>
            </a:extLst>
          </p:cNvPr>
          <p:cNvGrpSpPr/>
          <p:nvPr/>
        </p:nvGrpSpPr>
        <p:grpSpPr>
          <a:xfrm>
            <a:off x="5028658" y="3280658"/>
            <a:ext cx="362031" cy="362031"/>
            <a:chOff x="2961988" y="3325174"/>
            <a:chExt cx="482708" cy="482708"/>
          </a:xfrm>
          <a:effectLst>
            <a:outerShdw blurRad="50800" dist="203200" dir="2700000" algn="tl" rotWithShape="0">
              <a:prstClr val="black">
                <a:alpha val="16000"/>
              </a:prstClr>
            </a:outerShdw>
          </a:effectLst>
        </p:grpSpPr>
        <p:sp>
          <p:nvSpPr>
            <p:cNvPr id="19" name="Oval 18">
              <a:extLst>
                <a:ext uri="{FF2B5EF4-FFF2-40B4-BE49-F238E27FC236}">
                  <a16:creationId xmlns:a16="http://schemas.microsoft.com/office/drawing/2014/main" xmlns="" id="{3E7E7B90-0391-469C-924F-77C9AD18FB75}"/>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20" name="Freeform 5">
              <a:extLst>
                <a:ext uri="{FF2B5EF4-FFF2-40B4-BE49-F238E27FC236}">
                  <a16:creationId xmlns:a16="http://schemas.microsoft.com/office/drawing/2014/main" xmlns="" id="{110F7ED1-EFB2-4368-AD42-E5CDAC2F490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grpSp>
        <p:nvGrpSpPr>
          <p:cNvPr id="21" name="Group 20">
            <a:extLst>
              <a:ext uri="{FF2B5EF4-FFF2-40B4-BE49-F238E27FC236}">
                <a16:creationId xmlns:a16="http://schemas.microsoft.com/office/drawing/2014/main" xmlns="" id="{42830FAC-C91E-48D4-8B5D-63F8BECBC564}"/>
              </a:ext>
            </a:extLst>
          </p:cNvPr>
          <p:cNvGrpSpPr/>
          <p:nvPr/>
        </p:nvGrpSpPr>
        <p:grpSpPr>
          <a:xfrm>
            <a:off x="6691919" y="2967053"/>
            <a:ext cx="362031" cy="362031"/>
            <a:chOff x="2961988" y="3325174"/>
            <a:chExt cx="482708" cy="482708"/>
          </a:xfrm>
          <a:effectLst>
            <a:outerShdw blurRad="50800" dist="203200" dir="2700000" algn="tl" rotWithShape="0">
              <a:prstClr val="black">
                <a:alpha val="16000"/>
              </a:prstClr>
            </a:outerShdw>
          </a:effectLst>
        </p:grpSpPr>
        <p:sp>
          <p:nvSpPr>
            <p:cNvPr id="22" name="Oval 21">
              <a:extLst>
                <a:ext uri="{FF2B5EF4-FFF2-40B4-BE49-F238E27FC236}">
                  <a16:creationId xmlns:a16="http://schemas.microsoft.com/office/drawing/2014/main" xmlns="" id="{CD238842-0C52-4B79-9647-5156540C2398}"/>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23" name="Freeform 5">
              <a:extLst>
                <a:ext uri="{FF2B5EF4-FFF2-40B4-BE49-F238E27FC236}">
                  <a16:creationId xmlns:a16="http://schemas.microsoft.com/office/drawing/2014/main" xmlns="" id="{76FDF973-D563-4A7F-8731-50E43A9835A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grpSp>
        <p:nvGrpSpPr>
          <p:cNvPr id="24" name="Group 23">
            <a:extLst>
              <a:ext uri="{FF2B5EF4-FFF2-40B4-BE49-F238E27FC236}">
                <a16:creationId xmlns:a16="http://schemas.microsoft.com/office/drawing/2014/main" xmlns="" id="{1BA973C5-5806-4DFE-BB11-E3FC203A5D6A}"/>
              </a:ext>
            </a:extLst>
          </p:cNvPr>
          <p:cNvGrpSpPr/>
          <p:nvPr/>
        </p:nvGrpSpPr>
        <p:grpSpPr>
          <a:xfrm>
            <a:off x="8174165" y="1847264"/>
            <a:ext cx="362031" cy="362031"/>
            <a:chOff x="2961988" y="3325174"/>
            <a:chExt cx="482708" cy="482708"/>
          </a:xfrm>
          <a:effectLst>
            <a:outerShdw blurRad="50800" dist="203200" dir="2700000" algn="tl" rotWithShape="0">
              <a:prstClr val="black">
                <a:alpha val="16000"/>
              </a:prstClr>
            </a:outerShdw>
          </a:effectLst>
        </p:grpSpPr>
        <p:sp>
          <p:nvSpPr>
            <p:cNvPr id="25" name="Oval 24">
              <a:extLst>
                <a:ext uri="{FF2B5EF4-FFF2-40B4-BE49-F238E27FC236}">
                  <a16:creationId xmlns:a16="http://schemas.microsoft.com/office/drawing/2014/main" xmlns="" id="{84CD1E08-B577-4C4F-BFE4-C806CF83646D}"/>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26" name="Freeform 5">
              <a:extLst>
                <a:ext uri="{FF2B5EF4-FFF2-40B4-BE49-F238E27FC236}">
                  <a16:creationId xmlns:a16="http://schemas.microsoft.com/office/drawing/2014/main" xmlns="" id="{384169EC-876A-4707-B641-9556697DE729}"/>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grpSp>
        <p:nvGrpSpPr>
          <p:cNvPr id="30" name="Group 29">
            <a:extLst>
              <a:ext uri="{FF2B5EF4-FFF2-40B4-BE49-F238E27FC236}">
                <a16:creationId xmlns:a16="http://schemas.microsoft.com/office/drawing/2014/main" xmlns="" id="{EA30959D-A041-4D3F-A17C-AF116E33E9CA}"/>
              </a:ext>
            </a:extLst>
          </p:cNvPr>
          <p:cNvGrpSpPr/>
          <p:nvPr/>
        </p:nvGrpSpPr>
        <p:grpSpPr>
          <a:xfrm>
            <a:off x="723994" y="1078785"/>
            <a:ext cx="1449365" cy="1675347"/>
            <a:chOff x="1485900" y="4909826"/>
            <a:chExt cx="2367964" cy="2233796"/>
          </a:xfrm>
        </p:grpSpPr>
        <p:sp>
          <p:nvSpPr>
            <p:cNvPr id="31" name="TextBox 30">
              <a:extLst>
                <a:ext uri="{FF2B5EF4-FFF2-40B4-BE49-F238E27FC236}">
                  <a16:creationId xmlns:a16="http://schemas.microsoft.com/office/drawing/2014/main" xmlns="" id="{24A6D74A-E274-4082-9988-6488BF2F84F0}"/>
                </a:ext>
              </a:extLst>
            </p:cNvPr>
            <p:cNvSpPr txBox="1"/>
            <p:nvPr/>
          </p:nvSpPr>
          <p:spPr>
            <a:xfrm>
              <a:off x="1494982" y="5943294"/>
              <a:ext cx="2358882" cy="1200328"/>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Assess alignment of content to the use case and to related content in the ecosystem. </a:t>
              </a:r>
            </a:p>
            <a:p>
              <a:pPr algn="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2" name="TextBox 31">
              <a:extLst>
                <a:ext uri="{FF2B5EF4-FFF2-40B4-BE49-F238E27FC236}">
                  <a16:creationId xmlns:a16="http://schemas.microsoft.com/office/drawing/2014/main" xmlns="" id="{9E06DD97-878A-4A5A-814B-41CABBBB0216}"/>
                </a:ext>
              </a:extLst>
            </p:cNvPr>
            <p:cNvSpPr txBox="1"/>
            <p:nvPr/>
          </p:nvSpPr>
          <p:spPr>
            <a:xfrm>
              <a:off x="1485900" y="4909826"/>
              <a:ext cx="2358882" cy="1046440"/>
            </a:xfrm>
            <a:prstGeom prst="rect">
              <a:avLst/>
            </a:prstGeom>
            <a:noFill/>
          </p:spPr>
          <p:txBody>
            <a:bodyPr wrap="square" lIns="0" rIns="0" rtlCol="0" anchor="ctr">
              <a:spAutoFit/>
            </a:bodyPr>
            <a:lstStyle/>
            <a:p>
              <a:pPr defTabSz="914240">
                <a:defRPr/>
              </a:pPr>
              <a:r>
                <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Evaluation by the Selected Review Group</a:t>
              </a:r>
            </a:p>
          </p:txBody>
        </p:sp>
      </p:grpSp>
      <p:grpSp>
        <p:nvGrpSpPr>
          <p:cNvPr id="33" name="Group 32">
            <a:extLst>
              <a:ext uri="{FF2B5EF4-FFF2-40B4-BE49-F238E27FC236}">
                <a16:creationId xmlns:a16="http://schemas.microsoft.com/office/drawing/2014/main" xmlns="" id="{81A049A7-F116-416F-A508-BB5A7A39157C}"/>
              </a:ext>
            </a:extLst>
          </p:cNvPr>
          <p:cNvGrpSpPr/>
          <p:nvPr/>
        </p:nvGrpSpPr>
        <p:grpSpPr>
          <a:xfrm>
            <a:off x="3386026" y="3992474"/>
            <a:ext cx="1769162" cy="569021"/>
            <a:chOff x="1485900" y="5217602"/>
            <a:chExt cx="2358882" cy="758695"/>
          </a:xfrm>
        </p:grpSpPr>
        <p:sp>
          <p:nvSpPr>
            <p:cNvPr id="34" name="TextBox 33">
              <a:extLst>
                <a:ext uri="{FF2B5EF4-FFF2-40B4-BE49-F238E27FC236}">
                  <a16:creationId xmlns:a16="http://schemas.microsoft.com/office/drawing/2014/main" xmlns="" id="{4DD93E53-7865-4A8C-AC7C-807894B3F288}"/>
                </a:ext>
              </a:extLst>
            </p:cNvPr>
            <p:cNvSpPr txBox="1"/>
            <p:nvPr/>
          </p:nvSpPr>
          <p:spPr>
            <a:xfrm>
              <a:off x="1485900" y="5637742"/>
              <a:ext cx="2358882" cy="338555"/>
            </a:xfrm>
            <a:prstGeom prst="rect">
              <a:avLst/>
            </a:prstGeom>
            <a:noFill/>
          </p:spPr>
          <p:txBody>
            <a:bodyPr wrap="square" lIns="0" rIns="0" rtlCol="0" anchor="t">
              <a:spAutoFit/>
            </a:bodyPr>
            <a:lstStyle/>
            <a:p>
              <a:pPr defTabSz="914240">
                <a:defRPr/>
              </a:pPr>
              <a:endPar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xmlns="" id="{BD5A3F6A-D88E-4F9F-8904-D353F55D26A4}"/>
                </a:ext>
              </a:extLst>
            </p:cNvPr>
            <p:cNvSpPr txBox="1"/>
            <p:nvPr/>
          </p:nvSpPr>
          <p:spPr>
            <a:xfrm>
              <a:off x="1485900" y="5217602"/>
              <a:ext cx="2358882" cy="430887"/>
            </a:xfrm>
            <a:prstGeom prst="rect">
              <a:avLst/>
            </a:prstGeom>
            <a:noFill/>
          </p:spPr>
          <p:txBody>
            <a:bodyPr wrap="square" lIns="0" rIns="0" rtlCol="0" anchor="ctr">
              <a:spAutoFit/>
            </a:bodyPr>
            <a:lstStyle/>
            <a:p>
              <a:pPr defTabSz="914240">
                <a:defRPr/>
              </a:pPr>
              <a:r>
                <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Context Assessment</a:t>
              </a:r>
            </a:p>
          </p:txBody>
        </p:sp>
      </p:grpSp>
      <p:grpSp>
        <p:nvGrpSpPr>
          <p:cNvPr id="36" name="Group 35">
            <a:extLst>
              <a:ext uri="{FF2B5EF4-FFF2-40B4-BE49-F238E27FC236}">
                <a16:creationId xmlns:a16="http://schemas.microsoft.com/office/drawing/2014/main" xmlns="" id="{C7C1C820-F958-4F7D-9725-69E0ED4D4426}"/>
              </a:ext>
            </a:extLst>
          </p:cNvPr>
          <p:cNvGrpSpPr/>
          <p:nvPr/>
        </p:nvGrpSpPr>
        <p:grpSpPr>
          <a:xfrm>
            <a:off x="3574152" y="1338702"/>
            <a:ext cx="1978301" cy="1238011"/>
            <a:chOff x="1485900" y="5063714"/>
            <a:chExt cx="2637741" cy="1650682"/>
          </a:xfrm>
        </p:grpSpPr>
        <p:sp>
          <p:nvSpPr>
            <p:cNvPr id="37" name="TextBox 36">
              <a:extLst>
                <a:ext uri="{FF2B5EF4-FFF2-40B4-BE49-F238E27FC236}">
                  <a16:creationId xmlns:a16="http://schemas.microsoft.com/office/drawing/2014/main" xmlns="" id="{936554C5-C5D6-4E9E-91A0-CE30A0059D58}"/>
                </a:ext>
              </a:extLst>
            </p:cNvPr>
            <p:cNvSpPr txBox="1"/>
            <p:nvPr/>
          </p:nvSpPr>
          <p:spPr>
            <a:xfrm>
              <a:off x="1764759" y="5729510"/>
              <a:ext cx="2358882" cy="984886"/>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Provide support for improvements and collaboration with other stakeholders.</a:t>
              </a:r>
            </a:p>
          </p:txBody>
        </p:sp>
        <p:sp>
          <p:nvSpPr>
            <p:cNvPr id="38" name="TextBox 37">
              <a:extLst>
                <a:ext uri="{FF2B5EF4-FFF2-40B4-BE49-F238E27FC236}">
                  <a16:creationId xmlns:a16="http://schemas.microsoft.com/office/drawing/2014/main" xmlns="" id="{93C67836-DB62-43AA-83A8-F01AB5E38EBC}"/>
                </a:ext>
              </a:extLst>
            </p:cNvPr>
            <p:cNvSpPr txBox="1"/>
            <p:nvPr/>
          </p:nvSpPr>
          <p:spPr>
            <a:xfrm>
              <a:off x="1485900" y="5063714"/>
              <a:ext cx="2358882" cy="738664"/>
            </a:xfrm>
            <a:prstGeom prst="rect">
              <a:avLst/>
            </a:prstGeom>
            <a:noFill/>
          </p:spPr>
          <p:txBody>
            <a:bodyPr wrap="square" lIns="0" rIns="0" rtlCol="0" anchor="ctr">
              <a:spAutoFit/>
            </a:bodyPr>
            <a:lstStyle/>
            <a:p>
              <a:pPr defTabSz="914240">
                <a:defRPr/>
              </a:pPr>
              <a:r>
                <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Provide Feedback to the Submitter</a:t>
              </a:r>
            </a:p>
          </p:txBody>
        </p:sp>
      </p:grpSp>
      <p:grpSp>
        <p:nvGrpSpPr>
          <p:cNvPr id="39" name="Group 38">
            <a:extLst>
              <a:ext uri="{FF2B5EF4-FFF2-40B4-BE49-F238E27FC236}">
                <a16:creationId xmlns:a16="http://schemas.microsoft.com/office/drawing/2014/main" xmlns="" id="{262BA743-CF46-42FE-8D6E-EBBA421B5A17}"/>
              </a:ext>
            </a:extLst>
          </p:cNvPr>
          <p:cNvGrpSpPr/>
          <p:nvPr/>
        </p:nvGrpSpPr>
        <p:grpSpPr>
          <a:xfrm>
            <a:off x="6696602" y="3997001"/>
            <a:ext cx="1769162" cy="892186"/>
            <a:chOff x="1485900" y="5217602"/>
            <a:chExt cx="2358882" cy="1189582"/>
          </a:xfrm>
        </p:grpSpPr>
        <p:sp>
          <p:nvSpPr>
            <p:cNvPr id="40" name="TextBox 39">
              <a:extLst>
                <a:ext uri="{FF2B5EF4-FFF2-40B4-BE49-F238E27FC236}">
                  <a16:creationId xmlns:a16="http://schemas.microsoft.com/office/drawing/2014/main" xmlns="" id="{C6C5F5DD-DF20-46DF-BDFA-003467043601}"/>
                </a:ext>
              </a:extLst>
            </p:cNvPr>
            <p:cNvSpPr txBox="1"/>
            <p:nvPr/>
          </p:nvSpPr>
          <p:spPr>
            <a:xfrm>
              <a:off x="1485900" y="5637742"/>
              <a:ext cx="2358882" cy="769442"/>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Continuous improvement of content to support maturation of concepts.</a:t>
              </a:r>
            </a:p>
          </p:txBody>
        </p:sp>
        <p:sp>
          <p:nvSpPr>
            <p:cNvPr id="41" name="TextBox 40">
              <a:extLst>
                <a:ext uri="{FF2B5EF4-FFF2-40B4-BE49-F238E27FC236}">
                  <a16:creationId xmlns:a16="http://schemas.microsoft.com/office/drawing/2014/main" xmlns="" id="{F17D45FB-67C9-4AED-8446-69F922771832}"/>
                </a:ext>
              </a:extLst>
            </p:cNvPr>
            <p:cNvSpPr txBox="1"/>
            <p:nvPr/>
          </p:nvSpPr>
          <p:spPr>
            <a:xfrm>
              <a:off x="1485900" y="5217602"/>
              <a:ext cx="2358882" cy="430887"/>
            </a:xfrm>
            <a:prstGeom prst="rect">
              <a:avLst/>
            </a:prstGeom>
            <a:noFill/>
          </p:spPr>
          <p:txBody>
            <a:bodyPr wrap="square" lIns="0" rIns="0" rtlCol="0" anchor="ctr">
              <a:spAutoFit/>
            </a:bodyPr>
            <a:lstStyle/>
            <a:p>
              <a:pPr defTabSz="914240">
                <a:defRPr/>
              </a:pPr>
              <a:r>
                <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Repeat Review</a:t>
              </a:r>
            </a:p>
          </p:txBody>
        </p:sp>
      </p:grpSp>
      <p:cxnSp>
        <p:nvCxnSpPr>
          <p:cNvPr id="44" name="Straight Connector 43">
            <a:extLst>
              <a:ext uri="{FF2B5EF4-FFF2-40B4-BE49-F238E27FC236}">
                <a16:creationId xmlns:a16="http://schemas.microsoft.com/office/drawing/2014/main" xmlns="" id="{99BAF3C5-6B93-4AFA-9FCD-0B7E34DA2D9F}"/>
              </a:ext>
            </a:extLst>
          </p:cNvPr>
          <p:cNvCxnSpPr>
            <a:cxnSpLocks/>
          </p:cNvCxnSpPr>
          <p:nvPr/>
        </p:nvCxnSpPr>
        <p:spPr>
          <a:xfrm>
            <a:off x="5231270" y="2476380"/>
            <a:ext cx="0" cy="5161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48B20CD-CB14-436D-BC3D-22B3D88AEFE4}"/>
              </a:ext>
            </a:extLst>
          </p:cNvPr>
          <p:cNvCxnSpPr>
            <a:cxnSpLocks/>
          </p:cNvCxnSpPr>
          <p:nvPr/>
        </p:nvCxnSpPr>
        <p:spPr>
          <a:xfrm>
            <a:off x="3557000" y="3329084"/>
            <a:ext cx="0" cy="5372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62B18F3-C4DE-4F52-9922-865FF48B8801}"/>
              </a:ext>
            </a:extLst>
          </p:cNvPr>
          <p:cNvCxnSpPr>
            <a:cxnSpLocks/>
          </p:cNvCxnSpPr>
          <p:nvPr/>
        </p:nvCxnSpPr>
        <p:spPr>
          <a:xfrm>
            <a:off x="1953566" y="2333066"/>
            <a:ext cx="0" cy="3447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D9CE485E-B039-4A37-8158-DB776BEDE3A2}"/>
              </a:ext>
            </a:extLst>
          </p:cNvPr>
          <p:cNvSpPr txBox="1"/>
          <p:nvPr/>
        </p:nvSpPr>
        <p:spPr>
          <a:xfrm>
            <a:off x="417781" y="4382734"/>
            <a:ext cx="743345" cy="369332"/>
          </a:xfrm>
          <a:prstGeom prst="rect">
            <a:avLst/>
          </a:prstGeom>
          <a:noFill/>
        </p:spPr>
        <p:txBody>
          <a:bodyPr wrap="none" rtlCol="0">
            <a:spAutoFit/>
          </a:bodyPr>
          <a:lstStyle/>
          <a:p>
            <a:pPr defTabSz="914240">
              <a:defRPr/>
            </a:pPr>
            <a:r>
              <a:rPr lang="en-US" b="1" dirty="0">
                <a:solidFill>
                  <a:prstClr val="white"/>
                </a:solidFill>
                <a:latin typeface="Open Sans" panose="020B0606030504020204" pitchFamily="34" charset="0"/>
                <a:ea typeface="Open Sans" panose="020B0606030504020204" pitchFamily="34" charset="0"/>
                <a:cs typeface="Open Sans" panose="020B0606030504020204" pitchFamily="34" charset="0"/>
              </a:rPr>
              <a:t>Triage</a:t>
            </a:r>
            <a:endParaRPr lang="en-IN"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xmlns="" id="{3C6A83D9-9003-457E-921D-480545F024EB}"/>
              </a:ext>
            </a:extLst>
          </p:cNvPr>
          <p:cNvSpPr txBox="1"/>
          <p:nvPr/>
        </p:nvSpPr>
        <p:spPr>
          <a:xfrm>
            <a:off x="6357010" y="942084"/>
            <a:ext cx="2179186" cy="553998"/>
          </a:xfrm>
          <a:prstGeom prst="rect">
            <a:avLst/>
          </a:prstGeom>
          <a:noFill/>
        </p:spPr>
        <p:txBody>
          <a:bodyPr wrap="none" rtlCol="0">
            <a:spAutoFit/>
          </a:bodyPr>
          <a:lstStyle/>
          <a:p>
            <a:pPr defTabSz="914240">
              <a:defRPr/>
            </a:pPr>
            <a:r>
              <a:rPr lang="en-US" sz="15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Provide Endorsement </a:t>
            </a:r>
          </a:p>
          <a:p>
            <a:pPr defTabSz="914240">
              <a:defRPr/>
            </a:pPr>
            <a:r>
              <a:rPr lang="en-US" sz="15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or Other Status</a:t>
            </a:r>
            <a:endParaRPr lang="en-IN" sz="15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Group 41">
            <a:extLst>
              <a:ext uri="{FF2B5EF4-FFF2-40B4-BE49-F238E27FC236}">
                <a16:creationId xmlns:a16="http://schemas.microsoft.com/office/drawing/2014/main" xmlns="" id="{E90E7528-17AA-4A42-B8D9-C7AC7DCB8B1C}"/>
              </a:ext>
            </a:extLst>
          </p:cNvPr>
          <p:cNvGrpSpPr/>
          <p:nvPr/>
        </p:nvGrpSpPr>
        <p:grpSpPr>
          <a:xfrm>
            <a:off x="788958" y="3944568"/>
            <a:ext cx="2162862" cy="1284863"/>
            <a:chOff x="-38333" y="5217602"/>
            <a:chExt cx="3883115" cy="1713150"/>
          </a:xfrm>
        </p:grpSpPr>
        <p:sp>
          <p:nvSpPr>
            <p:cNvPr id="45" name="TextBox 44">
              <a:extLst>
                <a:ext uri="{FF2B5EF4-FFF2-40B4-BE49-F238E27FC236}">
                  <a16:creationId xmlns:a16="http://schemas.microsoft.com/office/drawing/2014/main" xmlns="" id="{28018D09-332D-47D7-B870-F0E0198CDD77}"/>
                </a:ext>
              </a:extLst>
            </p:cNvPr>
            <p:cNvSpPr txBox="1"/>
            <p:nvPr/>
          </p:nvSpPr>
          <p:spPr>
            <a:xfrm>
              <a:off x="-38333" y="6376755"/>
              <a:ext cx="2358881" cy="553997"/>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Check for completeness and identify review group</a:t>
              </a:r>
            </a:p>
          </p:txBody>
        </p:sp>
        <p:sp>
          <p:nvSpPr>
            <p:cNvPr id="47" name="TextBox 46">
              <a:extLst>
                <a:ext uri="{FF2B5EF4-FFF2-40B4-BE49-F238E27FC236}">
                  <a16:creationId xmlns:a16="http://schemas.microsoft.com/office/drawing/2014/main" xmlns="" id="{8FD400CC-9C16-499B-8D08-CF5732C3131D}"/>
                </a:ext>
              </a:extLst>
            </p:cNvPr>
            <p:cNvSpPr txBox="1"/>
            <p:nvPr/>
          </p:nvSpPr>
          <p:spPr>
            <a:xfrm>
              <a:off x="1485901" y="5217602"/>
              <a:ext cx="2358881" cy="430887"/>
            </a:xfrm>
            <a:prstGeom prst="rect">
              <a:avLst/>
            </a:prstGeom>
            <a:noFill/>
          </p:spPr>
          <p:txBody>
            <a:bodyPr wrap="square" lIns="0" rIns="0" rtlCol="0" anchor="ctr">
              <a:spAutoFit/>
            </a:bodyPr>
            <a:lstStyle/>
            <a:p>
              <a:pPr defTabSz="914240">
                <a:defRPr/>
              </a:pPr>
              <a:endPar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9" name="Straight Connector 48">
            <a:extLst>
              <a:ext uri="{FF2B5EF4-FFF2-40B4-BE49-F238E27FC236}">
                <a16:creationId xmlns:a16="http://schemas.microsoft.com/office/drawing/2014/main" xmlns="" id="{4486B0C9-A18B-44CE-8BEC-A0A26D27DBF4}"/>
              </a:ext>
            </a:extLst>
          </p:cNvPr>
          <p:cNvCxnSpPr>
            <a:cxnSpLocks/>
          </p:cNvCxnSpPr>
          <p:nvPr/>
        </p:nvCxnSpPr>
        <p:spPr>
          <a:xfrm>
            <a:off x="1156757" y="4117167"/>
            <a:ext cx="3001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F1E4FF9B-97B6-44B1-945A-957FA01BE371}"/>
              </a:ext>
            </a:extLst>
          </p:cNvPr>
          <p:cNvGrpSpPr/>
          <p:nvPr/>
        </p:nvGrpSpPr>
        <p:grpSpPr>
          <a:xfrm>
            <a:off x="3407105" y="2827775"/>
            <a:ext cx="362031" cy="362031"/>
            <a:chOff x="2961988" y="3325174"/>
            <a:chExt cx="482708" cy="482708"/>
          </a:xfrm>
          <a:effectLst>
            <a:outerShdw blurRad="50800" dist="203200" dir="2700000" algn="tl" rotWithShape="0">
              <a:prstClr val="black">
                <a:alpha val="16000"/>
              </a:prstClr>
            </a:outerShdw>
          </a:effectLst>
        </p:grpSpPr>
        <p:sp>
          <p:nvSpPr>
            <p:cNvPr id="53" name="Oval 52">
              <a:extLst>
                <a:ext uri="{FF2B5EF4-FFF2-40B4-BE49-F238E27FC236}">
                  <a16:creationId xmlns:a16="http://schemas.microsoft.com/office/drawing/2014/main" xmlns="" id="{2909D1C9-D073-49B2-9F97-DF03DFF39575}"/>
                </a:ext>
              </a:extLst>
            </p:cNvPr>
            <p:cNvSpPr/>
            <p:nvPr/>
          </p:nvSpPr>
          <p:spPr>
            <a:xfrm>
              <a:off x="2961988" y="3325174"/>
              <a:ext cx="482708" cy="48270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defRPr/>
              </a:pPr>
              <a:endParaRPr lang="en-IN">
                <a:solidFill>
                  <a:prstClr val="white"/>
                </a:solidFill>
              </a:endParaRPr>
            </a:p>
          </p:txBody>
        </p:sp>
        <p:sp>
          <p:nvSpPr>
            <p:cNvPr id="54" name="Freeform 5">
              <a:extLst>
                <a:ext uri="{FF2B5EF4-FFF2-40B4-BE49-F238E27FC236}">
                  <a16:creationId xmlns:a16="http://schemas.microsoft.com/office/drawing/2014/main" xmlns="" id="{FA8E2A35-E0F7-40F4-B32F-5A0BAAF68847}"/>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defRPr/>
              </a:pPr>
              <a:endParaRPr lang="en-IN">
                <a:solidFill>
                  <a:prstClr val="black"/>
                </a:solidFill>
              </a:endParaRPr>
            </a:p>
          </p:txBody>
        </p:sp>
      </p:grpSp>
      <p:cxnSp>
        <p:nvCxnSpPr>
          <p:cNvPr id="55" name="Straight Connector 54">
            <a:extLst>
              <a:ext uri="{FF2B5EF4-FFF2-40B4-BE49-F238E27FC236}">
                <a16:creationId xmlns:a16="http://schemas.microsoft.com/office/drawing/2014/main" xmlns="" id="{D7DCB92D-7FA1-4D84-8624-D02F800CFBAA}"/>
              </a:ext>
            </a:extLst>
          </p:cNvPr>
          <p:cNvCxnSpPr>
            <a:cxnSpLocks/>
          </p:cNvCxnSpPr>
          <p:nvPr/>
        </p:nvCxnSpPr>
        <p:spPr>
          <a:xfrm>
            <a:off x="6891407" y="3549212"/>
            <a:ext cx="0" cy="31714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xmlns="" id="{85380B25-61F8-48C8-A6B1-40CBA7C5A910}"/>
              </a:ext>
            </a:extLst>
          </p:cNvPr>
          <p:cNvGrpSpPr/>
          <p:nvPr/>
        </p:nvGrpSpPr>
        <p:grpSpPr>
          <a:xfrm>
            <a:off x="6082042" y="1554407"/>
            <a:ext cx="1835082" cy="1061829"/>
            <a:chOff x="1434750" y="4978857"/>
            <a:chExt cx="2980956" cy="1415773"/>
          </a:xfrm>
        </p:grpSpPr>
        <p:sp>
          <p:nvSpPr>
            <p:cNvPr id="57" name="TextBox 56">
              <a:extLst>
                <a:ext uri="{FF2B5EF4-FFF2-40B4-BE49-F238E27FC236}">
                  <a16:creationId xmlns:a16="http://schemas.microsoft.com/office/drawing/2014/main" xmlns="" id="{AD8B6881-27BD-47C9-AEA3-F1391DFCD09F}"/>
                </a:ext>
              </a:extLst>
            </p:cNvPr>
            <p:cNvSpPr txBox="1"/>
            <p:nvPr/>
          </p:nvSpPr>
          <p:spPr>
            <a:xfrm>
              <a:off x="2056824" y="4978857"/>
              <a:ext cx="2358882" cy="1415773"/>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If content passes review, Logica repositories will promote and IGs will reference. If not, alternative labeling will be applied. </a:t>
              </a:r>
            </a:p>
          </p:txBody>
        </p:sp>
        <p:sp>
          <p:nvSpPr>
            <p:cNvPr id="58" name="TextBox 57">
              <a:extLst>
                <a:ext uri="{FF2B5EF4-FFF2-40B4-BE49-F238E27FC236}">
                  <a16:creationId xmlns:a16="http://schemas.microsoft.com/office/drawing/2014/main" xmlns="" id="{B68580D6-8B39-4D8F-AD99-805E54767BF2}"/>
                </a:ext>
              </a:extLst>
            </p:cNvPr>
            <p:cNvSpPr txBox="1"/>
            <p:nvPr/>
          </p:nvSpPr>
          <p:spPr>
            <a:xfrm>
              <a:off x="1434750" y="5048394"/>
              <a:ext cx="2358882" cy="430887"/>
            </a:xfrm>
            <a:prstGeom prst="rect">
              <a:avLst/>
            </a:prstGeom>
            <a:noFill/>
          </p:spPr>
          <p:txBody>
            <a:bodyPr wrap="square" lIns="0" rIns="0" rtlCol="0" anchor="ctr">
              <a:spAutoFit/>
            </a:bodyPr>
            <a:lstStyle/>
            <a:p>
              <a:pPr defTabSz="914240">
                <a:defRPr/>
              </a:pPr>
              <a:endParaRPr lang="en-US" sz="15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59" name="Straight Connector 58">
            <a:extLst>
              <a:ext uri="{FF2B5EF4-FFF2-40B4-BE49-F238E27FC236}">
                <a16:creationId xmlns:a16="http://schemas.microsoft.com/office/drawing/2014/main" xmlns="" id="{089C4417-EA38-4D37-8992-EEC6CD897356}"/>
              </a:ext>
            </a:extLst>
          </p:cNvPr>
          <p:cNvCxnSpPr>
            <a:cxnSpLocks/>
          </p:cNvCxnSpPr>
          <p:nvPr/>
        </p:nvCxnSpPr>
        <p:spPr>
          <a:xfrm>
            <a:off x="7715212" y="2012471"/>
            <a:ext cx="30017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55F5938-76B8-4E54-B43C-BD5111E2B250}"/>
              </a:ext>
            </a:extLst>
          </p:cNvPr>
          <p:cNvSpPr txBox="1"/>
          <p:nvPr/>
        </p:nvSpPr>
        <p:spPr>
          <a:xfrm>
            <a:off x="3353996" y="4461750"/>
            <a:ext cx="1313877" cy="577081"/>
          </a:xfrm>
          <a:prstGeom prst="rect">
            <a:avLst/>
          </a:prstGeom>
          <a:noFill/>
        </p:spPr>
        <p:txBody>
          <a:bodyPr wrap="square" lIns="0" rIns="0" rtlCol="0" anchor="t">
            <a:spAutoFit/>
          </a:bodyPr>
          <a:lstStyle/>
          <a:p>
            <a:pPr defTabSz="914240">
              <a:defRPr/>
            </a:pPr>
            <a:r>
              <a:rPr lang="en-US" sz="105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This is a sample text. Insert your desired text here. </a:t>
            </a:r>
          </a:p>
        </p:txBody>
      </p:sp>
    </p:spTree>
    <p:extLst>
      <p:ext uri="{BB962C8B-B14F-4D97-AF65-F5344CB8AC3E}">
        <p14:creationId xmlns:p14="http://schemas.microsoft.com/office/powerpoint/2010/main" val="67002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a:xfrm>
            <a:off x="6066359" y="5309383"/>
            <a:ext cx="622818" cy="376716"/>
          </a:xfrm>
          <a:prstGeom prst="can">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n-US" sz="1050">
                <a:solidFill>
                  <a:prstClr val="black"/>
                </a:solidFill>
              </a:rPr>
              <a:t>Source Data</a:t>
            </a:r>
          </a:p>
        </p:txBody>
      </p:sp>
      <p:sp>
        <p:nvSpPr>
          <p:cNvPr id="6" name="Can 5"/>
          <p:cNvSpPr/>
          <p:nvPr/>
        </p:nvSpPr>
        <p:spPr>
          <a:xfrm>
            <a:off x="5143323" y="5309384"/>
            <a:ext cx="622818" cy="376716"/>
          </a:xfrm>
          <a:prstGeom prst="can">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n-US" sz="1050">
                <a:solidFill>
                  <a:prstClr val="black"/>
                </a:solidFill>
              </a:rPr>
              <a:t>Source Data</a:t>
            </a:r>
          </a:p>
        </p:txBody>
      </p:sp>
      <p:sp>
        <p:nvSpPr>
          <p:cNvPr id="7" name="Can 6"/>
          <p:cNvSpPr/>
          <p:nvPr/>
        </p:nvSpPr>
        <p:spPr>
          <a:xfrm>
            <a:off x="4217489" y="5309384"/>
            <a:ext cx="622818" cy="376716"/>
          </a:xfrm>
          <a:prstGeom prst="can">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n-US" sz="1050">
                <a:solidFill>
                  <a:prstClr val="black"/>
                </a:solidFill>
              </a:rPr>
              <a:t>Source Data</a:t>
            </a:r>
          </a:p>
        </p:txBody>
      </p:sp>
      <p:sp>
        <p:nvSpPr>
          <p:cNvPr id="8" name="Rectangle 7"/>
          <p:cNvSpPr/>
          <p:nvPr/>
        </p:nvSpPr>
        <p:spPr>
          <a:xfrm>
            <a:off x="1853879" y="4531484"/>
            <a:ext cx="5773193"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rPr>
              <a:t>Data/Knowledge Orchestration and Data/Knowledge Management Pipeline </a:t>
            </a:r>
          </a:p>
        </p:txBody>
      </p:sp>
      <p:sp>
        <p:nvSpPr>
          <p:cNvPr id="10" name="Rectangle 9"/>
          <p:cNvSpPr/>
          <p:nvPr/>
        </p:nvSpPr>
        <p:spPr>
          <a:xfrm>
            <a:off x="1668778" y="3940059"/>
            <a:ext cx="2953958" cy="5097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US" sz="1050">
                <a:solidFill>
                  <a:prstClr val="black"/>
                </a:solidFill>
              </a:rPr>
              <a:t>Data</a:t>
            </a:r>
            <a:br>
              <a:rPr lang="en-US" sz="1050">
                <a:solidFill>
                  <a:prstClr val="black"/>
                </a:solidFill>
              </a:rPr>
            </a:br>
            <a:r>
              <a:rPr lang="en-US" sz="1050">
                <a:solidFill>
                  <a:prstClr val="black"/>
                </a:solidFill>
              </a:rPr>
              <a:t>Processing </a:t>
            </a:r>
            <a:br>
              <a:rPr lang="en-US" sz="1050">
                <a:solidFill>
                  <a:prstClr val="black"/>
                </a:solidFill>
              </a:rPr>
            </a:br>
            <a:r>
              <a:rPr lang="en-US" sz="1050">
                <a:solidFill>
                  <a:prstClr val="black"/>
                </a:solidFill>
              </a:rPr>
              <a:t>Services</a:t>
            </a:r>
          </a:p>
        </p:txBody>
      </p:sp>
      <p:sp>
        <p:nvSpPr>
          <p:cNvPr id="11" name="Can 10"/>
          <p:cNvSpPr/>
          <p:nvPr/>
        </p:nvSpPr>
        <p:spPr>
          <a:xfrm>
            <a:off x="7749542" y="4507582"/>
            <a:ext cx="1267424" cy="593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a:solidFill>
                  <a:prstClr val="white"/>
                </a:solidFill>
              </a:rPr>
              <a:t>Patient Centric Cache/Lake</a:t>
            </a:r>
          </a:p>
        </p:txBody>
      </p:sp>
      <p:sp>
        <p:nvSpPr>
          <p:cNvPr id="14" name="Rectangle 13"/>
          <p:cNvSpPr/>
          <p:nvPr/>
        </p:nvSpPr>
        <p:spPr>
          <a:xfrm>
            <a:off x="1853879" y="3322794"/>
            <a:ext cx="5773193" cy="525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a:solidFill>
                  <a:prstClr val="white"/>
                </a:solidFill>
              </a:rPr>
              <a:t>API Manager</a:t>
            </a:r>
          </a:p>
        </p:txBody>
      </p:sp>
      <p:sp>
        <p:nvSpPr>
          <p:cNvPr id="18" name="Rectangle 17"/>
          <p:cNvSpPr/>
          <p:nvPr/>
        </p:nvSpPr>
        <p:spPr>
          <a:xfrm>
            <a:off x="3022540" y="3378634"/>
            <a:ext cx="969917" cy="3771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1050">
                <a:solidFill>
                  <a:prstClr val="white"/>
                </a:solidFill>
              </a:rPr>
              <a:t>Processing Service APIs</a:t>
            </a:r>
          </a:p>
        </p:txBody>
      </p:sp>
      <p:sp>
        <p:nvSpPr>
          <p:cNvPr id="19" name="Rectangle 18"/>
          <p:cNvSpPr/>
          <p:nvPr/>
        </p:nvSpPr>
        <p:spPr>
          <a:xfrm>
            <a:off x="4796935" y="3378634"/>
            <a:ext cx="969917" cy="3771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050">
                <a:solidFill>
                  <a:prstClr val="white"/>
                </a:solidFill>
              </a:rPr>
              <a:t>Knowledge Service APIs</a:t>
            </a:r>
          </a:p>
        </p:txBody>
      </p:sp>
      <p:sp>
        <p:nvSpPr>
          <p:cNvPr id="20" name="Rectangle 19"/>
          <p:cNvSpPr/>
          <p:nvPr/>
        </p:nvSpPr>
        <p:spPr>
          <a:xfrm>
            <a:off x="6538780" y="3386313"/>
            <a:ext cx="969917" cy="377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a:solidFill>
                  <a:prstClr val="black"/>
                </a:solidFill>
              </a:rPr>
              <a:t>FHIR APIs</a:t>
            </a:r>
          </a:p>
        </p:txBody>
      </p:sp>
      <p:sp>
        <p:nvSpPr>
          <p:cNvPr id="21" name="Rectangle 20"/>
          <p:cNvSpPr/>
          <p:nvPr/>
        </p:nvSpPr>
        <p:spPr>
          <a:xfrm>
            <a:off x="7768810" y="3574203"/>
            <a:ext cx="1248156"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rPr>
              <a:t>Eventing Services</a:t>
            </a:r>
          </a:p>
        </p:txBody>
      </p:sp>
      <p:sp>
        <p:nvSpPr>
          <p:cNvPr id="23" name="Rectangle 22"/>
          <p:cNvSpPr/>
          <p:nvPr/>
        </p:nvSpPr>
        <p:spPr>
          <a:xfrm>
            <a:off x="7768810" y="3261785"/>
            <a:ext cx="1248156"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a:solidFill>
                  <a:prstClr val="white"/>
                </a:solidFill>
              </a:rPr>
              <a:t>General Service Orchestration</a:t>
            </a:r>
          </a:p>
        </p:txBody>
      </p:sp>
      <p:cxnSp>
        <p:nvCxnSpPr>
          <p:cNvPr id="25" name="Straight Connector 24"/>
          <p:cNvCxnSpPr/>
          <p:nvPr/>
        </p:nvCxnSpPr>
        <p:spPr>
          <a:xfrm>
            <a:off x="1" y="3016190"/>
            <a:ext cx="9143999" cy="9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11681" y="4010575"/>
            <a:ext cx="643024" cy="3687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MPI</a:t>
            </a:r>
          </a:p>
        </p:txBody>
      </p:sp>
      <p:sp>
        <p:nvSpPr>
          <p:cNvPr id="29" name="Rectangle 28"/>
          <p:cNvSpPr/>
          <p:nvPr/>
        </p:nvSpPr>
        <p:spPr>
          <a:xfrm>
            <a:off x="2398795" y="4010575"/>
            <a:ext cx="643024" cy="3687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Terminology</a:t>
            </a:r>
          </a:p>
        </p:txBody>
      </p:sp>
      <p:grpSp>
        <p:nvGrpSpPr>
          <p:cNvPr id="92" name="Group 91"/>
          <p:cNvGrpSpPr/>
          <p:nvPr/>
        </p:nvGrpSpPr>
        <p:grpSpPr>
          <a:xfrm>
            <a:off x="3832501" y="3984450"/>
            <a:ext cx="703438" cy="432427"/>
            <a:chOff x="2976406" y="4615876"/>
            <a:chExt cx="937917" cy="576569"/>
          </a:xfrm>
        </p:grpSpPr>
        <p:sp>
          <p:nvSpPr>
            <p:cNvPr id="30" name="Rectangle 29"/>
            <p:cNvSpPr/>
            <p:nvPr/>
          </p:nvSpPr>
          <p:spPr>
            <a:xfrm>
              <a:off x="2976406" y="4615876"/>
              <a:ext cx="857365" cy="491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sp>
          <p:nvSpPr>
            <p:cNvPr id="31" name="Rectangle 30"/>
            <p:cNvSpPr/>
            <p:nvPr/>
          </p:nvSpPr>
          <p:spPr>
            <a:xfrm>
              <a:off x="3011239" y="4650709"/>
              <a:ext cx="857365" cy="491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sp>
          <p:nvSpPr>
            <p:cNvPr id="35" name="Rectangle 34"/>
            <p:cNvSpPr/>
            <p:nvPr/>
          </p:nvSpPr>
          <p:spPr>
            <a:xfrm>
              <a:off x="3056958" y="4700782"/>
              <a:ext cx="857365" cy="491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grpSp>
      <p:sp>
        <p:nvSpPr>
          <p:cNvPr id="37" name="Rectangle 36"/>
          <p:cNvSpPr/>
          <p:nvPr/>
        </p:nvSpPr>
        <p:spPr>
          <a:xfrm>
            <a:off x="4704407" y="3940059"/>
            <a:ext cx="2888979" cy="507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US" sz="1050">
                <a:solidFill>
                  <a:prstClr val="black"/>
                </a:solidFill>
              </a:rPr>
              <a:t>Knowledge</a:t>
            </a:r>
            <a:br>
              <a:rPr lang="en-US" sz="1050">
                <a:solidFill>
                  <a:prstClr val="black"/>
                </a:solidFill>
              </a:rPr>
            </a:br>
            <a:r>
              <a:rPr lang="en-US" sz="1050">
                <a:solidFill>
                  <a:prstClr val="black"/>
                </a:solidFill>
              </a:rPr>
              <a:t>Services</a:t>
            </a:r>
          </a:p>
        </p:txBody>
      </p:sp>
      <p:sp>
        <p:nvSpPr>
          <p:cNvPr id="39" name="Rectangle 38"/>
          <p:cNvSpPr/>
          <p:nvPr/>
        </p:nvSpPr>
        <p:spPr>
          <a:xfrm>
            <a:off x="5451169" y="4010575"/>
            <a:ext cx="642416" cy="368747"/>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Knowledge Engine</a:t>
            </a:r>
          </a:p>
        </p:txBody>
      </p:sp>
      <p:sp>
        <p:nvSpPr>
          <p:cNvPr id="41" name="Rectangle 40"/>
          <p:cNvSpPr/>
          <p:nvPr/>
        </p:nvSpPr>
        <p:spPr>
          <a:xfrm>
            <a:off x="6161381" y="4010575"/>
            <a:ext cx="642416" cy="368747"/>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BPM+ Engine</a:t>
            </a:r>
          </a:p>
        </p:txBody>
      </p:sp>
      <p:grpSp>
        <p:nvGrpSpPr>
          <p:cNvPr id="95" name="Group 94"/>
          <p:cNvGrpSpPr/>
          <p:nvPr/>
        </p:nvGrpSpPr>
        <p:grpSpPr>
          <a:xfrm>
            <a:off x="6854107" y="3984450"/>
            <a:ext cx="716180" cy="432427"/>
            <a:chOff x="7556754" y="4597689"/>
            <a:chExt cx="954907" cy="576569"/>
          </a:xfrm>
        </p:grpSpPr>
        <p:sp>
          <p:nvSpPr>
            <p:cNvPr id="42" name="Rectangle 41"/>
            <p:cNvSpPr/>
            <p:nvPr/>
          </p:nvSpPr>
          <p:spPr>
            <a:xfrm>
              <a:off x="7556754" y="4597689"/>
              <a:ext cx="856554" cy="491663"/>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sp>
          <p:nvSpPr>
            <p:cNvPr id="44" name="Rectangle 43"/>
            <p:cNvSpPr/>
            <p:nvPr/>
          </p:nvSpPr>
          <p:spPr>
            <a:xfrm>
              <a:off x="7606827" y="4632522"/>
              <a:ext cx="856554" cy="491663"/>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sp>
          <p:nvSpPr>
            <p:cNvPr id="45" name="Rectangle 44"/>
            <p:cNvSpPr/>
            <p:nvPr/>
          </p:nvSpPr>
          <p:spPr>
            <a:xfrm>
              <a:off x="7655107" y="4682595"/>
              <a:ext cx="856554" cy="491663"/>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750">
                  <a:solidFill>
                    <a:prstClr val="white"/>
                  </a:solidFill>
                </a:rPr>
                <a:t>Others</a:t>
              </a:r>
            </a:p>
          </p:txBody>
        </p:sp>
      </p:grpSp>
      <p:sp>
        <p:nvSpPr>
          <p:cNvPr id="46" name="Rectangle 45"/>
          <p:cNvSpPr/>
          <p:nvPr/>
        </p:nvSpPr>
        <p:spPr>
          <a:xfrm>
            <a:off x="7714431" y="3940059"/>
            <a:ext cx="1302535" cy="5074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US" sz="1050">
                <a:solidFill>
                  <a:prstClr val="black"/>
                </a:solidFill>
              </a:rPr>
              <a:t>Data</a:t>
            </a:r>
            <a:br>
              <a:rPr lang="en-US" sz="1050">
                <a:solidFill>
                  <a:prstClr val="black"/>
                </a:solidFill>
              </a:rPr>
            </a:br>
            <a:r>
              <a:rPr lang="en-US" sz="1050">
                <a:solidFill>
                  <a:prstClr val="black"/>
                </a:solidFill>
              </a:rPr>
              <a:t>Access</a:t>
            </a:r>
          </a:p>
          <a:p>
            <a:pPr defTabSz="685800"/>
            <a:r>
              <a:rPr lang="en-US" sz="1050">
                <a:solidFill>
                  <a:prstClr val="black"/>
                </a:solidFill>
              </a:rPr>
              <a:t>Services</a:t>
            </a:r>
          </a:p>
        </p:txBody>
      </p:sp>
      <p:sp>
        <p:nvSpPr>
          <p:cNvPr id="47" name="Rectangle 46"/>
          <p:cNvSpPr/>
          <p:nvPr/>
        </p:nvSpPr>
        <p:spPr>
          <a:xfrm>
            <a:off x="8343256" y="4010575"/>
            <a:ext cx="529988" cy="3687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a:solidFill>
                  <a:prstClr val="black"/>
                </a:solidFill>
              </a:rPr>
              <a:t>FHIR Server</a:t>
            </a:r>
          </a:p>
        </p:txBody>
      </p:sp>
      <p:cxnSp>
        <p:nvCxnSpPr>
          <p:cNvPr id="50" name="Straight Connector 49"/>
          <p:cNvCxnSpPr/>
          <p:nvPr/>
        </p:nvCxnSpPr>
        <p:spPr>
          <a:xfrm flipH="1" flipV="1">
            <a:off x="1593671" y="607726"/>
            <a:ext cx="20633" cy="5143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93671" y="5190611"/>
            <a:ext cx="7556860" cy="87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66028" y="869728"/>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FHIR Sandbox</a:t>
            </a:r>
          </a:p>
        </p:txBody>
      </p:sp>
      <p:sp>
        <p:nvSpPr>
          <p:cNvPr id="53" name="Rectangle 52"/>
          <p:cNvSpPr/>
          <p:nvPr/>
        </p:nvSpPr>
        <p:spPr>
          <a:xfrm>
            <a:off x="266028" y="1165423"/>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DaVinci Sandbox</a:t>
            </a:r>
          </a:p>
        </p:txBody>
      </p:sp>
      <p:sp>
        <p:nvSpPr>
          <p:cNvPr id="54" name="Rectangle 53"/>
          <p:cNvSpPr/>
          <p:nvPr/>
        </p:nvSpPr>
        <p:spPr>
          <a:xfrm>
            <a:off x="266028" y="1461118"/>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Marketplace</a:t>
            </a:r>
          </a:p>
        </p:txBody>
      </p:sp>
      <p:sp>
        <p:nvSpPr>
          <p:cNvPr id="55" name="Rectangle 54"/>
          <p:cNvSpPr/>
          <p:nvPr/>
        </p:nvSpPr>
        <p:spPr>
          <a:xfrm>
            <a:off x="266028" y="1756813"/>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BPM+ Authoring</a:t>
            </a:r>
          </a:p>
        </p:txBody>
      </p:sp>
      <p:sp>
        <p:nvSpPr>
          <p:cNvPr id="56" name="Rectangle 55"/>
          <p:cNvSpPr/>
          <p:nvPr/>
        </p:nvSpPr>
        <p:spPr>
          <a:xfrm>
            <a:off x="266028" y="2052508"/>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Terminology/Data Modeling</a:t>
            </a:r>
          </a:p>
        </p:txBody>
      </p:sp>
      <p:sp>
        <p:nvSpPr>
          <p:cNvPr id="57" name="Rectangle 56"/>
          <p:cNvSpPr/>
          <p:nvPr/>
        </p:nvSpPr>
        <p:spPr>
          <a:xfrm>
            <a:off x="266028" y="2643899"/>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Member Portal</a:t>
            </a:r>
          </a:p>
        </p:txBody>
      </p:sp>
      <p:sp>
        <p:nvSpPr>
          <p:cNvPr id="58" name="Rectangle 57"/>
          <p:cNvSpPr/>
          <p:nvPr/>
        </p:nvSpPr>
        <p:spPr>
          <a:xfrm>
            <a:off x="266028" y="2348203"/>
            <a:ext cx="1076867" cy="233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900">
                <a:solidFill>
                  <a:prstClr val="white"/>
                </a:solidFill>
              </a:rPr>
              <a:t>Knowledge Authoring</a:t>
            </a:r>
          </a:p>
        </p:txBody>
      </p:sp>
      <p:sp>
        <p:nvSpPr>
          <p:cNvPr id="24" name="TextBox 23"/>
          <p:cNvSpPr txBox="1"/>
          <p:nvPr/>
        </p:nvSpPr>
        <p:spPr>
          <a:xfrm>
            <a:off x="-4417" y="607510"/>
            <a:ext cx="1452642"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685800"/>
            <a:r>
              <a:rPr lang="en-US" sz="900">
                <a:solidFill>
                  <a:prstClr val="white"/>
                </a:solidFill>
              </a:rPr>
              <a:t>Other Logica Infrastructure</a:t>
            </a:r>
          </a:p>
        </p:txBody>
      </p:sp>
      <p:sp>
        <p:nvSpPr>
          <p:cNvPr id="59" name="TextBox 58"/>
          <p:cNvSpPr txBox="1"/>
          <p:nvPr/>
        </p:nvSpPr>
        <p:spPr>
          <a:xfrm>
            <a:off x="1614304" y="3019382"/>
            <a:ext cx="1018227"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685800"/>
            <a:r>
              <a:rPr lang="en-US" sz="900">
                <a:solidFill>
                  <a:prstClr val="white"/>
                </a:solidFill>
              </a:rPr>
              <a:t>Core Services Tier</a:t>
            </a:r>
          </a:p>
        </p:txBody>
      </p:sp>
      <p:sp>
        <p:nvSpPr>
          <p:cNvPr id="60" name="Rectangle 59"/>
          <p:cNvSpPr/>
          <p:nvPr/>
        </p:nvSpPr>
        <p:spPr>
          <a:xfrm>
            <a:off x="2301946" y="2252204"/>
            <a:ext cx="1076867" cy="274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900">
                <a:solidFill>
                  <a:prstClr val="white"/>
                </a:solidFill>
              </a:rPr>
              <a:t>Core Service Implementations</a:t>
            </a:r>
          </a:p>
        </p:txBody>
      </p:sp>
      <p:sp>
        <p:nvSpPr>
          <p:cNvPr id="61" name="Rectangle 60"/>
          <p:cNvSpPr/>
          <p:nvPr/>
        </p:nvSpPr>
        <p:spPr>
          <a:xfrm>
            <a:off x="3438798" y="2258112"/>
            <a:ext cx="5434446"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200">
                <a:solidFill>
                  <a:prstClr val="white"/>
                </a:solidFill>
              </a:rPr>
              <a:t>Application Level Orchestration </a:t>
            </a:r>
          </a:p>
        </p:txBody>
      </p:sp>
      <p:grpSp>
        <p:nvGrpSpPr>
          <p:cNvPr id="94" name="Group 93"/>
          <p:cNvGrpSpPr/>
          <p:nvPr/>
        </p:nvGrpSpPr>
        <p:grpSpPr>
          <a:xfrm>
            <a:off x="5936911" y="1418006"/>
            <a:ext cx="1381070" cy="403043"/>
            <a:chOff x="6701033" y="1251735"/>
            <a:chExt cx="1841427" cy="537391"/>
          </a:xfrm>
        </p:grpSpPr>
        <p:sp>
          <p:nvSpPr>
            <p:cNvPr id="62" name="Rectangle 61"/>
            <p:cNvSpPr/>
            <p:nvPr/>
          </p:nvSpPr>
          <p:spPr>
            <a:xfrm>
              <a:off x="6701033" y="1251735"/>
              <a:ext cx="1680320" cy="4154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Project Specific Run-Time Applications</a:t>
              </a:r>
            </a:p>
          </p:txBody>
        </p:sp>
        <p:sp>
          <p:nvSpPr>
            <p:cNvPr id="64" name="Rectangle 63"/>
            <p:cNvSpPr/>
            <p:nvPr/>
          </p:nvSpPr>
          <p:spPr>
            <a:xfrm>
              <a:off x="6775055" y="1312694"/>
              <a:ext cx="1680320" cy="4154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Project Specific Run-Time Applications</a:t>
              </a:r>
            </a:p>
          </p:txBody>
        </p:sp>
        <p:sp>
          <p:nvSpPr>
            <p:cNvPr id="65" name="Rectangle 64"/>
            <p:cNvSpPr/>
            <p:nvPr/>
          </p:nvSpPr>
          <p:spPr>
            <a:xfrm>
              <a:off x="6862140" y="1373653"/>
              <a:ext cx="1680320" cy="4154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Project Specific Run-Time Applications</a:t>
              </a:r>
            </a:p>
          </p:txBody>
        </p:sp>
      </p:grpSp>
      <p:sp>
        <p:nvSpPr>
          <p:cNvPr id="68" name="Rectangle 67"/>
          <p:cNvSpPr/>
          <p:nvPr/>
        </p:nvSpPr>
        <p:spPr>
          <a:xfrm>
            <a:off x="3199786" y="998157"/>
            <a:ext cx="4307274" cy="2383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dirty="0">
                <a:solidFill>
                  <a:prstClr val="white"/>
                </a:solidFill>
              </a:rPr>
              <a:t>Marketplace Run-Time Applications</a:t>
            </a:r>
          </a:p>
        </p:txBody>
      </p:sp>
      <p:sp>
        <p:nvSpPr>
          <p:cNvPr id="69" name="Rectangle 68"/>
          <p:cNvSpPr/>
          <p:nvPr/>
        </p:nvSpPr>
        <p:spPr>
          <a:xfrm>
            <a:off x="1706557" y="4856260"/>
            <a:ext cx="1076867" cy="274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900">
                <a:solidFill>
                  <a:prstClr val="white"/>
                </a:solidFill>
              </a:rPr>
              <a:t>Core Service Implementations</a:t>
            </a:r>
          </a:p>
        </p:txBody>
      </p:sp>
      <p:sp>
        <p:nvSpPr>
          <p:cNvPr id="71" name="Can 70"/>
          <p:cNvSpPr/>
          <p:nvPr/>
        </p:nvSpPr>
        <p:spPr>
          <a:xfrm>
            <a:off x="3638522" y="1476486"/>
            <a:ext cx="823222" cy="349547"/>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788">
                <a:solidFill>
                  <a:prstClr val="white"/>
                </a:solidFill>
              </a:rPr>
              <a:t>BPM+ Run-time Repo</a:t>
            </a:r>
          </a:p>
        </p:txBody>
      </p:sp>
      <p:sp>
        <p:nvSpPr>
          <p:cNvPr id="72" name="Can 71"/>
          <p:cNvSpPr/>
          <p:nvPr/>
        </p:nvSpPr>
        <p:spPr>
          <a:xfrm>
            <a:off x="4974972" y="1476486"/>
            <a:ext cx="823222" cy="349547"/>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788">
                <a:solidFill>
                  <a:prstClr val="white"/>
                </a:solidFill>
              </a:rPr>
              <a:t>Executable Knowledge Repo</a:t>
            </a:r>
          </a:p>
        </p:txBody>
      </p:sp>
      <p:sp>
        <p:nvSpPr>
          <p:cNvPr id="74" name="Rectangle 73"/>
          <p:cNvSpPr/>
          <p:nvPr/>
        </p:nvSpPr>
        <p:spPr>
          <a:xfrm>
            <a:off x="1781138" y="1146780"/>
            <a:ext cx="452028" cy="141833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IAM</a:t>
            </a:r>
          </a:p>
        </p:txBody>
      </p:sp>
      <p:sp>
        <p:nvSpPr>
          <p:cNvPr id="75" name="Rectangle 74"/>
          <p:cNvSpPr/>
          <p:nvPr/>
        </p:nvSpPr>
        <p:spPr>
          <a:xfrm>
            <a:off x="3202886" y="1274391"/>
            <a:ext cx="1076867" cy="2337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BPM+ Engine</a:t>
            </a:r>
          </a:p>
        </p:txBody>
      </p:sp>
      <p:sp>
        <p:nvSpPr>
          <p:cNvPr id="76" name="Rectangle 75"/>
          <p:cNvSpPr/>
          <p:nvPr/>
        </p:nvSpPr>
        <p:spPr>
          <a:xfrm>
            <a:off x="4512436" y="1274391"/>
            <a:ext cx="1076867" cy="23379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900">
                <a:solidFill>
                  <a:prstClr val="white"/>
                </a:solidFill>
              </a:rPr>
              <a:t>Knowledge Engine</a:t>
            </a:r>
          </a:p>
        </p:txBody>
      </p:sp>
      <p:sp>
        <p:nvSpPr>
          <p:cNvPr id="77" name="Rectangle 76"/>
          <p:cNvSpPr/>
          <p:nvPr/>
        </p:nvSpPr>
        <p:spPr>
          <a:xfrm>
            <a:off x="7627072" y="1891613"/>
            <a:ext cx="1246172"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200">
                <a:solidFill>
                  <a:prstClr val="white"/>
                </a:solidFill>
              </a:rPr>
              <a:t>Eventing Services</a:t>
            </a:r>
          </a:p>
        </p:txBody>
      </p:sp>
      <p:sp>
        <p:nvSpPr>
          <p:cNvPr id="78" name="Rectangle 77"/>
          <p:cNvSpPr/>
          <p:nvPr/>
        </p:nvSpPr>
        <p:spPr>
          <a:xfrm>
            <a:off x="3992457" y="4856260"/>
            <a:ext cx="3634615"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rPr>
              <a:t>Infrastructural Services (Audit, IAM, MDM, Provenance)</a:t>
            </a:r>
          </a:p>
        </p:txBody>
      </p:sp>
      <p:sp>
        <p:nvSpPr>
          <p:cNvPr id="79" name="Rectangle 78"/>
          <p:cNvSpPr/>
          <p:nvPr/>
        </p:nvSpPr>
        <p:spPr>
          <a:xfrm>
            <a:off x="3438798" y="1892632"/>
            <a:ext cx="4095279"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200">
                <a:solidFill>
                  <a:prstClr val="white"/>
                </a:solidFill>
              </a:rPr>
              <a:t>API Manager</a:t>
            </a:r>
          </a:p>
        </p:txBody>
      </p:sp>
      <p:sp>
        <p:nvSpPr>
          <p:cNvPr id="87" name="TextBox 86"/>
          <p:cNvSpPr txBox="1"/>
          <p:nvPr/>
        </p:nvSpPr>
        <p:spPr>
          <a:xfrm>
            <a:off x="1602455" y="5194622"/>
            <a:ext cx="955711"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685800"/>
            <a:r>
              <a:rPr lang="en-US" sz="900">
                <a:solidFill>
                  <a:prstClr val="white"/>
                </a:solidFill>
              </a:rPr>
              <a:t>Source Data Tier</a:t>
            </a:r>
          </a:p>
        </p:txBody>
      </p:sp>
      <p:sp>
        <p:nvSpPr>
          <p:cNvPr id="88" name="TextBox 87"/>
          <p:cNvSpPr txBox="1"/>
          <p:nvPr/>
        </p:nvSpPr>
        <p:spPr>
          <a:xfrm>
            <a:off x="1607315" y="611653"/>
            <a:ext cx="1244251"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685800"/>
            <a:r>
              <a:rPr lang="en-US" sz="900">
                <a:solidFill>
                  <a:prstClr val="white"/>
                </a:solidFill>
              </a:rPr>
              <a:t>Logica Application Tier</a:t>
            </a:r>
          </a:p>
        </p:txBody>
      </p:sp>
      <p:sp>
        <p:nvSpPr>
          <p:cNvPr id="97" name="Rectangle 96"/>
          <p:cNvSpPr/>
          <p:nvPr/>
        </p:nvSpPr>
        <p:spPr>
          <a:xfrm>
            <a:off x="219714" y="3711461"/>
            <a:ext cx="1076867" cy="274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900">
                <a:solidFill>
                  <a:prstClr val="white"/>
                </a:solidFill>
              </a:rPr>
              <a:t>Service Implementation</a:t>
            </a:r>
          </a:p>
        </p:txBody>
      </p:sp>
      <p:sp>
        <p:nvSpPr>
          <p:cNvPr id="98" name="TextBox 97"/>
          <p:cNvSpPr txBox="1"/>
          <p:nvPr/>
        </p:nvSpPr>
        <p:spPr>
          <a:xfrm>
            <a:off x="4851" y="3019382"/>
            <a:ext cx="1183337" cy="2308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685800"/>
            <a:r>
              <a:rPr lang="en-US" sz="900">
                <a:solidFill>
                  <a:prstClr val="white"/>
                </a:solidFill>
              </a:rPr>
              <a:t>External Services Tier</a:t>
            </a:r>
          </a:p>
        </p:txBody>
      </p:sp>
      <p:sp>
        <p:nvSpPr>
          <p:cNvPr id="100" name="Rectangle 99"/>
          <p:cNvSpPr/>
          <p:nvPr/>
        </p:nvSpPr>
        <p:spPr>
          <a:xfrm>
            <a:off x="1781137" y="2625914"/>
            <a:ext cx="7092107"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200">
                <a:solidFill>
                  <a:prstClr val="white"/>
                </a:solidFill>
              </a:rPr>
              <a:t>Environment/Infrastructure Orchestation</a:t>
            </a:r>
          </a:p>
        </p:txBody>
      </p:sp>
      <p:sp>
        <p:nvSpPr>
          <p:cNvPr id="101" name="Rectangle 100"/>
          <p:cNvSpPr/>
          <p:nvPr/>
        </p:nvSpPr>
        <p:spPr>
          <a:xfrm>
            <a:off x="6377768" y="665812"/>
            <a:ext cx="2408435" cy="2743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US" sz="1200">
                <a:solidFill>
                  <a:prstClr val="white"/>
                </a:solidFill>
              </a:rPr>
              <a:t>UX Framework</a:t>
            </a:r>
          </a:p>
        </p:txBody>
      </p:sp>
      <p:sp>
        <p:nvSpPr>
          <p:cNvPr id="73" name="Rectangle 72"/>
          <p:cNvSpPr/>
          <p:nvPr/>
        </p:nvSpPr>
        <p:spPr>
          <a:xfrm>
            <a:off x="219714" y="4108575"/>
            <a:ext cx="1076867" cy="274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900">
                <a:solidFill>
                  <a:prstClr val="white"/>
                </a:solidFill>
              </a:rPr>
              <a:t>Service Implementation</a:t>
            </a:r>
          </a:p>
        </p:txBody>
      </p:sp>
      <p:sp>
        <p:nvSpPr>
          <p:cNvPr id="80" name="Can 79"/>
          <p:cNvSpPr/>
          <p:nvPr/>
        </p:nvSpPr>
        <p:spPr>
          <a:xfrm>
            <a:off x="346537" y="4518892"/>
            <a:ext cx="823222" cy="349547"/>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788">
                <a:solidFill>
                  <a:prstClr val="white"/>
                </a:solidFill>
              </a:rPr>
              <a:t>BPM+ Run-time Repo</a:t>
            </a:r>
          </a:p>
        </p:txBody>
      </p:sp>
      <p:sp>
        <p:nvSpPr>
          <p:cNvPr id="81" name="Can 80"/>
          <p:cNvSpPr/>
          <p:nvPr/>
        </p:nvSpPr>
        <p:spPr>
          <a:xfrm>
            <a:off x="346537" y="4938525"/>
            <a:ext cx="823222" cy="349547"/>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788">
                <a:solidFill>
                  <a:prstClr val="white"/>
                </a:solidFill>
              </a:rPr>
              <a:t>Executable Knowledge Repo</a:t>
            </a:r>
          </a:p>
        </p:txBody>
      </p:sp>
      <p:cxnSp>
        <p:nvCxnSpPr>
          <p:cNvPr id="3" name="Straight Connector 2"/>
          <p:cNvCxnSpPr>
            <a:stCxn id="29" idx="0"/>
          </p:cNvCxnSpPr>
          <p:nvPr/>
        </p:nvCxnSpPr>
        <p:spPr>
          <a:xfrm flipV="1">
            <a:off x="2720307" y="3766760"/>
            <a:ext cx="487667" cy="24381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8" idx="0"/>
            <a:endCxn id="18" idx="2"/>
          </p:cNvCxnSpPr>
          <p:nvPr/>
        </p:nvCxnSpPr>
        <p:spPr>
          <a:xfrm flipV="1">
            <a:off x="3433193" y="3755783"/>
            <a:ext cx="74306" cy="25479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5" idx="0"/>
          </p:cNvCxnSpPr>
          <p:nvPr/>
        </p:nvCxnSpPr>
        <p:spPr>
          <a:xfrm flipH="1" flipV="1">
            <a:off x="3864475" y="3750490"/>
            <a:ext cx="349952" cy="2976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720307"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433193"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199417"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755172"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468057"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234281" y="4353197"/>
            <a:ext cx="0" cy="1714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39" idx="0"/>
            <a:endCxn id="19" idx="2"/>
          </p:cNvCxnSpPr>
          <p:nvPr/>
        </p:nvCxnSpPr>
        <p:spPr>
          <a:xfrm flipH="1" flipV="1">
            <a:off x="5281894" y="3755783"/>
            <a:ext cx="490484" cy="25479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1" idx="0"/>
          </p:cNvCxnSpPr>
          <p:nvPr/>
        </p:nvCxnSpPr>
        <p:spPr>
          <a:xfrm flipH="1" flipV="1">
            <a:off x="5589303" y="3740800"/>
            <a:ext cx="893286" cy="26977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45" idx="0"/>
          </p:cNvCxnSpPr>
          <p:nvPr/>
        </p:nvCxnSpPr>
        <p:spPr>
          <a:xfrm flipH="1" flipV="1">
            <a:off x="5772378" y="3714675"/>
            <a:ext cx="1476701" cy="33345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7" idx="0"/>
            <a:endCxn id="20" idx="2"/>
          </p:cNvCxnSpPr>
          <p:nvPr/>
        </p:nvCxnSpPr>
        <p:spPr>
          <a:xfrm flipH="1" flipV="1">
            <a:off x="7023739" y="3763461"/>
            <a:ext cx="1584512" cy="24711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1342895" y="4048131"/>
            <a:ext cx="336132" cy="183225"/>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1383407" y="4261384"/>
            <a:ext cx="319269" cy="733097"/>
          </a:xfrm>
          <a:custGeom>
            <a:avLst/>
            <a:gdLst>
              <a:gd name="connsiteX0" fmla="*/ 409927 w 425692"/>
              <a:gd name="connsiteY0" fmla="*/ 0 h 977462"/>
              <a:gd name="connsiteX1" fmla="*/ 24 w 425692"/>
              <a:gd name="connsiteY1" fmla="*/ 614855 h 977462"/>
              <a:gd name="connsiteX2" fmla="*/ 425692 w 425692"/>
              <a:gd name="connsiteY2" fmla="*/ 977462 h 977462"/>
            </a:gdLst>
            <a:ahLst/>
            <a:cxnLst>
              <a:cxn ang="0">
                <a:pos x="connsiteX0" y="connsiteY0"/>
              </a:cxn>
              <a:cxn ang="0">
                <a:pos x="connsiteX1" y="connsiteY1"/>
              </a:cxn>
              <a:cxn ang="0">
                <a:pos x="connsiteX2" y="connsiteY2"/>
              </a:cxn>
            </a:cxnLst>
            <a:rect l="l" t="t" r="r" b="b"/>
            <a:pathLst>
              <a:path w="425692" h="977462">
                <a:moveTo>
                  <a:pt x="409927" y="0"/>
                </a:moveTo>
                <a:cubicBezTo>
                  <a:pt x="203662" y="225972"/>
                  <a:pt x="-2603" y="451945"/>
                  <a:pt x="24" y="614855"/>
                </a:cubicBezTo>
                <a:cubicBezTo>
                  <a:pt x="2651" y="777765"/>
                  <a:pt x="214171" y="877613"/>
                  <a:pt x="425692" y="977462"/>
                </a:cubicBezTo>
              </a:path>
            </a:pathLst>
          </a:custGeom>
          <a:noFill/>
          <a:ln>
            <a:solidFill>
              <a:schemeClr val="accent6"/>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0" name="Freeform 109"/>
          <p:cNvSpPr/>
          <p:nvPr/>
        </p:nvSpPr>
        <p:spPr>
          <a:xfrm>
            <a:off x="1456381" y="2416819"/>
            <a:ext cx="849326" cy="1797269"/>
          </a:xfrm>
          <a:custGeom>
            <a:avLst/>
            <a:gdLst>
              <a:gd name="connsiteX0" fmla="*/ 312628 w 1132435"/>
              <a:gd name="connsiteY0" fmla="*/ 2396359 h 2396359"/>
              <a:gd name="connsiteX1" fmla="*/ 44614 w 1132435"/>
              <a:gd name="connsiteY1" fmla="*/ 504497 h 2396359"/>
              <a:gd name="connsiteX2" fmla="*/ 1132435 w 1132435"/>
              <a:gd name="connsiteY2" fmla="*/ 0 h 2396359"/>
            </a:gdLst>
            <a:ahLst/>
            <a:cxnLst>
              <a:cxn ang="0">
                <a:pos x="connsiteX0" y="connsiteY0"/>
              </a:cxn>
              <a:cxn ang="0">
                <a:pos x="connsiteX1" y="connsiteY1"/>
              </a:cxn>
              <a:cxn ang="0">
                <a:pos x="connsiteX2" y="connsiteY2"/>
              </a:cxn>
            </a:cxnLst>
            <a:rect l="l" t="t" r="r" b="b"/>
            <a:pathLst>
              <a:path w="1132435" h="2396359">
                <a:moveTo>
                  <a:pt x="312628" y="2396359"/>
                </a:moveTo>
                <a:cubicBezTo>
                  <a:pt x="110303" y="1650124"/>
                  <a:pt x="-92021" y="903890"/>
                  <a:pt x="44614" y="504497"/>
                </a:cubicBezTo>
                <a:cubicBezTo>
                  <a:pt x="181249" y="105104"/>
                  <a:pt x="656842" y="52552"/>
                  <a:pt x="1132435" y="0"/>
                </a:cubicBezTo>
              </a:path>
            </a:pathLst>
          </a:custGeom>
          <a:noFill/>
          <a:ln>
            <a:solidFill>
              <a:schemeClr val="accent6"/>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112" name="Straight Arrow Connector 111"/>
          <p:cNvCxnSpPr>
            <a:stCxn id="37" idx="1"/>
          </p:cNvCxnSpPr>
          <p:nvPr/>
        </p:nvCxnSpPr>
        <p:spPr>
          <a:xfrm flipH="1">
            <a:off x="1169759" y="4193806"/>
            <a:ext cx="3534648" cy="674633"/>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4213381" y="1544985"/>
            <a:ext cx="758669" cy="2640330"/>
          </a:xfrm>
          <a:custGeom>
            <a:avLst/>
            <a:gdLst>
              <a:gd name="connsiteX0" fmla="*/ 676278 w 1011558"/>
              <a:gd name="connsiteY0" fmla="*/ 3520440 h 3520440"/>
              <a:gd name="connsiteX1" fmla="*/ 5718 w 1011558"/>
              <a:gd name="connsiteY1" fmla="*/ 990600 h 3520440"/>
              <a:gd name="connsiteX2" fmla="*/ 1011558 w 1011558"/>
              <a:gd name="connsiteY2" fmla="*/ 0 h 3520440"/>
            </a:gdLst>
            <a:ahLst/>
            <a:cxnLst>
              <a:cxn ang="0">
                <a:pos x="connsiteX0" y="connsiteY0"/>
              </a:cxn>
              <a:cxn ang="0">
                <a:pos x="connsiteX1" y="connsiteY1"/>
              </a:cxn>
              <a:cxn ang="0">
                <a:pos x="connsiteX2" y="connsiteY2"/>
              </a:cxn>
            </a:cxnLst>
            <a:rect l="l" t="t" r="r" b="b"/>
            <a:pathLst>
              <a:path w="1011558" h="3520440">
                <a:moveTo>
                  <a:pt x="676278" y="3520440"/>
                </a:moveTo>
                <a:cubicBezTo>
                  <a:pt x="313058" y="2548890"/>
                  <a:pt x="-50162" y="1577340"/>
                  <a:pt x="5718" y="990600"/>
                </a:cubicBezTo>
                <a:cubicBezTo>
                  <a:pt x="61598" y="403860"/>
                  <a:pt x="536578" y="201930"/>
                  <a:pt x="1011558" y="0"/>
                </a:cubicBezTo>
              </a:path>
            </a:pathLst>
          </a:custGeom>
          <a:noFill/>
          <a:ln>
            <a:solidFill>
              <a:schemeClr val="accent2"/>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5" name="Rectangle 114"/>
          <p:cNvSpPr/>
          <p:nvPr/>
        </p:nvSpPr>
        <p:spPr>
          <a:xfrm>
            <a:off x="2849506" y="4856260"/>
            <a:ext cx="1076867"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a:solidFill>
                  <a:prstClr val="white"/>
                </a:solidFill>
              </a:rPr>
              <a:t>Source Data Adapters</a:t>
            </a:r>
          </a:p>
        </p:txBody>
      </p:sp>
      <p:sp>
        <p:nvSpPr>
          <p:cNvPr id="116" name="TextBox 115"/>
          <p:cNvSpPr txBox="1"/>
          <p:nvPr/>
        </p:nvSpPr>
        <p:spPr>
          <a:xfrm>
            <a:off x="3137757" y="613981"/>
            <a:ext cx="2755033" cy="323165"/>
          </a:xfrm>
          <a:prstGeom prst="rect">
            <a:avLst/>
          </a:prstGeom>
          <a:solidFill>
            <a:srgbClr val="FF00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685800"/>
            <a:r>
              <a:rPr lang="en-US" sz="1500" i="1">
                <a:solidFill>
                  <a:prstClr val="black"/>
                </a:solidFill>
              </a:rPr>
              <a:t>Primary Solution Components</a:t>
            </a:r>
          </a:p>
        </p:txBody>
      </p:sp>
      <p:sp>
        <p:nvSpPr>
          <p:cNvPr id="93" name="Freeform 92"/>
          <p:cNvSpPr/>
          <p:nvPr/>
        </p:nvSpPr>
        <p:spPr>
          <a:xfrm>
            <a:off x="3398140" y="1659285"/>
            <a:ext cx="1311020" cy="2548890"/>
          </a:xfrm>
          <a:custGeom>
            <a:avLst/>
            <a:gdLst>
              <a:gd name="connsiteX0" fmla="*/ 1666822 w 1666822"/>
              <a:gd name="connsiteY0" fmla="*/ 3398520 h 3398520"/>
              <a:gd name="connsiteX1" fmla="*/ 66622 w 1666822"/>
              <a:gd name="connsiteY1" fmla="*/ 1127760 h 3398520"/>
              <a:gd name="connsiteX2" fmla="*/ 279982 w 1666822"/>
              <a:gd name="connsiteY2" fmla="*/ 0 h 3398520"/>
              <a:gd name="connsiteX3" fmla="*/ 279982 w 1666822"/>
              <a:gd name="connsiteY3" fmla="*/ 0 h 3398520"/>
            </a:gdLst>
            <a:ahLst/>
            <a:cxnLst>
              <a:cxn ang="0">
                <a:pos x="connsiteX0" y="connsiteY0"/>
              </a:cxn>
              <a:cxn ang="0">
                <a:pos x="connsiteX1" y="connsiteY1"/>
              </a:cxn>
              <a:cxn ang="0">
                <a:pos x="connsiteX2" y="connsiteY2"/>
              </a:cxn>
              <a:cxn ang="0">
                <a:pos x="connsiteX3" y="connsiteY3"/>
              </a:cxn>
            </a:cxnLst>
            <a:rect l="l" t="t" r="r" b="b"/>
            <a:pathLst>
              <a:path w="1666822" h="3398520">
                <a:moveTo>
                  <a:pt x="1666822" y="3398520"/>
                </a:moveTo>
                <a:cubicBezTo>
                  <a:pt x="982292" y="2546350"/>
                  <a:pt x="297762" y="1694180"/>
                  <a:pt x="66622" y="1127760"/>
                </a:cubicBezTo>
                <a:cubicBezTo>
                  <a:pt x="-164518" y="561340"/>
                  <a:pt x="279982" y="0"/>
                  <a:pt x="279982" y="0"/>
                </a:cubicBezTo>
                <a:lnTo>
                  <a:pt x="279982" y="0"/>
                </a:lnTo>
              </a:path>
            </a:pathLst>
          </a:custGeom>
          <a:noFill/>
          <a:ln>
            <a:solidFill>
              <a:schemeClr val="accent2"/>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15" name="Curved Connector 14"/>
          <p:cNvCxnSpPr/>
          <p:nvPr/>
        </p:nvCxnSpPr>
        <p:spPr>
          <a:xfrm flipV="1">
            <a:off x="4180138" y="4667137"/>
            <a:ext cx="3534293" cy="708856"/>
          </a:xfrm>
          <a:prstGeom prst="curvedConnector3">
            <a:avLst>
              <a:gd name="adj1" fmla="val -42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p:nvPr/>
        </p:nvCxnSpPr>
        <p:spPr>
          <a:xfrm flipV="1">
            <a:off x="5097666" y="4699504"/>
            <a:ext cx="2657492" cy="724969"/>
          </a:xfrm>
          <a:prstGeom prst="curvedConnector3">
            <a:avLst>
              <a:gd name="adj1" fmla="val -573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p:nvPr/>
        </p:nvCxnSpPr>
        <p:spPr>
          <a:xfrm flipV="1">
            <a:off x="6035946" y="4765736"/>
            <a:ext cx="1713596" cy="642541"/>
          </a:xfrm>
          <a:prstGeom prst="curvedConnector3">
            <a:avLst>
              <a:gd name="adj1" fmla="val -15387"/>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Up Arrow 131"/>
          <p:cNvSpPr/>
          <p:nvPr/>
        </p:nvSpPr>
        <p:spPr>
          <a:xfrm rot="19996905">
            <a:off x="7335604" y="1686501"/>
            <a:ext cx="484632" cy="2902201"/>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itle 1"/>
          <p:cNvSpPr txBox="1">
            <a:spLocks/>
          </p:cNvSpPr>
          <p:nvPr/>
        </p:nvSpPr>
        <p:spPr>
          <a:xfrm>
            <a:off x="49107" y="73330"/>
            <a:ext cx="7886700" cy="4158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spc="225" dirty="0">
                <a:solidFill>
                  <a:srgbClr val="484B99"/>
                </a:solidFill>
                <a:latin typeface="+mn-lt"/>
                <a:cs typeface="Arial" panose="020B0604020202020204" pitchFamily="34" charset="0"/>
              </a:rPr>
              <a:t>Logica Platform (initial draft)</a:t>
            </a:r>
          </a:p>
        </p:txBody>
      </p:sp>
    </p:spTree>
    <p:extLst>
      <p:ext uri="{BB962C8B-B14F-4D97-AF65-F5344CB8AC3E}">
        <p14:creationId xmlns:p14="http://schemas.microsoft.com/office/powerpoint/2010/main" val="2304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wipe(down)">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down)">
                                      <p:cBhvr>
                                        <p:cTn id="2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68580" tIns="34290" rIns="68580" bIns="34290" rtlCol="0" anchor="ctr"/>
          <a:lstStyle/>
          <a:p>
            <a:pPr algn="r"/>
            <a:fld id="{2A87D11A-E4C4-2C4D-9054-85AF8217705F}" type="slidenum">
              <a:rPr lang="en-US" sz="3240">
                <a:solidFill>
                  <a:schemeClr val="bg1"/>
                </a:solidFill>
              </a:rPr>
              <a:pPr algn="r"/>
              <a:t>19</a:t>
            </a:fld>
            <a:endParaRPr lang="en-US" sz="3240" dirty="0">
              <a:solidFill>
                <a:schemeClr val="bg1"/>
              </a:solidFill>
            </a:endParaRPr>
          </a:p>
        </p:txBody>
      </p:sp>
      <p:sp>
        <p:nvSpPr>
          <p:cNvPr id="2" name="Title 1"/>
          <p:cNvSpPr>
            <a:spLocks noGrp="1"/>
          </p:cNvSpPr>
          <p:nvPr>
            <p:ph type="title" idx="4294967295"/>
          </p:nvPr>
        </p:nvSpPr>
        <p:spPr>
          <a:xfrm>
            <a:off x="0" y="0"/>
            <a:ext cx="9144000" cy="1158875"/>
          </a:xfrm>
        </p:spPr>
        <p:txBody>
          <a:bodyPr vert="horz" lIns="91440" tIns="45720" rIns="91440" bIns="45720" rtlCol="0" anchor="ctr">
            <a:normAutofit/>
          </a:bodyPr>
          <a:lstStyle/>
          <a:p>
            <a:r>
              <a:rPr lang="en-US" sz="3600" b="1" spc="225" dirty="0">
                <a:solidFill>
                  <a:srgbClr val="484B99"/>
                </a:solidFill>
                <a:latin typeface="Arial" panose="020B0604020202020204" pitchFamily="34" charset="0"/>
                <a:cs typeface="Arial" panose="020B0604020202020204" pitchFamily="34" charset="0"/>
              </a:rPr>
              <a:t>The Compliance Pyramid or “Stages of Semantic Interoperability”</a:t>
            </a:r>
          </a:p>
        </p:txBody>
      </p:sp>
      <p:sp>
        <p:nvSpPr>
          <p:cNvPr id="5" name="Cube 4"/>
          <p:cNvSpPr/>
          <p:nvPr/>
        </p:nvSpPr>
        <p:spPr>
          <a:xfrm>
            <a:off x="1279391" y="3936315"/>
            <a:ext cx="6582362" cy="104452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t>HL7 Version 2 Compliance</a:t>
            </a:r>
          </a:p>
        </p:txBody>
      </p:sp>
      <p:sp>
        <p:nvSpPr>
          <p:cNvPr id="6" name="Cube 5"/>
          <p:cNvSpPr/>
          <p:nvPr/>
        </p:nvSpPr>
        <p:spPr>
          <a:xfrm>
            <a:off x="2071468" y="3113355"/>
            <a:ext cx="4821701" cy="1044526"/>
          </a:xfrm>
          <a:prstGeom prst="cub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t>HL7 FHIR Compliance</a:t>
            </a:r>
          </a:p>
        </p:txBody>
      </p:sp>
      <p:sp>
        <p:nvSpPr>
          <p:cNvPr id="8" name="Cube 7"/>
          <p:cNvSpPr/>
          <p:nvPr/>
        </p:nvSpPr>
        <p:spPr>
          <a:xfrm>
            <a:off x="2788919" y="2290395"/>
            <a:ext cx="3640017" cy="1044526"/>
          </a:xfrm>
          <a:prstGeom prst="cub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20" dirty="0"/>
              <a:t>Argonaut Compliance</a:t>
            </a:r>
          </a:p>
        </p:txBody>
      </p:sp>
      <p:sp>
        <p:nvSpPr>
          <p:cNvPr id="9" name="Cube 8"/>
          <p:cNvSpPr/>
          <p:nvPr/>
        </p:nvSpPr>
        <p:spPr>
          <a:xfrm>
            <a:off x="3305909" y="1467435"/>
            <a:ext cx="2574388" cy="1044526"/>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20" dirty="0"/>
          </a:p>
        </p:txBody>
      </p:sp>
      <p:sp>
        <p:nvSpPr>
          <p:cNvPr id="3" name="TextBox 2"/>
          <p:cNvSpPr txBox="1"/>
          <p:nvPr/>
        </p:nvSpPr>
        <p:spPr>
          <a:xfrm>
            <a:off x="1720259" y="4343777"/>
            <a:ext cx="5536648" cy="424732"/>
          </a:xfrm>
          <a:prstGeom prst="rect">
            <a:avLst/>
          </a:prstGeom>
          <a:solidFill>
            <a:schemeClr val="bg1"/>
          </a:solidFill>
        </p:spPr>
        <p:txBody>
          <a:bodyPr wrap="square" rtlCol="0">
            <a:spAutoFit/>
          </a:bodyPr>
          <a:lstStyle/>
          <a:p>
            <a:r>
              <a:rPr lang="en-US" sz="2160" b="1" dirty="0"/>
              <a:t>Structure, No terminology Constraints</a:t>
            </a:r>
          </a:p>
        </p:txBody>
      </p:sp>
      <p:sp>
        <p:nvSpPr>
          <p:cNvPr id="10" name="TextBox 9"/>
          <p:cNvSpPr txBox="1"/>
          <p:nvPr/>
        </p:nvSpPr>
        <p:spPr>
          <a:xfrm>
            <a:off x="2308070" y="3534632"/>
            <a:ext cx="4156739" cy="424732"/>
          </a:xfrm>
          <a:prstGeom prst="rect">
            <a:avLst/>
          </a:prstGeom>
          <a:solidFill>
            <a:schemeClr val="bg1"/>
          </a:solidFill>
        </p:spPr>
        <p:txBody>
          <a:bodyPr wrap="square" rtlCol="0">
            <a:spAutoFit/>
          </a:bodyPr>
          <a:lstStyle/>
          <a:p>
            <a:r>
              <a:rPr lang="en-US" sz="2160" b="1" dirty="0"/>
              <a:t>Structure(s), Generic LOINC</a:t>
            </a:r>
          </a:p>
        </p:txBody>
      </p:sp>
      <p:sp>
        <p:nvSpPr>
          <p:cNvPr id="11" name="TextBox 10"/>
          <p:cNvSpPr txBox="1"/>
          <p:nvPr/>
        </p:nvSpPr>
        <p:spPr>
          <a:xfrm>
            <a:off x="2247714" y="2632317"/>
            <a:ext cx="4436972" cy="646331"/>
          </a:xfrm>
          <a:prstGeom prst="rect">
            <a:avLst/>
          </a:prstGeom>
          <a:solidFill>
            <a:schemeClr val="bg1"/>
          </a:solidFill>
        </p:spPr>
        <p:txBody>
          <a:bodyPr wrap="square" rtlCol="0">
            <a:spAutoFit/>
          </a:bodyPr>
          <a:lstStyle/>
          <a:p>
            <a:r>
              <a:rPr lang="en-US" b="1" dirty="0"/>
              <a:t>Common resources, extensions and some specific LOINC and SNOMED </a:t>
            </a:r>
          </a:p>
        </p:txBody>
      </p:sp>
      <p:sp>
        <p:nvSpPr>
          <p:cNvPr id="13" name="TextBox 12"/>
          <p:cNvSpPr txBox="1"/>
          <p:nvPr/>
        </p:nvSpPr>
        <p:spPr>
          <a:xfrm>
            <a:off x="2247714" y="1850447"/>
            <a:ext cx="5083469" cy="590931"/>
          </a:xfrm>
          <a:prstGeom prst="rect">
            <a:avLst/>
          </a:prstGeom>
          <a:solidFill>
            <a:schemeClr val="bg1"/>
          </a:solidFill>
        </p:spPr>
        <p:txBody>
          <a:bodyPr wrap="square" rtlCol="0">
            <a:spAutoFit/>
          </a:bodyPr>
          <a:lstStyle/>
          <a:p>
            <a:r>
              <a:rPr lang="en-US" sz="1620" b="1" dirty="0"/>
              <a:t>Preferred structure, shared standard extensions, explicit LOINC and SNOMED, units, magnitude, …</a:t>
            </a:r>
          </a:p>
        </p:txBody>
      </p:sp>
    </p:spTree>
    <p:extLst>
      <p:ext uri="{BB962C8B-B14F-4D97-AF65-F5344CB8AC3E}">
        <p14:creationId xmlns:p14="http://schemas.microsoft.com/office/powerpoint/2010/main" val="6527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 grpId="0" animBg="1"/>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Why?</a:t>
            </a:r>
          </a:p>
        </p:txBody>
      </p:sp>
      <p:sp>
        <p:nvSpPr>
          <p:cNvPr id="2" name="Content Placeholder 1"/>
          <p:cNvSpPr>
            <a:spLocks noGrp="1"/>
          </p:cNvSpPr>
          <p:nvPr>
            <p:ph type="body" sz="quarter" idx="13"/>
          </p:nvPr>
        </p:nvSpPr>
        <p:spPr/>
        <p:txBody>
          <a:bodyPr>
            <a:normAutofit/>
          </a:bodyPr>
          <a:lstStyle/>
          <a:p>
            <a:pPr marL="0" indent="0" algn="ctr">
              <a:buNone/>
            </a:pPr>
            <a:endParaRPr lang="en-US" sz="4000" dirty="0"/>
          </a:p>
          <a:p>
            <a:pPr marL="0" indent="0" algn="ctr">
              <a:buNone/>
            </a:pPr>
            <a:r>
              <a:rPr lang="en-US" sz="4000" dirty="0"/>
              <a:t>“To help people live the healthiest lives possible.”</a:t>
            </a:r>
          </a:p>
          <a:p>
            <a:pPr marL="0" indent="0" algn="ctr">
              <a:buNone/>
            </a:pPr>
            <a:endParaRPr lang="en-US" sz="4000" dirty="0"/>
          </a:p>
        </p:txBody>
      </p:sp>
    </p:spTree>
    <p:extLst>
      <p:ext uri="{BB962C8B-B14F-4D97-AF65-F5344CB8AC3E}">
        <p14:creationId xmlns:p14="http://schemas.microsoft.com/office/powerpoint/2010/main" val="1343163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a:extLst>
              <a:ext uri="{FF2B5EF4-FFF2-40B4-BE49-F238E27FC236}">
                <a16:creationId xmlns:a16="http://schemas.microsoft.com/office/drawing/2014/main" xmlns="" id="{889A5E7E-8D97-CF45-B0DA-1B94A72B232E}"/>
              </a:ext>
            </a:extLst>
          </p:cNvPr>
          <p:cNvSpPr/>
          <p:nvPr/>
        </p:nvSpPr>
        <p:spPr>
          <a:xfrm>
            <a:off x="403200" y="1319716"/>
            <a:ext cx="8033029" cy="426281"/>
          </a:xfrm>
          <a:prstGeom prst="rightArrow">
            <a:avLst/>
          </a:prstGeom>
          <a:solidFill>
            <a:srgbClr val="14468A"/>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6" name="Right Arrow 65">
            <a:extLst>
              <a:ext uri="{FF2B5EF4-FFF2-40B4-BE49-F238E27FC236}">
                <a16:creationId xmlns:a16="http://schemas.microsoft.com/office/drawing/2014/main" xmlns="" id="{866456E5-2928-E44D-91A4-810EA8CB4E38}"/>
              </a:ext>
            </a:extLst>
          </p:cNvPr>
          <p:cNvSpPr/>
          <p:nvPr/>
        </p:nvSpPr>
        <p:spPr>
          <a:xfrm>
            <a:off x="4168795" y="1670787"/>
            <a:ext cx="1832177" cy="579834"/>
          </a:xfrm>
          <a:prstGeom prst="rightArrow">
            <a:avLst/>
          </a:prstGeom>
          <a:solidFill>
            <a:srgbClr val="1491B7"/>
          </a:solidFill>
          <a:ln w="38100" cmpd="sng">
            <a:solidFill>
              <a:srgbClr val="1446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5" name="Right Arrow 64">
            <a:extLst>
              <a:ext uri="{FF2B5EF4-FFF2-40B4-BE49-F238E27FC236}">
                <a16:creationId xmlns:a16="http://schemas.microsoft.com/office/drawing/2014/main" xmlns="" id="{C5063D3B-73B9-A742-9C79-2CB9EFC52076}"/>
              </a:ext>
            </a:extLst>
          </p:cNvPr>
          <p:cNvSpPr/>
          <p:nvPr/>
        </p:nvSpPr>
        <p:spPr>
          <a:xfrm>
            <a:off x="1523747" y="1854561"/>
            <a:ext cx="1832177" cy="453810"/>
          </a:xfrm>
          <a:prstGeom prst="rightArrow">
            <a:avLst/>
          </a:prstGeom>
          <a:solidFill>
            <a:srgbClr val="1491B7"/>
          </a:solidFill>
          <a:ln w="38100" cmpd="sng">
            <a:solidFill>
              <a:srgbClr val="14468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idx="4294967295"/>
          </p:nvPr>
        </p:nvSpPr>
        <p:spPr>
          <a:xfrm>
            <a:off x="0" y="26988"/>
            <a:ext cx="9144000" cy="1104900"/>
          </a:xfrm>
        </p:spPr>
        <p:txBody>
          <a:bodyPr vert="horz" lIns="91440" tIns="45720" rIns="91440" bIns="45720" rtlCol="0" anchor="ctr">
            <a:normAutofit/>
          </a:bodyPr>
          <a:lstStyle/>
          <a:p>
            <a:r>
              <a:rPr lang="en-US" sz="2800" b="1" spc="225" dirty="0">
                <a:solidFill>
                  <a:srgbClr val="484B99"/>
                </a:solidFill>
                <a:latin typeface="Arial" panose="020B0604020202020204" pitchFamily="34" charset="0"/>
                <a:cs typeface="Arial" panose="020B0604020202020204" pitchFamily="34" charset="0"/>
              </a:rPr>
              <a:t>How we’re doing this: 3 phases x 5 steps</a:t>
            </a:r>
          </a:p>
        </p:txBody>
      </p:sp>
      <p:sp>
        <p:nvSpPr>
          <p:cNvPr id="15" name="Content Placeholder 2">
            <a:extLst>
              <a:ext uri="{FF2B5EF4-FFF2-40B4-BE49-F238E27FC236}">
                <a16:creationId xmlns:a16="http://schemas.microsoft.com/office/drawing/2014/main" xmlns="" id="{40022FE9-61B4-544B-A6E0-62D350D2C97D}"/>
              </a:ext>
            </a:extLst>
          </p:cNvPr>
          <p:cNvSpPr>
            <a:spLocks noGrp="1"/>
          </p:cNvSpPr>
          <p:nvPr>
            <p:ph idx="4294967295"/>
          </p:nvPr>
        </p:nvSpPr>
        <p:spPr>
          <a:xfrm>
            <a:off x="482554" y="4260071"/>
            <a:ext cx="2139950" cy="1217862"/>
          </a:xfrm>
        </p:spPr>
        <p:txBody>
          <a:bodyPr vert="horz" lIns="0" tIns="0" rIns="0" bIns="0" rtlCol="0">
            <a:normAutofit fontScale="92500" lnSpcReduction="20000"/>
          </a:bodyPr>
          <a:lstStyle/>
          <a:p>
            <a:pPr>
              <a:spcAft>
                <a:spcPts val="600"/>
              </a:spcAft>
            </a:pPr>
            <a:r>
              <a:rPr lang="en-US" sz="1500" b="1" dirty="0">
                <a:solidFill>
                  <a:srgbClr val="14468A"/>
                </a:solidFill>
                <a:latin typeface="Arial" panose="020B0604020202020204" pitchFamily="34" charset="0"/>
                <a:cs typeface="Arial" panose="020B0604020202020204" pitchFamily="34" charset="0"/>
              </a:rPr>
              <a:t>PHASE 1:</a:t>
            </a:r>
          </a:p>
          <a:p>
            <a:pPr>
              <a:spcAft>
                <a:spcPts val="600"/>
              </a:spcAft>
            </a:pPr>
            <a:r>
              <a:rPr lang="en-US" sz="1200" dirty="0">
                <a:latin typeface="Arial" panose="020B0604020202020204" pitchFamily="34" charset="0"/>
                <a:cs typeface="Arial" panose="020B0604020202020204" pitchFamily="34" charset="0"/>
              </a:rPr>
              <a:t>Build coalitions</a:t>
            </a:r>
          </a:p>
          <a:p>
            <a:pPr>
              <a:spcAft>
                <a:spcPts val="600"/>
              </a:spcAft>
            </a:pPr>
            <a:r>
              <a:rPr lang="en-US" sz="1200" dirty="0">
                <a:latin typeface="Arial" panose="020B0604020202020204" pitchFamily="34" charset="0"/>
                <a:cs typeface="Arial" panose="020B0604020202020204" pitchFamily="34" charset="0"/>
              </a:rPr>
              <a:t>Create infrastructure</a:t>
            </a:r>
          </a:p>
          <a:p>
            <a:pPr>
              <a:spcAft>
                <a:spcPts val="600"/>
              </a:spcAft>
            </a:pPr>
            <a:r>
              <a:rPr lang="en-US" sz="1200" dirty="0">
                <a:latin typeface="Arial" panose="020B0604020202020204" pitchFamily="34" charset="0"/>
                <a:cs typeface="Arial" panose="020B0604020202020204" pitchFamily="34" charset="0"/>
              </a:rPr>
              <a:t>Pilots with select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societies &amp; systems</a:t>
            </a:r>
          </a:p>
        </p:txBody>
      </p:sp>
      <p:sp>
        <p:nvSpPr>
          <p:cNvPr id="16" name="Content Placeholder 2">
            <a:extLst>
              <a:ext uri="{FF2B5EF4-FFF2-40B4-BE49-F238E27FC236}">
                <a16:creationId xmlns:a16="http://schemas.microsoft.com/office/drawing/2014/main" xmlns="" id="{2EF83552-6EEC-EF40-8EB6-E7EDEE04EA2F}"/>
              </a:ext>
            </a:extLst>
          </p:cNvPr>
          <p:cNvSpPr txBox="1">
            <a:spLocks/>
          </p:cNvSpPr>
          <p:nvPr/>
        </p:nvSpPr>
        <p:spPr>
          <a:xfrm>
            <a:off x="3263808" y="4271146"/>
            <a:ext cx="2138279" cy="1206787"/>
          </a:xfrm>
          <a:prstGeom prst="rect">
            <a:avLst/>
          </a:prstGeom>
        </p:spPr>
        <p:txBody>
          <a:bodyPr vert="horz" lIns="0" tIns="0" rIns="0" bIns="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63">
              <a:lnSpc>
                <a:spcPct val="90000"/>
              </a:lnSpc>
              <a:spcBef>
                <a:spcPts val="0"/>
              </a:spcBef>
              <a:spcAft>
                <a:spcPts val="600"/>
              </a:spcAft>
              <a:buNone/>
            </a:pPr>
            <a:r>
              <a:rPr lang="en-US" sz="1500" b="1" dirty="0">
                <a:solidFill>
                  <a:srgbClr val="14468A"/>
                </a:solidFill>
                <a:latin typeface="Arial" panose="020B0604020202020204" pitchFamily="34" charset="0"/>
                <a:cs typeface="Arial" panose="020B0604020202020204" pitchFamily="34" charset="0"/>
              </a:rPr>
              <a:t>PHASE 2:</a:t>
            </a:r>
          </a:p>
          <a:p>
            <a:pPr defTabSz="685863">
              <a:lnSpc>
                <a:spcPct val="90000"/>
              </a:lnSpc>
              <a:spcBef>
                <a:spcPts val="0"/>
              </a:spcBef>
              <a:spcAft>
                <a:spcPts val="600"/>
              </a:spcAft>
            </a:pPr>
            <a:r>
              <a:rPr lang="en-US" sz="1200" dirty="0">
                <a:latin typeface="Arial" panose="020B0604020202020204" pitchFamily="34" charset="0"/>
                <a:cs typeface="Arial" panose="020B0604020202020204" pitchFamily="34" charset="0"/>
              </a:rPr>
              <a:t>Stand up terminology services</a:t>
            </a:r>
          </a:p>
          <a:p>
            <a:pPr defTabSz="685863">
              <a:lnSpc>
                <a:spcPct val="90000"/>
              </a:lnSpc>
              <a:spcBef>
                <a:spcPts val="0"/>
              </a:spcBef>
              <a:spcAft>
                <a:spcPts val="600"/>
              </a:spcAft>
            </a:pPr>
            <a:r>
              <a:rPr lang="en-US" sz="1200" dirty="0">
                <a:latin typeface="Arial" panose="020B0604020202020204" pitchFamily="34" charset="0"/>
                <a:cs typeface="Arial" panose="020B0604020202020204" pitchFamily="34" charset="0"/>
              </a:rPr>
              <a:t>Build and publish models, IGs</a:t>
            </a:r>
          </a:p>
          <a:p>
            <a:pPr defTabSz="685863">
              <a:lnSpc>
                <a:spcPct val="90000"/>
              </a:lnSpc>
              <a:spcBef>
                <a:spcPts val="0"/>
              </a:spcBef>
              <a:spcAft>
                <a:spcPts val="600"/>
              </a:spcAft>
            </a:pPr>
            <a:r>
              <a:rPr lang="en-US" sz="1200" dirty="0">
                <a:latin typeface="Arial" panose="020B0604020202020204" pitchFamily="34" charset="0"/>
                <a:cs typeface="Arial" panose="020B0604020202020204" pitchFamily="34" charset="0"/>
              </a:rPr>
              <a:t>Pilots with more societies, systems &amp; apps</a:t>
            </a:r>
          </a:p>
          <a:p>
            <a:pPr marL="0" indent="0" defTabSz="685863">
              <a:lnSpc>
                <a:spcPct val="90000"/>
              </a:lnSpc>
              <a:spcBef>
                <a:spcPts val="0"/>
              </a:spcBef>
              <a:spcAft>
                <a:spcPts val="600"/>
              </a:spcAft>
              <a:buNone/>
            </a:pPr>
            <a:endParaRPr lang="en-US" sz="12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xmlns="" id="{EDCE472C-A5BE-8F43-B97B-1B0C9D5E3308}"/>
              </a:ext>
            </a:extLst>
          </p:cNvPr>
          <p:cNvSpPr txBox="1">
            <a:spLocks/>
          </p:cNvSpPr>
          <p:nvPr/>
        </p:nvSpPr>
        <p:spPr>
          <a:xfrm>
            <a:off x="6041361" y="4271145"/>
            <a:ext cx="2501940" cy="1217862"/>
          </a:xfrm>
          <a:prstGeom prst="rect">
            <a:avLst/>
          </a:prstGeom>
        </p:spPr>
        <p:txBody>
          <a:bodyPr vert="horz" lIns="0" tIns="0" rIns="0" bIns="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63">
              <a:lnSpc>
                <a:spcPct val="90000"/>
              </a:lnSpc>
              <a:spcBef>
                <a:spcPts val="0"/>
              </a:spcBef>
              <a:spcAft>
                <a:spcPts val="600"/>
              </a:spcAft>
              <a:buNone/>
            </a:pPr>
            <a:r>
              <a:rPr lang="en-US" sz="1500" b="1" dirty="0">
                <a:solidFill>
                  <a:srgbClr val="14468A"/>
                </a:solidFill>
                <a:latin typeface="Arial" panose="020B0604020202020204" pitchFamily="34" charset="0"/>
                <a:cs typeface="Arial" panose="020B0604020202020204" pitchFamily="34" charset="0"/>
              </a:rPr>
              <a:t>PHASE 3:</a:t>
            </a:r>
          </a:p>
          <a:p>
            <a:pPr>
              <a:lnSpc>
                <a:spcPct val="90000"/>
              </a:lnSpc>
              <a:spcAft>
                <a:spcPts val="600"/>
              </a:spcAft>
            </a:pPr>
            <a:r>
              <a:rPr lang="en-US" sz="1200" dirty="0">
                <a:latin typeface="Arial" panose="020B0604020202020204" pitchFamily="34" charset="0"/>
                <a:cs typeface="Arial" panose="020B0604020202020204" pitchFamily="34" charset="0"/>
              </a:rPr>
              <a:t>Grow and target gaps in model and profile repository</a:t>
            </a:r>
          </a:p>
          <a:p>
            <a:pPr>
              <a:lnSpc>
                <a:spcPct val="90000"/>
              </a:lnSpc>
              <a:spcAft>
                <a:spcPts val="600"/>
              </a:spcAft>
            </a:pPr>
            <a:r>
              <a:rPr lang="en-US" sz="1200" dirty="0">
                <a:latin typeface="Arial" panose="020B0604020202020204" pitchFamily="34" charset="0"/>
                <a:cs typeface="Arial" panose="020B0604020202020204" pitchFamily="34" charset="0"/>
              </a:rPr>
              <a:t>Extend infrastructure towards plug and play and integration testing</a:t>
            </a:r>
          </a:p>
          <a:p>
            <a:pPr>
              <a:lnSpc>
                <a:spcPct val="90000"/>
              </a:lnSpc>
              <a:spcAft>
                <a:spcPts val="600"/>
              </a:spcAft>
            </a:pPr>
            <a:r>
              <a:rPr lang="en-US" sz="1200" dirty="0">
                <a:latin typeface="Arial" panose="020B0604020202020204" pitchFamily="34" charset="0"/>
                <a:cs typeface="Arial" panose="020B0604020202020204" pitchFamily="34" charset="0"/>
              </a:rPr>
              <a:t>Support programs with major federal agencies &amp; foundations</a:t>
            </a:r>
          </a:p>
        </p:txBody>
      </p:sp>
      <p:sp>
        <p:nvSpPr>
          <p:cNvPr id="20" name="Content Placeholder 2">
            <a:extLst>
              <a:ext uri="{FF2B5EF4-FFF2-40B4-BE49-F238E27FC236}">
                <a16:creationId xmlns:a16="http://schemas.microsoft.com/office/drawing/2014/main" xmlns="" id="{7CFDFDCA-B125-DB4A-B2E4-EBD3A53E043E}"/>
              </a:ext>
            </a:extLst>
          </p:cNvPr>
          <p:cNvSpPr txBox="1">
            <a:spLocks/>
          </p:cNvSpPr>
          <p:nvPr/>
        </p:nvSpPr>
        <p:spPr>
          <a:xfrm>
            <a:off x="3669385" y="1403216"/>
            <a:ext cx="1957897" cy="285824"/>
          </a:xfrm>
          <a:prstGeom prst="rect">
            <a:avLst/>
          </a:prstGeom>
        </p:spPr>
        <p:txBody>
          <a:bodyPr vert="horz" lIns="68598" tIns="34299" rIns="68598" bIns="3429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a:solidFill>
                  <a:schemeClr val="bg1"/>
                </a:solidFill>
                <a:latin typeface="Arial" panose="020B0604020202020204" pitchFamily="34" charset="0"/>
                <a:cs typeface="Arial" panose="020B0604020202020204" pitchFamily="34" charset="0"/>
              </a:rPr>
              <a:t>Next 1-2 Years</a:t>
            </a:r>
          </a:p>
        </p:txBody>
      </p:sp>
      <p:sp>
        <p:nvSpPr>
          <p:cNvPr id="23" name="Content Placeholder 2">
            <a:extLst>
              <a:ext uri="{FF2B5EF4-FFF2-40B4-BE49-F238E27FC236}">
                <a16:creationId xmlns:a16="http://schemas.microsoft.com/office/drawing/2014/main" xmlns="" id="{D5058E74-4CFC-6748-B825-D65C2906B089}"/>
              </a:ext>
            </a:extLst>
          </p:cNvPr>
          <p:cNvSpPr txBox="1">
            <a:spLocks/>
          </p:cNvSpPr>
          <p:nvPr/>
        </p:nvSpPr>
        <p:spPr>
          <a:xfrm>
            <a:off x="825492" y="1403580"/>
            <a:ext cx="1400540" cy="285824"/>
          </a:xfrm>
          <a:prstGeom prst="rect">
            <a:avLst/>
          </a:prstGeom>
        </p:spPr>
        <p:txBody>
          <a:bodyPr vert="horz" lIns="68598" tIns="34299" rIns="68598" bIns="3429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bg1"/>
                </a:solidFill>
                <a:latin typeface="Arial" panose="020B0604020202020204" pitchFamily="34" charset="0"/>
                <a:cs typeface="Arial" panose="020B0604020202020204" pitchFamily="34" charset="0"/>
              </a:rPr>
              <a:t>Progress to Date</a:t>
            </a:r>
          </a:p>
        </p:txBody>
      </p:sp>
      <p:cxnSp>
        <p:nvCxnSpPr>
          <p:cNvPr id="25" name="Straight Connector 24">
            <a:extLst>
              <a:ext uri="{FF2B5EF4-FFF2-40B4-BE49-F238E27FC236}">
                <a16:creationId xmlns:a16="http://schemas.microsoft.com/office/drawing/2014/main" xmlns="" id="{358ACD12-040B-E747-82EE-4B2526FF1562}"/>
              </a:ext>
            </a:extLst>
          </p:cNvPr>
          <p:cNvCxnSpPr>
            <a:cxnSpLocks/>
          </p:cNvCxnSpPr>
          <p:nvPr/>
        </p:nvCxnSpPr>
        <p:spPr>
          <a:xfrm>
            <a:off x="2704378" y="1350759"/>
            <a:ext cx="0" cy="3461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xmlns="" id="{C166341B-5481-824D-84C9-CD82DEC336D2}"/>
              </a:ext>
            </a:extLst>
          </p:cNvPr>
          <p:cNvSpPr/>
          <p:nvPr/>
        </p:nvSpPr>
        <p:spPr>
          <a:xfrm>
            <a:off x="659595" y="1960457"/>
            <a:ext cx="1800694" cy="1800694"/>
          </a:xfrm>
          <a:prstGeom prst="donut">
            <a:avLst>
              <a:gd name="adj" fmla="val 24433"/>
            </a:avLst>
          </a:prstGeom>
          <a:solidFill>
            <a:srgbClr val="1491B7"/>
          </a:solidFill>
          <a:ln w="38100" cmpd="sng">
            <a:solidFill>
              <a:srgbClr val="1446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1" name="TextBox 10">
            <a:extLst>
              <a:ext uri="{FF2B5EF4-FFF2-40B4-BE49-F238E27FC236}">
                <a16:creationId xmlns:a16="http://schemas.microsoft.com/office/drawing/2014/main" xmlns="" id="{84550755-17A6-8E40-8E3C-E536B85C7155}"/>
              </a:ext>
            </a:extLst>
          </p:cNvPr>
          <p:cNvSpPr txBox="1"/>
          <p:nvPr/>
        </p:nvSpPr>
        <p:spPr>
          <a:xfrm>
            <a:off x="1098497" y="2252475"/>
            <a:ext cx="617381" cy="137554"/>
          </a:xfrm>
          <a:prstGeom prst="rect">
            <a:avLst/>
          </a:prstGeom>
          <a:noFill/>
        </p:spPr>
        <p:txBody>
          <a:bodyPr wrap="square" lIns="0" tIns="0" rIns="0" bIns="0" rtlCol="0">
            <a:noAutofit/>
          </a:bodyPr>
          <a:lstStyle/>
          <a:p>
            <a:pPr>
              <a:lnSpc>
                <a:spcPct val="80000"/>
              </a:lnSpc>
            </a:pPr>
            <a:r>
              <a:rPr lang="en-US" sz="675" b="1" dirty="0">
                <a:solidFill>
                  <a:schemeClr val="bg1"/>
                </a:solidFill>
                <a:latin typeface="Arial Narrow" panose="020B0604020202020204" pitchFamily="34" charset="0"/>
                <a:cs typeface="Arial Narrow" panose="020B0604020202020204" pitchFamily="34" charset="0"/>
              </a:rPr>
              <a:t>ROLL </a:t>
            </a:r>
          </a:p>
          <a:p>
            <a:pPr>
              <a:lnSpc>
                <a:spcPct val="80000"/>
              </a:lnSpc>
            </a:pPr>
            <a:r>
              <a:rPr lang="en-US" sz="675" b="1" dirty="0">
                <a:solidFill>
                  <a:schemeClr val="bg1"/>
                </a:solidFill>
                <a:latin typeface="Arial Narrow" panose="020B0604020202020204" pitchFamily="34" charset="0"/>
                <a:cs typeface="Arial Narrow" panose="020B0604020202020204" pitchFamily="34" charset="0"/>
              </a:rPr>
              <a:t>OUT</a:t>
            </a:r>
          </a:p>
        </p:txBody>
      </p:sp>
      <p:sp>
        <p:nvSpPr>
          <p:cNvPr id="21" name="TextBox 20">
            <a:extLst>
              <a:ext uri="{FF2B5EF4-FFF2-40B4-BE49-F238E27FC236}">
                <a16:creationId xmlns:a16="http://schemas.microsoft.com/office/drawing/2014/main" xmlns="" id="{33E0C8C3-B3E6-514E-81EE-2AEA9A38652E}"/>
              </a:ext>
            </a:extLst>
          </p:cNvPr>
          <p:cNvSpPr txBox="1"/>
          <p:nvPr/>
        </p:nvSpPr>
        <p:spPr>
          <a:xfrm>
            <a:off x="1765880" y="2250597"/>
            <a:ext cx="617381" cy="137554"/>
          </a:xfrm>
          <a:prstGeom prst="rect">
            <a:avLst/>
          </a:prstGeom>
          <a:noFill/>
        </p:spPr>
        <p:txBody>
          <a:bodyPr wrap="square" lIns="0" tIns="0" rIns="0" bIns="0" rtlCol="0">
            <a:noAutofit/>
          </a:bodyPr>
          <a:lstStyle/>
          <a:p>
            <a:pPr>
              <a:lnSpc>
                <a:spcPct val="80000"/>
              </a:lnSpc>
            </a:pPr>
            <a:r>
              <a:rPr lang="en-US" sz="675" b="1" dirty="0">
                <a:solidFill>
                  <a:schemeClr val="bg1"/>
                </a:solidFill>
                <a:latin typeface="Arial Narrow" panose="020B0604020202020204" pitchFamily="34" charset="0"/>
                <a:cs typeface="Arial Narrow" panose="020B0604020202020204" pitchFamily="34" charset="0"/>
              </a:rPr>
              <a:t>GROW </a:t>
            </a:r>
          </a:p>
          <a:p>
            <a:pPr>
              <a:lnSpc>
                <a:spcPct val="80000"/>
              </a:lnSpc>
            </a:pPr>
            <a:r>
              <a:rPr lang="en-US" sz="675" b="1" dirty="0">
                <a:solidFill>
                  <a:schemeClr val="bg1"/>
                </a:solidFill>
                <a:latin typeface="Arial Narrow" panose="020B0604020202020204" pitchFamily="34" charset="0"/>
                <a:cs typeface="Arial Narrow" panose="020B0604020202020204" pitchFamily="34" charset="0"/>
              </a:rPr>
              <a:t>COALITION</a:t>
            </a:r>
          </a:p>
        </p:txBody>
      </p:sp>
      <p:sp>
        <p:nvSpPr>
          <p:cNvPr id="22" name="TextBox 21">
            <a:extLst>
              <a:ext uri="{FF2B5EF4-FFF2-40B4-BE49-F238E27FC236}">
                <a16:creationId xmlns:a16="http://schemas.microsoft.com/office/drawing/2014/main" xmlns="" id="{5FEA90AC-6D61-5144-997F-348CF9E0D170}"/>
              </a:ext>
            </a:extLst>
          </p:cNvPr>
          <p:cNvSpPr txBox="1"/>
          <p:nvPr/>
        </p:nvSpPr>
        <p:spPr>
          <a:xfrm>
            <a:off x="2072900" y="2948937"/>
            <a:ext cx="617381" cy="137554"/>
          </a:xfrm>
          <a:prstGeom prst="rect">
            <a:avLst/>
          </a:prstGeom>
          <a:noFill/>
        </p:spPr>
        <p:txBody>
          <a:bodyPr wrap="square" lIns="0" tIns="0" rIns="0" bIns="0" rtlCol="0">
            <a:noAutofit/>
          </a:bodyPr>
          <a:lstStyle/>
          <a:p>
            <a:pPr>
              <a:lnSpc>
                <a:spcPct val="80000"/>
              </a:lnSpc>
            </a:pPr>
            <a:r>
              <a:rPr lang="en-US" sz="675" b="1" spc="-15" dirty="0">
                <a:solidFill>
                  <a:schemeClr val="bg1"/>
                </a:solidFill>
                <a:latin typeface="Arial Narrow" panose="020B0604020202020204" pitchFamily="34" charset="0"/>
                <a:cs typeface="Arial Narrow" panose="020B0604020202020204" pitchFamily="34" charset="0"/>
              </a:rPr>
              <a:t>PILOTS &amp; </a:t>
            </a:r>
          </a:p>
          <a:p>
            <a:pPr>
              <a:lnSpc>
                <a:spcPct val="80000"/>
              </a:lnSpc>
            </a:pPr>
            <a:r>
              <a:rPr lang="en-US" sz="675" b="1" spc="-15" dirty="0">
                <a:solidFill>
                  <a:schemeClr val="bg1"/>
                </a:solidFill>
                <a:latin typeface="Arial Narrow" panose="020B0604020202020204" pitchFamily="34" charset="0"/>
                <a:cs typeface="Arial Narrow" panose="020B0604020202020204" pitchFamily="34" charset="0"/>
              </a:rPr>
              <a:t>DEVELOP</a:t>
            </a:r>
          </a:p>
        </p:txBody>
      </p:sp>
      <p:sp>
        <p:nvSpPr>
          <p:cNvPr id="24" name="TextBox 23">
            <a:extLst>
              <a:ext uri="{FF2B5EF4-FFF2-40B4-BE49-F238E27FC236}">
                <a16:creationId xmlns:a16="http://schemas.microsoft.com/office/drawing/2014/main" xmlns="" id="{A83D18F8-E06C-B24F-8FAE-F1EA846B619F}"/>
              </a:ext>
            </a:extLst>
          </p:cNvPr>
          <p:cNvSpPr txBox="1"/>
          <p:nvPr/>
        </p:nvSpPr>
        <p:spPr>
          <a:xfrm>
            <a:off x="1368933" y="3444621"/>
            <a:ext cx="617381" cy="137554"/>
          </a:xfrm>
          <a:prstGeom prst="rect">
            <a:avLst/>
          </a:prstGeom>
          <a:noFill/>
        </p:spPr>
        <p:txBody>
          <a:bodyPr wrap="square" lIns="0" tIns="0" rIns="0" bIns="0" rtlCol="0">
            <a:noAutofit/>
          </a:bodyPr>
          <a:lstStyle/>
          <a:p>
            <a:pPr>
              <a:lnSpc>
                <a:spcPct val="80000"/>
              </a:lnSpc>
            </a:pPr>
            <a:r>
              <a:rPr lang="en-US" sz="675" b="1" spc="-15" dirty="0">
                <a:solidFill>
                  <a:schemeClr val="bg1"/>
                </a:solidFill>
                <a:latin typeface="Arial Narrow" panose="020B0604020202020204" pitchFamily="34" charset="0"/>
                <a:cs typeface="Arial Narrow" panose="020B0604020202020204" pitchFamily="34" charset="0"/>
              </a:rPr>
              <a:t>INCREASED</a:t>
            </a:r>
          </a:p>
          <a:p>
            <a:pPr>
              <a:lnSpc>
                <a:spcPct val="80000"/>
              </a:lnSpc>
            </a:pPr>
            <a:r>
              <a:rPr lang="en-US" sz="675" b="1" spc="-15" dirty="0">
                <a:solidFill>
                  <a:schemeClr val="bg1"/>
                </a:solidFill>
                <a:latin typeface="Arial Narrow" panose="020B0604020202020204" pitchFamily="34" charset="0"/>
                <a:cs typeface="Arial Narrow" panose="020B0604020202020204" pitchFamily="34" charset="0"/>
              </a:rPr>
              <a:t>FUNDING</a:t>
            </a:r>
          </a:p>
        </p:txBody>
      </p:sp>
      <p:sp>
        <p:nvSpPr>
          <p:cNvPr id="26" name="TextBox 25">
            <a:extLst>
              <a:ext uri="{FF2B5EF4-FFF2-40B4-BE49-F238E27FC236}">
                <a16:creationId xmlns:a16="http://schemas.microsoft.com/office/drawing/2014/main" xmlns="" id="{20D428D5-6676-4F47-B73F-8828E9E6C5C0}"/>
              </a:ext>
            </a:extLst>
          </p:cNvPr>
          <p:cNvSpPr txBox="1"/>
          <p:nvPr/>
        </p:nvSpPr>
        <p:spPr>
          <a:xfrm>
            <a:off x="748867" y="2932053"/>
            <a:ext cx="617381" cy="137554"/>
          </a:xfrm>
          <a:prstGeom prst="rect">
            <a:avLst/>
          </a:prstGeom>
          <a:noFill/>
        </p:spPr>
        <p:txBody>
          <a:bodyPr wrap="square" lIns="0" tIns="0" rIns="0" bIns="0" rtlCol="0">
            <a:noAutofit/>
          </a:bodyPr>
          <a:lstStyle/>
          <a:p>
            <a:pPr>
              <a:lnSpc>
                <a:spcPct val="80000"/>
              </a:lnSpc>
            </a:pPr>
            <a:r>
              <a:rPr lang="en-US" sz="675" b="1" dirty="0">
                <a:solidFill>
                  <a:schemeClr val="bg1"/>
                </a:solidFill>
                <a:latin typeface="Arial Narrow" panose="020B0604020202020204" pitchFamily="34" charset="0"/>
                <a:cs typeface="Arial Narrow" panose="020B0604020202020204" pitchFamily="34" charset="0"/>
              </a:rPr>
              <a:t>COMMS &amp;</a:t>
            </a:r>
          </a:p>
          <a:p>
            <a:pPr>
              <a:lnSpc>
                <a:spcPct val="80000"/>
              </a:lnSpc>
            </a:pPr>
            <a:r>
              <a:rPr lang="en-US" sz="675" b="1" dirty="0">
                <a:solidFill>
                  <a:schemeClr val="bg1"/>
                </a:solidFill>
                <a:latin typeface="Arial Narrow" panose="020B0604020202020204" pitchFamily="34" charset="0"/>
                <a:cs typeface="Arial Narrow" panose="020B0604020202020204" pitchFamily="34" charset="0"/>
              </a:rPr>
              <a:t>NETWORK</a:t>
            </a:r>
          </a:p>
        </p:txBody>
      </p:sp>
      <p:sp>
        <p:nvSpPr>
          <p:cNvPr id="14" name="Chevron 13">
            <a:extLst>
              <a:ext uri="{FF2B5EF4-FFF2-40B4-BE49-F238E27FC236}">
                <a16:creationId xmlns:a16="http://schemas.microsoft.com/office/drawing/2014/main" xmlns="" id="{AB16B3D1-B1C1-8141-9FF5-77D6EB14134D}"/>
              </a:ext>
            </a:extLst>
          </p:cNvPr>
          <p:cNvSpPr/>
          <p:nvPr/>
        </p:nvSpPr>
        <p:spPr>
          <a:xfrm rot="17522697">
            <a:off x="826434" y="2396281"/>
            <a:ext cx="213755" cy="412684"/>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8" name="Chevron 27">
            <a:extLst>
              <a:ext uri="{FF2B5EF4-FFF2-40B4-BE49-F238E27FC236}">
                <a16:creationId xmlns:a16="http://schemas.microsoft.com/office/drawing/2014/main" xmlns="" id="{94BA0149-CB1A-C643-B87C-7CFB33DED3D4}"/>
              </a:ext>
            </a:extLst>
          </p:cNvPr>
          <p:cNvSpPr/>
          <p:nvPr/>
        </p:nvSpPr>
        <p:spPr>
          <a:xfrm rot="18892245" flipH="1">
            <a:off x="1884896" y="3192948"/>
            <a:ext cx="213755" cy="412684"/>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9" name="Chevron 28">
            <a:extLst>
              <a:ext uri="{FF2B5EF4-FFF2-40B4-BE49-F238E27FC236}">
                <a16:creationId xmlns:a16="http://schemas.microsoft.com/office/drawing/2014/main" xmlns="" id="{05508557-F00A-F446-B810-179BD2D96894}"/>
              </a:ext>
            </a:extLst>
          </p:cNvPr>
          <p:cNvSpPr/>
          <p:nvPr/>
        </p:nvSpPr>
        <p:spPr>
          <a:xfrm rot="3297390">
            <a:off x="2081470" y="2376758"/>
            <a:ext cx="213755" cy="412684"/>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0" name="Chevron 29">
            <a:extLst>
              <a:ext uri="{FF2B5EF4-FFF2-40B4-BE49-F238E27FC236}">
                <a16:creationId xmlns:a16="http://schemas.microsoft.com/office/drawing/2014/main" xmlns="" id="{C789AC85-75AD-F34E-9588-38C2F6C874D6}"/>
              </a:ext>
            </a:extLst>
          </p:cNvPr>
          <p:cNvSpPr/>
          <p:nvPr/>
        </p:nvSpPr>
        <p:spPr>
          <a:xfrm rot="12944607">
            <a:off x="982789" y="3147940"/>
            <a:ext cx="213755" cy="412684"/>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2" name="Chevron 31">
            <a:extLst>
              <a:ext uri="{FF2B5EF4-FFF2-40B4-BE49-F238E27FC236}">
                <a16:creationId xmlns:a16="http://schemas.microsoft.com/office/drawing/2014/main" xmlns="" id="{35BA4CDB-1C1F-674B-A7E1-2D4A3719BE03}"/>
              </a:ext>
            </a:extLst>
          </p:cNvPr>
          <p:cNvSpPr/>
          <p:nvPr/>
        </p:nvSpPr>
        <p:spPr>
          <a:xfrm rot="21282205">
            <a:off x="1432026" y="1976269"/>
            <a:ext cx="213755" cy="412684"/>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nvGrpSpPr>
          <p:cNvPr id="41" name="Group 40">
            <a:extLst>
              <a:ext uri="{FF2B5EF4-FFF2-40B4-BE49-F238E27FC236}">
                <a16:creationId xmlns:a16="http://schemas.microsoft.com/office/drawing/2014/main" xmlns="" id="{43F23F4C-BD11-F54F-AF8D-6623B77736AD}"/>
              </a:ext>
            </a:extLst>
          </p:cNvPr>
          <p:cNvGrpSpPr/>
          <p:nvPr/>
        </p:nvGrpSpPr>
        <p:grpSpPr>
          <a:xfrm>
            <a:off x="3052735" y="1814156"/>
            <a:ext cx="2172446" cy="2172446"/>
            <a:chOff x="4317023" y="2505807"/>
            <a:chExt cx="2400300" cy="2400300"/>
          </a:xfrm>
        </p:grpSpPr>
        <p:sp>
          <p:nvSpPr>
            <p:cNvPr id="35" name="Donut 34">
              <a:extLst>
                <a:ext uri="{FF2B5EF4-FFF2-40B4-BE49-F238E27FC236}">
                  <a16:creationId xmlns:a16="http://schemas.microsoft.com/office/drawing/2014/main" xmlns="" id="{25631FB8-599F-5448-82A7-1AF8897ACCF2}"/>
                </a:ext>
              </a:extLst>
            </p:cNvPr>
            <p:cNvSpPr/>
            <p:nvPr/>
          </p:nvSpPr>
          <p:spPr>
            <a:xfrm>
              <a:off x="4317023" y="2505807"/>
              <a:ext cx="2400300" cy="2400300"/>
            </a:xfrm>
            <a:prstGeom prst="donut">
              <a:avLst>
                <a:gd name="adj" fmla="val 24433"/>
              </a:avLst>
            </a:prstGeom>
            <a:solidFill>
              <a:srgbClr val="1491B7"/>
            </a:solidFill>
            <a:ln w="38100" cmpd="sng">
              <a:solidFill>
                <a:srgbClr val="1446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6" name="Chevron 35">
              <a:extLst>
                <a:ext uri="{FF2B5EF4-FFF2-40B4-BE49-F238E27FC236}">
                  <a16:creationId xmlns:a16="http://schemas.microsoft.com/office/drawing/2014/main" xmlns="" id="{0E86247E-999A-5C4C-AC70-11F6ABE462DD}"/>
                </a:ext>
              </a:extLst>
            </p:cNvPr>
            <p:cNvSpPr/>
            <p:nvPr/>
          </p:nvSpPr>
          <p:spPr>
            <a:xfrm rot="17522697">
              <a:off x="4539417" y="3086755"/>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7" name="Chevron 36">
              <a:extLst>
                <a:ext uri="{FF2B5EF4-FFF2-40B4-BE49-F238E27FC236}">
                  <a16:creationId xmlns:a16="http://schemas.microsoft.com/office/drawing/2014/main" xmlns="" id="{830CAF67-F036-804B-B900-6FD17649D176}"/>
                </a:ext>
              </a:extLst>
            </p:cNvPr>
            <p:cNvSpPr/>
            <p:nvPr/>
          </p:nvSpPr>
          <p:spPr>
            <a:xfrm rot="18892245" flipH="1">
              <a:off x="5950332" y="4148701"/>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8" name="Chevron 37">
              <a:extLst>
                <a:ext uri="{FF2B5EF4-FFF2-40B4-BE49-F238E27FC236}">
                  <a16:creationId xmlns:a16="http://schemas.microsoft.com/office/drawing/2014/main" xmlns="" id="{54287B20-D005-9B49-91B0-CB8C45CEC648}"/>
                </a:ext>
              </a:extLst>
            </p:cNvPr>
            <p:cNvSpPr/>
            <p:nvPr/>
          </p:nvSpPr>
          <p:spPr>
            <a:xfrm rot="3297390">
              <a:off x="6212362" y="3060730"/>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9" name="Chevron 38">
              <a:extLst>
                <a:ext uri="{FF2B5EF4-FFF2-40B4-BE49-F238E27FC236}">
                  <a16:creationId xmlns:a16="http://schemas.microsoft.com/office/drawing/2014/main" xmlns="" id="{E5A4761B-AB23-3646-91EF-5589D1DC792F}"/>
                </a:ext>
              </a:extLst>
            </p:cNvPr>
            <p:cNvSpPr/>
            <p:nvPr/>
          </p:nvSpPr>
          <p:spPr>
            <a:xfrm rot="12944607">
              <a:off x="4747836" y="4088706"/>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0" name="Chevron 39">
              <a:extLst>
                <a:ext uri="{FF2B5EF4-FFF2-40B4-BE49-F238E27FC236}">
                  <a16:creationId xmlns:a16="http://schemas.microsoft.com/office/drawing/2014/main" xmlns="" id="{FA252649-EEFA-DC42-A061-9E232E6C5A3F}"/>
                </a:ext>
              </a:extLst>
            </p:cNvPr>
            <p:cNvSpPr/>
            <p:nvPr/>
          </p:nvSpPr>
          <p:spPr>
            <a:xfrm rot="21282205">
              <a:off x="5346663" y="2526885"/>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grpSp>
        <p:nvGrpSpPr>
          <p:cNvPr id="42" name="Group 41">
            <a:extLst>
              <a:ext uri="{FF2B5EF4-FFF2-40B4-BE49-F238E27FC236}">
                <a16:creationId xmlns:a16="http://schemas.microsoft.com/office/drawing/2014/main" xmlns="" id="{8AD94377-1C79-504C-BBE6-3D4AC20093A5}"/>
              </a:ext>
            </a:extLst>
          </p:cNvPr>
          <p:cNvGrpSpPr/>
          <p:nvPr/>
        </p:nvGrpSpPr>
        <p:grpSpPr>
          <a:xfrm>
            <a:off x="5831459" y="1514129"/>
            <a:ext cx="2565826" cy="2565826"/>
            <a:chOff x="4317023" y="2505807"/>
            <a:chExt cx="2400300" cy="2400300"/>
          </a:xfrm>
        </p:grpSpPr>
        <p:sp>
          <p:nvSpPr>
            <p:cNvPr id="43" name="Donut 42">
              <a:extLst>
                <a:ext uri="{FF2B5EF4-FFF2-40B4-BE49-F238E27FC236}">
                  <a16:creationId xmlns:a16="http://schemas.microsoft.com/office/drawing/2014/main" xmlns="" id="{0C061E8C-59F0-AA47-B0E5-A0C73FACC226}"/>
                </a:ext>
              </a:extLst>
            </p:cNvPr>
            <p:cNvSpPr/>
            <p:nvPr/>
          </p:nvSpPr>
          <p:spPr>
            <a:xfrm>
              <a:off x="4317023" y="2505807"/>
              <a:ext cx="2400300" cy="2400300"/>
            </a:xfrm>
            <a:prstGeom prst="donut">
              <a:avLst>
                <a:gd name="adj" fmla="val 24433"/>
              </a:avLst>
            </a:prstGeom>
            <a:solidFill>
              <a:srgbClr val="1491B7"/>
            </a:solidFill>
            <a:ln w="38100" cmpd="sng">
              <a:solidFill>
                <a:srgbClr val="1446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4" name="Chevron 43">
              <a:extLst>
                <a:ext uri="{FF2B5EF4-FFF2-40B4-BE49-F238E27FC236}">
                  <a16:creationId xmlns:a16="http://schemas.microsoft.com/office/drawing/2014/main" xmlns="" id="{AE536198-FFC9-6F42-B539-8A8FD27DDB08}"/>
                </a:ext>
              </a:extLst>
            </p:cNvPr>
            <p:cNvSpPr/>
            <p:nvPr/>
          </p:nvSpPr>
          <p:spPr>
            <a:xfrm rot="17522697">
              <a:off x="4539417" y="3086755"/>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5" name="Chevron 44">
              <a:extLst>
                <a:ext uri="{FF2B5EF4-FFF2-40B4-BE49-F238E27FC236}">
                  <a16:creationId xmlns:a16="http://schemas.microsoft.com/office/drawing/2014/main" xmlns="" id="{300EBC7F-8FCC-814A-8364-8E4175839C54}"/>
                </a:ext>
              </a:extLst>
            </p:cNvPr>
            <p:cNvSpPr/>
            <p:nvPr/>
          </p:nvSpPr>
          <p:spPr>
            <a:xfrm rot="18892245" flipH="1">
              <a:off x="5950332" y="4148701"/>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6" name="Chevron 45">
              <a:extLst>
                <a:ext uri="{FF2B5EF4-FFF2-40B4-BE49-F238E27FC236}">
                  <a16:creationId xmlns:a16="http://schemas.microsoft.com/office/drawing/2014/main" xmlns="" id="{28A41178-F398-DC4A-BC54-85196D136307}"/>
                </a:ext>
              </a:extLst>
            </p:cNvPr>
            <p:cNvSpPr/>
            <p:nvPr/>
          </p:nvSpPr>
          <p:spPr>
            <a:xfrm rot="3297390">
              <a:off x="6212362" y="3060730"/>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7" name="Chevron 46">
              <a:extLst>
                <a:ext uri="{FF2B5EF4-FFF2-40B4-BE49-F238E27FC236}">
                  <a16:creationId xmlns:a16="http://schemas.microsoft.com/office/drawing/2014/main" xmlns="" id="{A3BABA12-A9E5-5D45-A44D-03429CEC2FE4}"/>
                </a:ext>
              </a:extLst>
            </p:cNvPr>
            <p:cNvSpPr/>
            <p:nvPr/>
          </p:nvSpPr>
          <p:spPr>
            <a:xfrm rot="12944607">
              <a:off x="4747836" y="4088706"/>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8" name="Chevron 47">
              <a:extLst>
                <a:ext uri="{FF2B5EF4-FFF2-40B4-BE49-F238E27FC236}">
                  <a16:creationId xmlns:a16="http://schemas.microsoft.com/office/drawing/2014/main" xmlns="" id="{977A88BF-B993-4C42-90C8-175506510D5F}"/>
                </a:ext>
              </a:extLst>
            </p:cNvPr>
            <p:cNvSpPr/>
            <p:nvPr/>
          </p:nvSpPr>
          <p:spPr>
            <a:xfrm rot="21282205">
              <a:off x="5346663" y="2526885"/>
              <a:ext cx="284932" cy="550102"/>
            </a:xfrm>
            <a:prstGeom prst="chevron">
              <a:avLst>
                <a:gd name="adj" fmla="val 65305"/>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grpSp>
      <p:sp>
        <p:nvSpPr>
          <p:cNvPr id="54" name="TextBox 53">
            <a:extLst>
              <a:ext uri="{FF2B5EF4-FFF2-40B4-BE49-F238E27FC236}">
                <a16:creationId xmlns:a16="http://schemas.microsoft.com/office/drawing/2014/main" xmlns="" id="{E21C8622-9CCC-0E42-A0FE-456CB97F0E67}"/>
              </a:ext>
            </a:extLst>
          </p:cNvPr>
          <p:cNvSpPr txBox="1"/>
          <p:nvPr/>
        </p:nvSpPr>
        <p:spPr>
          <a:xfrm>
            <a:off x="3558034" y="2159113"/>
            <a:ext cx="617381" cy="137554"/>
          </a:xfrm>
          <a:prstGeom prst="rect">
            <a:avLst/>
          </a:prstGeom>
          <a:noFill/>
        </p:spPr>
        <p:txBody>
          <a:bodyPr wrap="square" lIns="0" tIns="0" rIns="0" bIns="0" rtlCol="0">
            <a:noAutofit/>
          </a:bodyPr>
          <a:lstStyle/>
          <a:p>
            <a:pPr>
              <a:lnSpc>
                <a:spcPct val="80000"/>
              </a:lnSpc>
            </a:pPr>
            <a:r>
              <a:rPr lang="en-US" sz="750" b="1" dirty="0">
                <a:solidFill>
                  <a:schemeClr val="bg1"/>
                </a:solidFill>
                <a:latin typeface="Arial Narrow" panose="020B0604020202020204" pitchFamily="34" charset="0"/>
                <a:cs typeface="Arial Narrow" panose="020B0604020202020204" pitchFamily="34" charset="0"/>
              </a:rPr>
              <a:t>ROLL </a:t>
            </a:r>
          </a:p>
          <a:p>
            <a:pPr>
              <a:lnSpc>
                <a:spcPct val="80000"/>
              </a:lnSpc>
            </a:pPr>
            <a:r>
              <a:rPr lang="en-US" sz="750" b="1" dirty="0">
                <a:solidFill>
                  <a:schemeClr val="bg1"/>
                </a:solidFill>
                <a:latin typeface="Arial Narrow" panose="020B0604020202020204" pitchFamily="34" charset="0"/>
                <a:cs typeface="Arial Narrow" panose="020B0604020202020204" pitchFamily="34" charset="0"/>
              </a:rPr>
              <a:t>OUT</a:t>
            </a:r>
          </a:p>
        </p:txBody>
      </p:sp>
      <p:sp>
        <p:nvSpPr>
          <p:cNvPr id="55" name="TextBox 54">
            <a:extLst>
              <a:ext uri="{FF2B5EF4-FFF2-40B4-BE49-F238E27FC236}">
                <a16:creationId xmlns:a16="http://schemas.microsoft.com/office/drawing/2014/main" xmlns="" id="{DE12EE82-25E3-494B-BC4C-C37403B1A5AF}"/>
              </a:ext>
            </a:extLst>
          </p:cNvPr>
          <p:cNvSpPr txBox="1"/>
          <p:nvPr/>
        </p:nvSpPr>
        <p:spPr>
          <a:xfrm>
            <a:off x="4339643" y="2159113"/>
            <a:ext cx="617381" cy="137554"/>
          </a:xfrm>
          <a:prstGeom prst="rect">
            <a:avLst/>
          </a:prstGeom>
          <a:noFill/>
        </p:spPr>
        <p:txBody>
          <a:bodyPr wrap="square" lIns="0" tIns="0" rIns="0" bIns="0" rtlCol="0">
            <a:noAutofit/>
          </a:bodyPr>
          <a:lstStyle/>
          <a:p>
            <a:pPr>
              <a:lnSpc>
                <a:spcPct val="80000"/>
              </a:lnSpc>
            </a:pPr>
            <a:r>
              <a:rPr lang="en-US" sz="750" b="1" dirty="0">
                <a:solidFill>
                  <a:schemeClr val="bg1"/>
                </a:solidFill>
                <a:latin typeface="Arial Narrow" panose="020B0604020202020204" pitchFamily="34" charset="0"/>
                <a:cs typeface="Arial Narrow" panose="020B0604020202020204" pitchFamily="34" charset="0"/>
              </a:rPr>
              <a:t>GROW</a:t>
            </a:r>
            <a:br>
              <a:rPr lang="en-US" sz="750" b="1" dirty="0">
                <a:solidFill>
                  <a:schemeClr val="bg1"/>
                </a:solidFill>
                <a:latin typeface="Arial Narrow" panose="020B0604020202020204" pitchFamily="34" charset="0"/>
                <a:cs typeface="Arial Narrow" panose="020B0604020202020204" pitchFamily="34" charset="0"/>
              </a:rPr>
            </a:br>
            <a:r>
              <a:rPr lang="en-US" sz="750" b="1" dirty="0">
                <a:solidFill>
                  <a:schemeClr val="bg1"/>
                </a:solidFill>
                <a:latin typeface="Arial Narrow" panose="020B0604020202020204" pitchFamily="34" charset="0"/>
                <a:cs typeface="Arial Narrow" panose="020B0604020202020204" pitchFamily="34" charset="0"/>
              </a:rPr>
              <a:t>COALITION</a:t>
            </a:r>
          </a:p>
        </p:txBody>
      </p:sp>
      <p:sp>
        <p:nvSpPr>
          <p:cNvPr id="56" name="TextBox 55">
            <a:extLst>
              <a:ext uri="{FF2B5EF4-FFF2-40B4-BE49-F238E27FC236}">
                <a16:creationId xmlns:a16="http://schemas.microsoft.com/office/drawing/2014/main" xmlns="" id="{FF607888-5500-A241-BE81-84DC5FCF342F}"/>
              </a:ext>
            </a:extLst>
          </p:cNvPr>
          <p:cNvSpPr txBox="1"/>
          <p:nvPr/>
        </p:nvSpPr>
        <p:spPr>
          <a:xfrm>
            <a:off x="4686122" y="2941328"/>
            <a:ext cx="617381" cy="137554"/>
          </a:xfrm>
          <a:prstGeom prst="rect">
            <a:avLst/>
          </a:prstGeom>
          <a:noFill/>
        </p:spPr>
        <p:txBody>
          <a:bodyPr wrap="square" lIns="0" tIns="0" rIns="0" bIns="0" rtlCol="0">
            <a:noAutofit/>
          </a:bodyPr>
          <a:lstStyle/>
          <a:p>
            <a:pPr>
              <a:lnSpc>
                <a:spcPct val="80000"/>
              </a:lnSpc>
            </a:pPr>
            <a:r>
              <a:rPr lang="en-US" sz="750" b="1" spc="-15" dirty="0">
                <a:solidFill>
                  <a:schemeClr val="bg1"/>
                </a:solidFill>
                <a:latin typeface="Arial Narrow" panose="020B0604020202020204" pitchFamily="34" charset="0"/>
                <a:cs typeface="Arial Narrow" panose="020B0604020202020204" pitchFamily="34" charset="0"/>
              </a:rPr>
              <a:t>PILOTS &amp; DEVELOP</a:t>
            </a:r>
          </a:p>
        </p:txBody>
      </p:sp>
      <p:sp>
        <p:nvSpPr>
          <p:cNvPr id="57" name="TextBox 56">
            <a:extLst>
              <a:ext uri="{FF2B5EF4-FFF2-40B4-BE49-F238E27FC236}">
                <a16:creationId xmlns:a16="http://schemas.microsoft.com/office/drawing/2014/main" xmlns="" id="{376F3FEF-0267-E644-805C-23512248607A}"/>
              </a:ext>
            </a:extLst>
          </p:cNvPr>
          <p:cNvSpPr txBox="1"/>
          <p:nvPr/>
        </p:nvSpPr>
        <p:spPr>
          <a:xfrm>
            <a:off x="3918648" y="3608914"/>
            <a:ext cx="743618" cy="172134"/>
          </a:xfrm>
          <a:prstGeom prst="rect">
            <a:avLst/>
          </a:prstGeom>
          <a:noFill/>
        </p:spPr>
        <p:txBody>
          <a:bodyPr wrap="square" lIns="0" tIns="0" rIns="0" bIns="0" rtlCol="0">
            <a:noAutofit/>
          </a:bodyPr>
          <a:lstStyle/>
          <a:p>
            <a:pPr>
              <a:lnSpc>
                <a:spcPct val="80000"/>
              </a:lnSpc>
            </a:pPr>
            <a:r>
              <a:rPr lang="en-US" sz="750" b="1" dirty="0">
                <a:solidFill>
                  <a:schemeClr val="bg1"/>
                </a:solidFill>
                <a:latin typeface="Arial Narrow" panose="020B0604020202020204" pitchFamily="34" charset="0"/>
                <a:cs typeface="Arial Narrow" panose="020B0604020202020204" pitchFamily="34" charset="0"/>
              </a:rPr>
              <a:t>INCREASED</a:t>
            </a:r>
          </a:p>
          <a:p>
            <a:pPr>
              <a:lnSpc>
                <a:spcPct val="80000"/>
              </a:lnSpc>
            </a:pPr>
            <a:r>
              <a:rPr lang="en-US" sz="750" b="1" dirty="0">
                <a:solidFill>
                  <a:schemeClr val="bg1"/>
                </a:solidFill>
                <a:latin typeface="Arial Narrow" panose="020B0604020202020204" pitchFamily="34" charset="0"/>
                <a:cs typeface="Arial Narrow" panose="020B0604020202020204" pitchFamily="34" charset="0"/>
              </a:rPr>
              <a:t>FUNDING</a:t>
            </a:r>
          </a:p>
        </p:txBody>
      </p:sp>
      <p:sp>
        <p:nvSpPr>
          <p:cNvPr id="58" name="TextBox 57">
            <a:extLst>
              <a:ext uri="{FF2B5EF4-FFF2-40B4-BE49-F238E27FC236}">
                <a16:creationId xmlns:a16="http://schemas.microsoft.com/office/drawing/2014/main" xmlns="" id="{5910D799-A828-6641-8912-AF0547430539}"/>
              </a:ext>
            </a:extLst>
          </p:cNvPr>
          <p:cNvSpPr txBox="1"/>
          <p:nvPr/>
        </p:nvSpPr>
        <p:spPr>
          <a:xfrm>
            <a:off x="3149768" y="2941328"/>
            <a:ext cx="617381" cy="137554"/>
          </a:xfrm>
          <a:prstGeom prst="rect">
            <a:avLst/>
          </a:prstGeom>
          <a:noFill/>
        </p:spPr>
        <p:txBody>
          <a:bodyPr wrap="square" lIns="0" tIns="0" rIns="0" bIns="0" rtlCol="0">
            <a:noAutofit/>
          </a:bodyPr>
          <a:lstStyle/>
          <a:p>
            <a:pPr>
              <a:lnSpc>
                <a:spcPct val="80000"/>
              </a:lnSpc>
            </a:pPr>
            <a:r>
              <a:rPr lang="en-US" sz="750" b="1" dirty="0">
                <a:solidFill>
                  <a:schemeClr val="bg1"/>
                </a:solidFill>
                <a:latin typeface="Arial Narrow" panose="020B0604020202020204" pitchFamily="34" charset="0"/>
                <a:cs typeface="Arial Narrow" panose="020B0604020202020204" pitchFamily="34" charset="0"/>
              </a:rPr>
              <a:t>COMMS &amp;</a:t>
            </a:r>
          </a:p>
          <a:p>
            <a:pPr>
              <a:lnSpc>
                <a:spcPct val="80000"/>
              </a:lnSpc>
            </a:pPr>
            <a:r>
              <a:rPr lang="en-US" sz="750" b="1" dirty="0">
                <a:solidFill>
                  <a:schemeClr val="bg1"/>
                </a:solidFill>
                <a:latin typeface="Arial Narrow" panose="020B0604020202020204" pitchFamily="34" charset="0"/>
                <a:cs typeface="Arial Narrow" panose="020B0604020202020204" pitchFamily="34" charset="0"/>
              </a:rPr>
              <a:t>NETWORK</a:t>
            </a:r>
          </a:p>
        </p:txBody>
      </p:sp>
      <p:sp>
        <p:nvSpPr>
          <p:cNvPr id="59" name="TextBox 58">
            <a:extLst>
              <a:ext uri="{FF2B5EF4-FFF2-40B4-BE49-F238E27FC236}">
                <a16:creationId xmlns:a16="http://schemas.microsoft.com/office/drawing/2014/main" xmlns="" id="{0E675B7D-A2A0-2642-824A-0121EE61C8B6}"/>
              </a:ext>
            </a:extLst>
          </p:cNvPr>
          <p:cNvSpPr txBox="1"/>
          <p:nvPr/>
        </p:nvSpPr>
        <p:spPr>
          <a:xfrm>
            <a:off x="6459743" y="1916879"/>
            <a:ext cx="617381" cy="137554"/>
          </a:xfrm>
          <a:prstGeom prst="rect">
            <a:avLst/>
          </a:prstGeom>
          <a:noFill/>
        </p:spPr>
        <p:txBody>
          <a:bodyPr wrap="square" lIns="0" tIns="0" rIns="0" bIns="0" rtlCol="0">
            <a:noAutofit/>
          </a:bodyPr>
          <a:lstStyle/>
          <a:p>
            <a:pPr>
              <a:lnSpc>
                <a:spcPct val="80000"/>
              </a:lnSpc>
            </a:pPr>
            <a:r>
              <a:rPr lang="en-US" sz="825" b="1" dirty="0">
                <a:solidFill>
                  <a:schemeClr val="bg1"/>
                </a:solidFill>
                <a:latin typeface="Arial Narrow" panose="020B0604020202020204" pitchFamily="34" charset="0"/>
                <a:cs typeface="Arial Narrow" panose="020B0604020202020204" pitchFamily="34" charset="0"/>
              </a:rPr>
              <a:t>ROLL </a:t>
            </a:r>
          </a:p>
          <a:p>
            <a:pPr>
              <a:lnSpc>
                <a:spcPct val="80000"/>
              </a:lnSpc>
            </a:pPr>
            <a:r>
              <a:rPr lang="en-US" sz="825" b="1" dirty="0">
                <a:solidFill>
                  <a:schemeClr val="bg1"/>
                </a:solidFill>
                <a:latin typeface="Arial Narrow" panose="020B0604020202020204" pitchFamily="34" charset="0"/>
                <a:cs typeface="Arial Narrow" panose="020B0604020202020204" pitchFamily="34" charset="0"/>
              </a:rPr>
              <a:t>OUT</a:t>
            </a:r>
          </a:p>
        </p:txBody>
      </p:sp>
      <p:sp>
        <p:nvSpPr>
          <p:cNvPr id="60" name="TextBox 59">
            <a:extLst>
              <a:ext uri="{FF2B5EF4-FFF2-40B4-BE49-F238E27FC236}">
                <a16:creationId xmlns:a16="http://schemas.microsoft.com/office/drawing/2014/main" xmlns="" id="{EF6F5B20-715B-4543-AE81-E4986F04BFF8}"/>
              </a:ext>
            </a:extLst>
          </p:cNvPr>
          <p:cNvSpPr txBox="1"/>
          <p:nvPr/>
        </p:nvSpPr>
        <p:spPr>
          <a:xfrm>
            <a:off x="7421001" y="1916879"/>
            <a:ext cx="617381" cy="137554"/>
          </a:xfrm>
          <a:prstGeom prst="rect">
            <a:avLst/>
          </a:prstGeom>
          <a:noFill/>
        </p:spPr>
        <p:txBody>
          <a:bodyPr wrap="square" lIns="0" tIns="0" rIns="0" bIns="0" rtlCol="0">
            <a:noAutofit/>
          </a:bodyPr>
          <a:lstStyle/>
          <a:p>
            <a:pPr>
              <a:lnSpc>
                <a:spcPct val="80000"/>
              </a:lnSpc>
            </a:pPr>
            <a:r>
              <a:rPr lang="en-US" sz="825" b="1" dirty="0">
                <a:solidFill>
                  <a:schemeClr val="bg1"/>
                </a:solidFill>
                <a:latin typeface="Arial Narrow" panose="020B0604020202020204" pitchFamily="34" charset="0"/>
                <a:cs typeface="Arial Narrow" panose="020B0604020202020204" pitchFamily="34" charset="0"/>
              </a:rPr>
              <a:t>GROW</a:t>
            </a:r>
            <a:br>
              <a:rPr lang="en-US" sz="825" b="1" dirty="0">
                <a:solidFill>
                  <a:schemeClr val="bg1"/>
                </a:solidFill>
                <a:latin typeface="Arial Narrow" panose="020B0604020202020204" pitchFamily="34" charset="0"/>
                <a:cs typeface="Arial Narrow" panose="020B0604020202020204" pitchFamily="34" charset="0"/>
              </a:rPr>
            </a:br>
            <a:r>
              <a:rPr lang="en-US" sz="825" b="1" dirty="0">
                <a:solidFill>
                  <a:schemeClr val="bg1"/>
                </a:solidFill>
                <a:latin typeface="Arial Narrow" panose="020B0604020202020204" pitchFamily="34" charset="0"/>
                <a:cs typeface="Arial Narrow" panose="020B0604020202020204" pitchFamily="34" charset="0"/>
              </a:rPr>
              <a:t>COALITION</a:t>
            </a:r>
          </a:p>
        </p:txBody>
      </p:sp>
      <p:sp>
        <p:nvSpPr>
          <p:cNvPr id="61" name="TextBox 60">
            <a:extLst>
              <a:ext uri="{FF2B5EF4-FFF2-40B4-BE49-F238E27FC236}">
                <a16:creationId xmlns:a16="http://schemas.microsoft.com/office/drawing/2014/main" xmlns="" id="{8A5E635B-5063-D242-B6CB-44BFE3670EAE}"/>
              </a:ext>
            </a:extLst>
          </p:cNvPr>
          <p:cNvSpPr txBox="1"/>
          <p:nvPr/>
        </p:nvSpPr>
        <p:spPr>
          <a:xfrm>
            <a:off x="7838799" y="2904089"/>
            <a:ext cx="704502" cy="174793"/>
          </a:xfrm>
          <a:prstGeom prst="rect">
            <a:avLst/>
          </a:prstGeom>
          <a:noFill/>
        </p:spPr>
        <p:txBody>
          <a:bodyPr wrap="square" lIns="0" tIns="0" rIns="0" bIns="0" rtlCol="0">
            <a:noAutofit/>
          </a:bodyPr>
          <a:lstStyle/>
          <a:p>
            <a:pPr>
              <a:lnSpc>
                <a:spcPct val="80000"/>
              </a:lnSpc>
            </a:pPr>
            <a:r>
              <a:rPr lang="en-US" sz="825" b="1" spc="-15" dirty="0">
                <a:solidFill>
                  <a:schemeClr val="bg1"/>
                </a:solidFill>
                <a:latin typeface="Arial Narrow" panose="020B0604020202020204" pitchFamily="34" charset="0"/>
                <a:cs typeface="Arial Narrow" panose="020B0604020202020204" pitchFamily="34" charset="0"/>
              </a:rPr>
              <a:t>PILOTS &amp; DEVELOP</a:t>
            </a:r>
          </a:p>
        </p:txBody>
      </p:sp>
      <p:sp>
        <p:nvSpPr>
          <p:cNvPr id="62" name="TextBox 61">
            <a:extLst>
              <a:ext uri="{FF2B5EF4-FFF2-40B4-BE49-F238E27FC236}">
                <a16:creationId xmlns:a16="http://schemas.microsoft.com/office/drawing/2014/main" xmlns="" id="{F7B3B2DB-2047-864A-A39B-E6BF0A919A53}"/>
              </a:ext>
            </a:extLst>
          </p:cNvPr>
          <p:cNvSpPr txBox="1"/>
          <p:nvPr/>
        </p:nvSpPr>
        <p:spPr>
          <a:xfrm>
            <a:off x="6859048" y="3667311"/>
            <a:ext cx="743618" cy="172134"/>
          </a:xfrm>
          <a:prstGeom prst="rect">
            <a:avLst/>
          </a:prstGeom>
          <a:noFill/>
        </p:spPr>
        <p:txBody>
          <a:bodyPr wrap="square" lIns="0" tIns="0" rIns="0" bIns="0" rtlCol="0">
            <a:noAutofit/>
          </a:bodyPr>
          <a:lstStyle/>
          <a:p>
            <a:pPr>
              <a:lnSpc>
                <a:spcPct val="80000"/>
              </a:lnSpc>
            </a:pPr>
            <a:r>
              <a:rPr lang="en-US" sz="825" b="1" dirty="0">
                <a:solidFill>
                  <a:schemeClr val="bg1"/>
                </a:solidFill>
                <a:latin typeface="Arial Narrow" panose="020B0604020202020204" pitchFamily="34" charset="0"/>
                <a:cs typeface="Arial Narrow" panose="020B0604020202020204" pitchFamily="34" charset="0"/>
              </a:rPr>
              <a:t>INCREADED</a:t>
            </a:r>
          </a:p>
          <a:p>
            <a:pPr>
              <a:lnSpc>
                <a:spcPct val="80000"/>
              </a:lnSpc>
            </a:pPr>
            <a:r>
              <a:rPr lang="en-US" sz="825" b="1" dirty="0">
                <a:solidFill>
                  <a:schemeClr val="bg1"/>
                </a:solidFill>
                <a:latin typeface="Arial Narrow" panose="020B0604020202020204" pitchFamily="34" charset="0"/>
                <a:cs typeface="Arial Narrow" panose="020B0604020202020204" pitchFamily="34" charset="0"/>
              </a:rPr>
              <a:t>FUNDING</a:t>
            </a:r>
          </a:p>
        </p:txBody>
      </p:sp>
      <p:sp>
        <p:nvSpPr>
          <p:cNvPr id="63" name="TextBox 62">
            <a:extLst>
              <a:ext uri="{FF2B5EF4-FFF2-40B4-BE49-F238E27FC236}">
                <a16:creationId xmlns:a16="http://schemas.microsoft.com/office/drawing/2014/main" xmlns="" id="{115A9CC0-9F7A-2846-9A07-B69DBA0558DB}"/>
              </a:ext>
            </a:extLst>
          </p:cNvPr>
          <p:cNvSpPr txBox="1"/>
          <p:nvPr/>
        </p:nvSpPr>
        <p:spPr>
          <a:xfrm>
            <a:off x="5977475" y="2905642"/>
            <a:ext cx="617381" cy="137554"/>
          </a:xfrm>
          <a:prstGeom prst="rect">
            <a:avLst/>
          </a:prstGeom>
          <a:noFill/>
        </p:spPr>
        <p:txBody>
          <a:bodyPr wrap="square" lIns="0" tIns="0" rIns="0" bIns="0" rtlCol="0">
            <a:noAutofit/>
          </a:bodyPr>
          <a:lstStyle/>
          <a:p>
            <a:pPr>
              <a:lnSpc>
                <a:spcPct val="80000"/>
              </a:lnSpc>
            </a:pPr>
            <a:r>
              <a:rPr lang="en-US" sz="825" b="1" dirty="0">
                <a:solidFill>
                  <a:schemeClr val="bg1"/>
                </a:solidFill>
                <a:latin typeface="Arial Narrow" panose="020B0604020202020204" pitchFamily="34" charset="0"/>
                <a:cs typeface="Arial Narrow" panose="020B0604020202020204" pitchFamily="34" charset="0"/>
              </a:rPr>
              <a:t>COMMS &amp;</a:t>
            </a:r>
          </a:p>
          <a:p>
            <a:pPr>
              <a:lnSpc>
                <a:spcPct val="80000"/>
              </a:lnSpc>
            </a:pPr>
            <a:r>
              <a:rPr lang="en-US" sz="825" b="1" dirty="0">
                <a:solidFill>
                  <a:schemeClr val="bg1"/>
                </a:solidFill>
                <a:latin typeface="Arial Narrow" panose="020B0604020202020204" pitchFamily="34" charset="0"/>
                <a:cs typeface="Arial Narrow" panose="020B0604020202020204" pitchFamily="34" charset="0"/>
              </a:rPr>
              <a:t>NETWORK</a:t>
            </a:r>
          </a:p>
        </p:txBody>
      </p:sp>
      <p:sp>
        <p:nvSpPr>
          <p:cNvPr id="49" name="Content Placeholder 2">
            <a:extLst>
              <a:ext uri="{FF2B5EF4-FFF2-40B4-BE49-F238E27FC236}">
                <a16:creationId xmlns:a16="http://schemas.microsoft.com/office/drawing/2014/main" xmlns="" id="{A0ED0BBE-1512-4E57-B7B9-E21EC404EC3C}"/>
              </a:ext>
            </a:extLst>
          </p:cNvPr>
          <p:cNvSpPr txBox="1">
            <a:spLocks/>
          </p:cNvSpPr>
          <p:nvPr/>
        </p:nvSpPr>
        <p:spPr>
          <a:xfrm>
            <a:off x="5644769" y="1412067"/>
            <a:ext cx="1957897" cy="285824"/>
          </a:xfrm>
          <a:prstGeom prst="rect">
            <a:avLst/>
          </a:prstGeom>
        </p:spPr>
        <p:txBody>
          <a:bodyPr vert="horz" lIns="68598" tIns="34299" rIns="68598" bIns="3429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a:solidFill>
                  <a:schemeClr val="bg1"/>
                </a:solidFill>
                <a:latin typeface="Arial" panose="020B0604020202020204" pitchFamily="34" charset="0"/>
                <a:cs typeface="Arial" panose="020B0604020202020204" pitchFamily="34" charset="0"/>
              </a:rPr>
              <a:t>Next 3-5 Years</a:t>
            </a:r>
          </a:p>
        </p:txBody>
      </p:sp>
    </p:spTree>
    <p:extLst>
      <p:ext uri="{BB962C8B-B14F-4D97-AF65-F5344CB8AC3E}">
        <p14:creationId xmlns:p14="http://schemas.microsoft.com/office/powerpoint/2010/main" val="129835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lnSpc>
                <a:spcPct val="120000"/>
              </a:lnSpc>
              <a:spcBef>
                <a:spcPts val="0"/>
              </a:spcBef>
            </a:pPr>
            <a:r>
              <a:rPr lang="en-US" sz="1200" dirty="0"/>
              <a:t>HL7</a:t>
            </a:r>
          </a:p>
          <a:p>
            <a:pPr lvl="1">
              <a:lnSpc>
                <a:spcPct val="120000"/>
              </a:lnSpc>
              <a:spcBef>
                <a:spcPts val="0"/>
              </a:spcBef>
            </a:pPr>
            <a:r>
              <a:rPr lang="en-US" sz="1200" dirty="0"/>
              <a:t>FHIR – the approved API for sharing patient data</a:t>
            </a:r>
          </a:p>
          <a:p>
            <a:pPr lvl="1">
              <a:lnSpc>
                <a:spcPct val="120000"/>
              </a:lnSpc>
              <a:spcBef>
                <a:spcPts val="0"/>
              </a:spcBef>
            </a:pPr>
            <a:r>
              <a:rPr lang="en-US" sz="1200" dirty="0"/>
              <a:t>CIMI – clinical models for interoperability</a:t>
            </a:r>
          </a:p>
          <a:p>
            <a:pPr>
              <a:lnSpc>
                <a:spcPct val="120000"/>
              </a:lnSpc>
              <a:spcBef>
                <a:spcPts val="0"/>
              </a:spcBef>
            </a:pPr>
            <a:r>
              <a:rPr lang="en-US" sz="1200" dirty="0"/>
              <a:t>Argonauts</a:t>
            </a:r>
          </a:p>
          <a:p>
            <a:pPr lvl="1">
              <a:lnSpc>
                <a:spcPct val="120000"/>
              </a:lnSpc>
              <a:spcBef>
                <a:spcPts val="0"/>
              </a:spcBef>
            </a:pPr>
            <a:r>
              <a:rPr lang="en-US" sz="1200" dirty="0"/>
              <a:t>We build on Argonauts profiles</a:t>
            </a:r>
          </a:p>
          <a:p>
            <a:pPr>
              <a:lnSpc>
                <a:spcPct val="120000"/>
              </a:lnSpc>
              <a:spcBef>
                <a:spcPts val="0"/>
              </a:spcBef>
            </a:pPr>
            <a:r>
              <a:rPr lang="en-US" sz="1200" dirty="0"/>
              <a:t>Sequoia</a:t>
            </a:r>
          </a:p>
          <a:p>
            <a:pPr lvl="1">
              <a:lnSpc>
                <a:spcPct val="120000"/>
              </a:lnSpc>
              <a:spcBef>
                <a:spcPts val="0"/>
              </a:spcBef>
            </a:pPr>
            <a:r>
              <a:rPr lang="en-US" sz="1200" dirty="0"/>
              <a:t>We depend on Sequoia for the network of networks, trust agreements, and data exchange infrastructure</a:t>
            </a:r>
          </a:p>
          <a:p>
            <a:pPr lvl="1">
              <a:lnSpc>
                <a:spcPct val="120000"/>
              </a:lnSpc>
              <a:spcBef>
                <a:spcPts val="0"/>
              </a:spcBef>
            </a:pPr>
            <a:r>
              <a:rPr lang="en-US" sz="1200" dirty="0"/>
              <a:t>Goal: work together on FHIR implementation</a:t>
            </a:r>
          </a:p>
          <a:p>
            <a:pPr>
              <a:lnSpc>
                <a:spcPct val="120000"/>
              </a:lnSpc>
              <a:spcBef>
                <a:spcPts val="0"/>
              </a:spcBef>
            </a:pPr>
            <a:r>
              <a:rPr lang="en-US" sz="1200" dirty="0"/>
              <a:t>SMART</a:t>
            </a:r>
          </a:p>
          <a:p>
            <a:pPr lvl="1">
              <a:lnSpc>
                <a:spcPct val="120000"/>
              </a:lnSpc>
              <a:spcBef>
                <a:spcPts val="0"/>
              </a:spcBef>
            </a:pPr>
            <a:r>
              <a:rPr lang="en-US" sz="1200" dirty="0"/>
              <a:t>We depend on SMART to integrate apps into EHRs</a:t>
            </a:r>
          </a:p>
          <a:p>
            <a:pPr>
              <a:lnSpc>
                <a:spcPct val="120000"/>
              </a:lnSpc>
              <a:spcBef>
                <a:spcPts val="0"/>
              </a:spcBef>
            </a:pPr>
            <a:r>
              <a:rPr lang="en-US" sz="1200" dirty="0"/>
              <a:t>OMG</a:t>
            </a:r>
          </a:p>
          <a:p>
            <a:pPr lvl="1">
              <a:lnSpc>
                <a:spcPct val="120000"/>
              </a:lnSpc>
              <a:spcBef>
                <a:spcPts val="0"/>
              </a:spcBef>
            </a:pPr>
            <a:r>
              <a:rPr lang="en-US" sz="1200" dirty="0"/>
              <a:t>We use BPMN, DMN, CMMN, BPM+</a:t>
            </a:r>
          </a:p>
          <a:p>
            <a:pPr lvl="1">
              <a:lnSpc>
                <a:spcPct val="120000"/>
              </a:lnSpc>
              <a:spcBef>
                <a:spcPts val="0"/>
              </a:spcBef>
            </a:pPr>
            <a:r>
              <a:rPr lang="en-US" sz="1200" dirty="0"/>
              <a:t>We use OMG standards for SOA</a:t>
            </a:r>
          </a:p>
          <a:p>
            <a:pPr>
              <a:lnSpc>
                <a:spcPct val="120000"/>
              </a:lnSpc>
              <a:spcBef>
                <a:spcPts val="0"/>
              </a:spcBef>
            </a:pPr>
            <a:r>
              <a:rPr lang="en-US" sz="1200" dirty="0"/>
              <a:t>Federal Health Information Model (FHIM)</a:t>
            </a:r>
          </a:p>
          <a:p>
            <a:pPr lvl="1">
              <a:lnSpc>
                <a:spcPct val="120000"/>
              </a:lnSpc>
              <a:spcBef>
                <a:spcPts val="0"/>
              </a:spcBef>
            </a:pPr>
            <a:r>
              <a:rPr lang="en-US" sz="1200" dirty="0"/>
              <a:t>We use FHIM classes as the pattern for CIMI models</a:t>
            </a:r>
          </a:p>
          <a:p>
            <a:pPr>
              <a:lnSpc>
                <a:spcPct val="120000"/>
              </a:lnSpc>
              <a:spcBef>
                <a:spcPts val="0"/>
              </a:spcBef>
            </a:pPr>
            <a:endParaRPr lang="en-US" sz="1200" dirty="0"/>
          </a:p>
          <a:p>
            <a:pPr>
              <a:lnSpc>
                <a:spcPct val="120000"/>
              </a:lnSpc>
              <a:spcBef>
                <a:spcPts val="0"/>
              </a:spcBef>
            </a:pPr>
            <a:endParaRPr lang="en-US" sz="1200" dirty="0"/>
          </a:p>
        </p:txBody>
      </p:sp>
      <p:sp>
        <p:nvSpPr>
          <p:cNvPr id="4" name="Slide Number Placeholder 3"/>
          <p:cNvSpPr>
            <a:spLocks noGrp="1"/>
          </p:cNvSpPr>
          <p:nvPr>
            <p:ph type="sldNum" sz="quarter" idx="12"/>
          </p:nvPr>
        </p:nvSpPr>
        <p:spPr/>
        <p:txBody>
          <a:bodyPr/>
          <a:lstStyle/>
          <a:p>
            <a:fld id="{21FC49CB-4273-45D9-803A-5CF9355D2586}" type="slidenum">
              <a:rPr lang="en-US" smtClean="0">
                <a:solidFill>
                  <a:prstClr val="black">
                    <a:tint val="75000"/>
                  </a:prstClr>
                </a:solidFill>
              </a:rPr>
              <a:pPr/>
              <a:t>21</a:t>
            </a:fld>
            <a:endParaRPr lang="en-US">
              <a:solidFill>
                <a:prstClr val="black">
                  <a:tint val="75000"/>
                </a:prstClr>
              </a:solidFill>
            </a:endParaRPr>
          </a:p>
        </p:txBody>
      </p:sp>
      <p:sp>
        <p:nvSpPr>
          <p:cNvPr id="2" name="Title 1"/>
          <p:cNvSpPr>
            <a:spLocks noGrp="1"/>
          </p:cNvSpPr>
          <p:nvPr>
            <p:ph type="title"/>
          </p:nvPr>
        </p:nvSpPr>
        <p:spPr>
          <a:xfrm>
            <a:off x="221421" y="295906"/>
            <a:ext cx="8425622" cy="672810"/>
          </a:xfrm>
        </p:spPr>
        <p:txBody>
          <a:bodyPr>
            <a:noAutofit/>
          </a:bodyPr>
          <a:lstStyle/>
          <a:p>
            <a:r>
              <a:rPr lang="en-US" sz="2800" dirty="0">
                <a:latin typeface="+mn-lt"/>
              </a:rPr>
              <a:t>How does Logica relate to other interoperability activities?</a:t>
            </a:r>
            <a:endParaRPr lang="en-US" sz="2800" dirty="0">
              <a:solidFill>
                <a:srgbClr val="FF0000"/>
              </a:solidFill>
              <a:latin typeface="+mn-lt"/>
            </a:endParaRPr>
          </a:p>
        </p:txBody>
      </p:sp>
      <p:sp>
        <p:nvSpPr>
          <p:cNvPr id="5" name="Content Placeholder 4"/>
          <p:cNvSpPr>
            <a:spLocks noGrp="1"/>
          </p:cNvSpPr>
          <p:nvPr>
            <p:ph sz="half" idx="15"/>
          </p:nvPr>
        </p:nvSpPr>
        <p:spPr>
          <a:xfrm>
            <a:off x="4708431" y="1525088"/>
            <a:ext cx="3938612" cy="3894005"/>
          </a:xfrm>
        </p:spPr>
        <p:txBody>
          <a:bodyPr vert="horz" lIns="82296" tIns="41148" rIns="82296" bIns="41148" rtlCol="0">
            <a:normAutofit fontScale="70000" lnSpcReduction="20000"/>
          </a:bodyPr>
          <a:lstStyle/>
          <a:p>
            <a:pPr>
              <a:lnSpc>
                <a:spcPct val="120000"/>
              </a:lnSpc>
              <a:spcBef>
                <a:spcPts val="0"/>
              </a:spcBef>
            </a:pPr>
            <a:r>
              <a:rPr lang="en-US" dirty="0"/>
              <a:t>SOLOR (SNOMED, LOINC, RxNorm) – VA Keith Campbell</a:t>
            </a:r>
          </a:p>
          <a:p>
            <a:pPr lvl="1">
              <a:lnSpc>
                <a:spcPct val="120000"/>
              </a:lnSpc>
              <a:spcBef>
                <a:spcPts val="0"/>
              </a:spcBef>
            </a:pPr>
            <a:r>
              <a:rPr lang="en-US" dirty="0"/>
              <a:t>SOLOR is the source of coded concepts used in CIMI models</a:t>
            </a:r>
          </a:p>
          <a:p>
            <a:pPr>
              <a:lnSpc>
                <a:spcPct val="120000"/>
              </a:lnSpc>
              <a:spcBef>
                <a:spcPts val="0"/>
              </a:spcBef>
            </a:pPr>
            <a:r>
              <a:rPr lang="en-US" dirty="0"/>
              <a:t>NLM Value Set Authority Center (VSAC)</a:t>
            </a:r>
          </a:p>
          <a:p>
            <a:pPr lvl="1">
              <a:lnSpc>
                <a:spcPct val="120000"/>
              </a:lnSpc>
              <a:spcBef>
                <a:spcPts val="0"/>
              </a:spcBef>
            </a:pPr>
            <a:r>
              <a:rPr lang="en-US" dirty="0"/>
              <a:t>Aligning and placing SOLOR refsets into VSAC</a:t>
            </a:r>
          </a:p>
          <a:p>
            <a:pPr>
              <a:lnSpc>
                <a:spcPct val="120000"/>
              </a:lnSpc>
              <a:spcBef>
                <a:spcPts val="0"/>
              </a:spcBef>
            </a:pPr>
            <a:r>
              <a:rPr lang="en-US" dirty="0"/>
              <a:t>Center for Medical Interoperability</a:t>
            </a:r>
          </a:p>
          <a:p>
            <a:pPr lvl="1">
              <a:lnSpc>
                <a:spcPct val="120000"/>
              </a:lnSpc>
              <a:spcBef>
                <a:spcPts val="0"/>
              </a:spcBef>
            </a:pPr>
            <a:r>
              <a:rPr lang="en-US" dirty="0"/>
              <a:t>Initial focus is on device interoperability, plan to work together on FHIR implementation</a:t>
            </a:r>
          </a:p>
          <a:p>
            <a:pPr>
              <a:lnSpc>
                <a:spcPct val="120000"/>
              </a:lnSpc>
              <a:spcBef>
                <a:spcPts val="0"/>
              </a:spcBef>
            </a:pPr>
            <a:r>
              <a:rPr lang="en-US" dirty="0"/>
              <a:t> AMA Integrated Health Model Initiative (IHMI)</a:t>
            </a:r>
          </a:p>
          <a:p>
            <a:pPr lvl="1">
              <a:lnSpc>
                <a:spcPct val="120000"/>
              </a:lnSpc>
              <a:spcBef>
                <a:spcPts val="0"/>
              </a:spcBef>
            </a:pPr>
            <a:r>
              <a:rPr lang="en-US" dirty="0"/>
              <a:t>Working on SMBP content</a:t>
            </a:r>
          </a:p>
          <a:p>
            <a:pPr>
              <a:lnSpc>
                <a:spcPct val="120000"/>
              </a:lnSpc>
              <a:spcBef>
                <a:spcPts val="0"/>
              </a:spcBef>
            </a:pPr>
            <a:r>
              <a:rPr lang="en-US" dirty="0"/>
              <a:t>OMOP (OHDSI) </a:t>
            </a:r>
          </a:p>
          <a:p>
            <a:pPr lvl="1">
              <a:lnSpc>
                <a:spcPct val="120000"/>
              </a:lnSpc>
              <a:spcBef>
                <a:spcPts val="0"/>
              </a:spcBef>
            </a:pPr>
            <a:r>
              <a:rPr lang="en-US" dirty="0"/>
              <a:t>Analytic database versus real time sharing</a:t>
            </a:r>
          </a:p>
          <a:p>
            <a:pPr>
              <a:lnSpc>
                <a:spcPct val="120000"/>
              </a:lnSpc>
              <a:spcBef>
                <a:spcPts val="0"/>
              </a:spcBef>
            </a:pPr>
            <a:r>
              <a:rPr lang="en-US" dirty="0"/>
              <a:t>openEHR, </a:t>
            </a:r>
          </a:p>
          <a:p>
            <a:pPr lvl="1">
              <a:lnSpc>
                <a:spcPct val="120000"/>
              </a:lnSpc>
              <a:spcBef>
                <a:spcPts val="0"/>
              </a:spcBef>
            </a:pPr>
            <a:r>
              <a:rPr lang="en-US" dirty="0"/>
              <a:t>We use BMM and ADL </a:t>
            </a:r>
          </a:p>
          <a:p>
            <a:pPr>
              <a:lnSpc>
                <a:spcPct val="120000"/>
              </a:lnSpc>
              <a:spcBef>
                <a:spcPts val="0"/>
              </a:spcBef>
            </a:pPr>
            <a:r>
              <a:rPr lang="en-US" dirty="0"/>
              <a:t>USCDI</a:t>
            </a:r>
          </a:p>
          <a:p>
            <a:pPr lvl="1">
              <a:lnSpc>
                <a:spcPct val="120000"/>
              </a:lnSpc>
              <a:spcBef>
                <a:spcPts val="0"/>
              </a:spcBef>
            </a:pPr>
            <a:r>
              <a:rPr lang="en-US" sz="2100" dirty="0"/>
              <a:t>Guides Logica terminology choices, Logica will push content back into </a:t>
            </a:r>
            <a:r>
              <a:rPr lang="en-US" sz="2100" dirty="0" smtClean="0"/>
              <a:t>USCDI</a:t>
            </a:r>
          </a:p>
          <a:p>
            <a:pPr>
              <a:lnSpc>
                <a:spcPct val="120000"/>
              </a:lnSpc>
              <a:spcBef>
                <a:spcPts val="0"/>
              </a:spcBef>
            </a:pPr>
            <a:r>
              <a:rPr lang="en-US" sz="1650" dirty="0" smtClean="0"/>
              <a:t>Mobilizing Computable Biomedical Knowledge (MCBK)</a:t>
            </a:r>
            <a:endParaRPr lang="en-US" sz="1650" dirty="0"/>
          </a:p>
          <a:p>
            <a:pPr>
              <a:lnSpc>
                <a:spcPct val="120000"/>
              </a:lnSpc>
              <a:spcBef>
                <a:spcPts val="0"/>
              </a:spcBef>
            </a:pPr>
            <a:endParaRPr lang="en-US" dirty="0"/>
          </a:p>
        </p:txBody>
      </p:sp>
    </p:spTree>
    <p:extLst>
      <p:ext uri="{BB962C8B-B14F-4D97-AF65-F5344CB8AC3E}">
        <p14:creationId xmlns:p14="http://schemas.microsoft.com/office/powerpoint/2010/main" val="3495515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a:t>Logica and Graphite</a:t>
            </a:r>
          </a:p>
        </p:txBody>
      </p:sp>
      <p:sp>
        <p:nvSpPr>
          <p:cNvPr id="3" name="Text Placeholder 2"/>
          <p:cNvSpPr>
            <a:spLocks noGrp="1"/>
          </p:cNvSpPr>
          <p:nvPr>
            <p:ph type="body" sz="quarter" idx="13"/>
          </p:nvPr>
        </p:nvSpPr>
        <p:spPr/>
        <p:txBody>
          <a:bodyPr>
            <a:noAutofit/>
          </a:bodyPr>
          <a:lstStyle/>
          <a:p>
            <a:r>
              <a:rPr lang="en-US" sz="2400" dirty="0"/>
              <a:t>Graphite</a:t>
            </a:r>
          </a:p>
          <a:p>
            <a:r>
              <a:rPr lang="en-US" sz="2400" dirty="0"/>
              <a:t>	Ries Robinson</a:t>
            </a:r>
          </a:p>
          <a:p>
            <a:r>
              <a:rPr lang="en-US" sz="2400" dirty="0"/>
              <a:t>	Presbyterian Health</a:t>
            </a:r>
          </a:p>
          <a:p>
            <a:endParaRPr lang="en-US" sz="2400" dirty="0"/>
          </a:p>
          <a:p>
            <a:r>
              <a:rPr lang="en-US" sz="2400" dirty="0"/>
              <a:t>Logica and Graphite are talking</a:t>
            </a:r>
          </a:p>
          <a:p>
            <a:r>
              <a:rPr lang="en-US" sz="2400" dirty="0"/>
              <a:t>	Very similar goals and objectives</a:t>
            </a:r>
          </a:p>
          <a:p>
            <a:r>
              <a:rPr lang="en-US" sz="2400" dirty="0"/>
              <a:t>	Opportunities for synergy</a:t>
            </a:r>
          </a:p>
        </p:txBody>
      </p:sp>
    </p:spTree>
    <p:extLst>
      <p:ext uri="{BB962C8B-B14F-4D97-AF65-F5344CB8AC3E}">
        <p14:creationId xmlns:p14="http://schemas.microsoft.com/office/powerpoint/2010/main" val="212471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Involved</a:t>
            </a:r>
          </a:p>
        </p:txBody>
      </p:sp>
      <p:sp>
        <p:nvSpPr>
          <p:cNvPr id="5" name="Picture Placeholder 4"/>
          <p:cNvSpPr>
            <a:spLocks noGrp="1"/>
          </p:cNvSpPr>
          <p:nvPr>
            <p:ph type="pic" idx="1"/>
          </p:nvPr>
        </p:nvSpPr>
        <p:spPr/>
      </p:sp>
      <p:sp>
        <p:nvSpPr>
          <p:cNvPr id="3" name="Content Placeholder 2"/>
          <p:cNvSpPr>
            <a:spLocks noGrp="1"/>
          </p:cNvSpPr>
          <p:nvPr>
            <p:ph type="body" sz="half" idx="2"/>
          </p:nvPr>
        </p:nvSpPr>
        <p:spPr/>
        <p:txBody>
          <a:bodyPr>
            <a:normAutofit lnSpcReduction="10000"/>
          </a:bodyPr>
          <a:lstStyle/>
          <a:p>
            <a:r>
              <a:rPr lang="en-US" sz="2800" dirty="0"/>
              <a:t>HL7 </a:t>
            </a:r>
          </a:p>
          <a:p>
            <a:pPr lvl="1"/>
            <a:r>
              <a:rPr lang="en-US" sz="2400" dirty="0">
                <a:hlinkClick r:id="rId2"/>
              </a:rPr>
              <a:t>www.HL7.org</a:t>
            </a:r>
            <a:r>
              <a:rPr lang="en-US" sz="2400" dirty="0"/>
              <a:t>   </a:t>
            </a:r>
          </a:p>
          <a:p>
            <a:pPr lvl="1"/>
            <a:r>
              <a:rPr lang="en-US" sz="2400" dirty="0"/>
              <a:t>CIMI</a:t>
            </a:r>
          </a:p>
          <a:p>
            <a:pPr lvl="1"/>
            <a:r>
              <a:rPr lang="en-US" sz="2400" dirty="0"/>
              <a:t>Clinicians on FHIR</a:t>
            </a:r>
          </a:p>
          <a:p>
            <a:pPr marL="0" indent="0">
              <a:buNone/>
            </a:pPr>
            <a:endParaRPr lang="en-US" sz="2800" dirty="0"/>
          </a:p>
          <a:p>
            <a:r>
              <a:rPr lang="en-US" sz="2800" dirty="0"/>
              <a:t> Logica</a:t>
            </a:r>
          </a:p>
          <a:p>
            <a:pPr lvl="1"/>
            <a:r>
              <a:rPr lang="en-US" sz="2400" dirty="0">
                <a:hlinkClick r:id="rId3"/>
              </a:rPr>
              <a:t>www.logicahealth.org</a:t>
            </a:r>
            <a:r>
              <a:rPr lang="en-US" sz="2400" dirty="0"/>
              <a:t> </a:t>
            </a:r>
          </a:p>
        </p:txBody>
      </p:sp>
      <p:pic>
        <p:nvPicPr>
          <p:cNvPr id="4" name="Picture 3"/>
          <p:cNvPicPr>
            <a:picLocks noChangeAspect="1"/>
          </p:cNvPicPr>
          <p:nvPr/>
        </p:nvPicPr>
        <p:blipFill>
          <a:blip r:embed="rId4"/>
          <a:stretch>
            <a:fillRect/>
          </a:stretch>
        </p:blipFill>
        <p:spPr>
          <a:xfrm>
            <a:off x="4482131" y="1804805"/>
            <a:ext cx="4033219" cy="1633853"/>
          </a:xfrm>
          <a:prstGeom prst="rect">
            <a:avLst/>
          </a:prstGeom>
        </p:spPr>
      </p:pic>
    </p:spTree>
    <p:extLst>
      <p:ext uri="{BB962C8B-B14F-4D97-AF65-F5344CB8AC3E}">
        <p14:creationId xmlns:p14="http://schemas.microsoft.com/office/powerpoint/2010/main" val="3854091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b="1" spc="225" dirty="0">
                <a:solidFill>
                  <a:srgbClr val="484B99"/>
                </a:solidFill>
                <a:latin typeface="+mn-lt"/>
                <a:cs typeface="Arial" panose="020B0604020202020204" pitchFamily="34" charset="0"/>
              </a:rPr>
              <a:t>How to Get Involved</a:t>
            </a:r>
          </a:p>
        </p:txBody>
      </p:sp>
      <p:sp>
        <p:nvSpPr>
          <p:cNvPr id="3" name="Content Placeholder 2"/>
          <p:cNvSpPr>
            <a:spLocks noGrp="1"/>
          </p:cNvSpPr>
          <p:nvPr>
            <p:ph type="body" sz="quarter" idx="13"/>
          </p:nvPr>
        </p:nvSpPr>
        <p:spPr>
          <a:xfrm>
            <a:off x="661988" y="1212457"/>
            <a:ext cx="7886700" cy="2987146"/>
          </a:xfrm>
        </p:spPr>
        <p:txBody>
          <a:bodyPr>
            <a:noAutofit/>
          </a:bodyPr>
          <a:lstStyle/>
          <a:p>
            <a:r>
              <a:rPr lang="en-US" sz="2800" u="sng" dirty="0"/>
              <a:t>Ask, encourage or require your vendors to support and use Logica endorsed standards </a:t>
            </a:r>
          </a:p>
          <a:p>
            <a:r>
              <a:rPr lang="en-US" sz="2800" dirty="0"/>
              <a:t>Visit the web/wiki sites</a:t>
            </a:r>
          </a:p>
          <a:p>
            <a:r>
              <a:rPr lang="en-US" sz="2800" dirty="0"/>
              <a:t>Call into calls of interest</a:t>
            </a:r>
          </a:p>
          <a:p>
            <a:pPr lvl="1"/>
            <a:r>
              <a:rPr lang="en-US" sz="2800" dirty="0"/>
              <a:t>Introduce yourself</a:t>
            </a:r>
          </a:p>
          <a:p>
            <a:pPr lvl="1"/>
            <a:r>
              <a:rPr lang="en-US" sz="2800" dirty="0"/>
              <a:t>Participate on the calls!</a:t>
            </a:r>
          </a:p>
          <a:p>
            <a:r>
              <a:rPr lang="en-US" sz="2800" dirty="0"/>
              <a:t>Attend F2F meetings</a:t>
            </a:r>
          </a:p>
          <a:p>
            <a:r>
              <a:rPr lang="en-US" sz="2800" dirty="0"/>
              <a:t>Participate in public comment opportunities</a:t>
            </a:r>
          </a:p>
        </p:txBody>
      </p:sp>
      <p:pic>
        <p:nvPicPr>
          <p:cNvPr id="4" name="Picture 3"/>
          <p:cNvPicPr>
            <a:picLocks noChangeAspect="1"/>
          </p:cNvPicPr>
          <p:nvPr/>
        </p:nvPicPr>
        <p:blipFill>
          <a:blip r:embed="rId2"/>
          <a:stretch>
            <a:fillRect/>
          </a:stretch>
        </p:blipFill>
        <p:spPr>
          <a:xfrm>
            <a:off x="4812349" y="2309496"/>
            <a:ext cx="4059050" cy="1644317"/>
          </a:xfrm>
          <a:prstGeom prst="rect">
            <a:avLst/>
          </a:prstGeom>
        </p:spPr>
      </p:pic>
    </p:spTree>
    <p:extLst>
      <p:ext uri="{BB962C8B-B14F-4D97-AF65-F5344CB8AC3E}">
        <p14:creationId xmlns:p14="http://schemas.microsoft.com/office/powerpoint/2010/main" val="540295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501" dirty="0">
                <a:solidFill>
                  <a:srgbClr val="14468A"/>
                </a:solidFill>
              </a:rPr>
              <a:t>And if we don’t, who will?</a:t>
            </a:r>
          </a:p>
        </p:txBody>
      </p:sp>
    </p:spTree>
    <p:extLst>
      <p:ext uri="{BB962C8B-B14F-4D97-AF65-F5344CB8AC3E}">
        <p14:creationId xmlns:p14="http://schemas.microsoft.com/office/powerpoint/2010/main" val="273674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1104900"/>
          </a:xfrm>
        </p:spPr>
        <p:txBody>
          <a:bodyPr/>
          <a:lstStyle/>
          <a:p>
            <a:r>
              <a:rPr lang="en-US" dirty="0"/>
              <a:t>Questions?</a:t>
            </a:r>
          </a:p>
        </p:txBody>
      </p:sp>
      <p:pic>
        <p:nvPicPr>
          <p:cNvPr id="4" name="Content Placeholder 3"/>
          <p:cNvPicPr>
            <a:picLocks noGrp="1" noChangeAspect="1"/>
          </p:cNvPicPr>
          <p:nvPr>
            <p:ph idx="4294967295"/>
          </p:nvPr>
        </p:nvPicPr>
        <p:blipFill>
          <a:blip r:embed="rId2"/>
          <a:stretch>
            <a:fillRect/>
          </a:stretch>
        </p:blipFill>
        <p:spPr>
          <a:xfrm>
            <a:off x="0" y="1655763"/>
            <a:ext cx="6975475" cy="3262312"/>
          </a:xfrm>
          <a:prstGeom prst="rect">
            <a:avLst/>
          </a:prstGeom>
        </p:spPr>
      </p:pic>
    </p:spTree>
    <p:extLst>
      <p:ext uri="{BB962C8B-B14F-4D97-AF65-F5344CB8AC3E}">
        <p14:creationId xmlns:p14="http://schemas.microsoft.com/office/powerpoint/2010/main" val="3736749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Appendix</a:t>
            </a:r>
          </a:p>
        </p:txBody>
      </p:sp>
    </p:spTree>
    <p:extLst>
      <p:ext uri="{BB962C8B-B14F-4D97-AF65-F5344CB8AC3E}">
        <p14:creationId xmlns:p14="http://schemas.microsoft.com/office/powerpoint/2010/main" val="1646060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4558772" y="2437375"/>
            <a:ext cx="294639"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160637" y="460667"/>
            <a:ext cx="8796270" cy="695325"/>
          </a:xfrm>
        </p:spPr>
        <p:txBody>
          <a:bodyPr vert="horz" lIns="91440" tIns="45720" rIns="91440" bIns="45720" rtlCol="0" anchor="ctr">
            <a:normAutofit fontScale="90000"/>
          </a:bodyPr>
          <a:lstStyle/>
          <a:p>
            <a:pPr algn="ctr"/>
            <a:r>
              <a:rPr lang="en-US" sz="2800" b="1" spc="225" dirty="0">
                <a:solidFill>
                  <a:srgbClr val="484B99"/>
                </a:solidFill>
                <a:latin typeface="Arial" panose="020B0604020202020204" pitchFamily="34" charset="0"/>
                <a:cs typeface="Arial" panose="020B0604020202020204" pitchFamily="34" charset="0"/>
              </a:rPr>
              <a:t>The Interoperable App Development Process</a:t>
            </a:r>
          </a:p>
        </p:txBody>
      </p:sp>
      <p:sp>
        <p:nvSpPr>
          <p:cNvPr id="3" name="TextBox 2"/>
          <p:cNvSpPr txBox="1"/>
          <p:nvPr/>
        </p:nvSpPr>
        <p:spPr>
          <a:xfrm>
            <a:off x="2276740" y="3066409"/>
            <a:ext cx="1366940" cy="993942"/>
          </a:xfrm>
          <a:prstGeom prst="rect">
            <a:avLst/>
          </a:prstGeom>
          <a:noFill/>
          <a:ln>
            <a:solidFill>
              <a:schemeClr val="bg2">
                <a:lumMod val="75000"/>
              </a:schemeClr>
            </a:solidFill>
          </a:ln>
        </p:spPr>
        <p:txBody>
          <a:bodyPr wrap="square" rtlCol="0">
            <a:noAutofit/>
          </a:bodyPr>
          <a:lstStyle/>
          <a:p>
            <a:pPr defTabSz="342873">
              <a:spcAft>
                <a:spcPts val="207"/>
              </a:spcAft>
            </a:pPr>
            <a:r>
              <a:rPr lang="en-US" sz="937" b="1" u="sng" dirty="0">
                <a:solidFill>
                  <a:prstClr val="black"/>
                </a:solidFill>
              </a:rPr>
              <a:t>Project Needs</a:t>
            </a:r>
          </a:p>
          <a:p>
            <a:pPr marL="95235" indent="-95235" defTabSz="342873">
              <a:buFont typeface="Arial"/>
              <a:buChar char="•"/>
            </a:pPr>
            <a:r>
              <a:rPr lang="en-US" sz="833" dirty="0">
                <a:solidFill>
                  <a:prstClr val="black"/>
                </a:solidFill>
              </a:rPr>
              <a:t>Pediatric Growth Chart</a:t>
            </a:r>
          </a:p>
          <a:p>
            <a:pPr marL="95235" indent="-95235" defTabSz="342873">
              <a:buFont typeface="Arial"/>
              <a:buChar char="•"/>
            </a:pPr>
            <a:r>
              <a:rPr lang="en-US" sz="833" dirty="0">
                <a:solidFill>
                  <a:prstClr val="black"/>
                </a:solidFill>
              </a:rPr>
              <a:t>Neonatal Bilirubin</a:t>
            </a:r>
          </a:p>
          <a:p>
            <a:pPr marL="95235" indent="-95235" defTabSz="342873">
              <a:buFont typeface="Arial"/>
              <a:buChar char="•"/>
            </a:pPr>
            <a:r>
              <a:rPr lang="en-US" sz="833" dirty="0" err="1">
                <a:solidFill>
                  <a:prstClr val="black"/>
                </a:solidFill>
              </a:rPr>
              <a:t>Comm</a:t>
            </a:r>
            <a:r>
              <a:rPr lang="en-US" sz="833" dirty="0">
                <a:solidFill>
                  <a:prstClr val="black"/>
                </a:solidFill>
              </a:rPr>
              <a:t> </a:t>
            </a:r>
            <a:r>
              <a:rPr lang="en-US" sz="833" dirty="0" err="1">
                <a:solidFill>
                  <a:prstClr val="black"/>
                </a:solidFill>
              </a:rPr>
              <a:t>Acq</a:t>
            </a:r>
            <a:r>
              <a:rPr lang="en-US" sz="833" dirty="0">
                <a:solidFill>
                  <a:prstClr val="black"/>
                </a:solidFill>
              </a:rPr>
              <a:t> Pneumonia</a:t>
            </a:r>
          </a:p>
          <a:p>
            <a:pPr marL="95235" indent="-95235" defTabSz="342873">
              <a:buFont typeface="Arial"/>
              <a:buChar char="•"/>
            </a:pPr>
            <a:r>
              <a:rPr lang="en-US" sz="833" dirty="0">
                <a:solidFill>
                  <a:prstClr val="black"/>
                </a:solidFill>
              </a:rPr>
              <a:t>OPA Data Collection</a:t>
            </a:r>
          </a:p>
          <a:p>
            <a:pPr marL="95235" indent="-95235" defTabSz="342873">
              <a:buFont typeface="Arial"/>
              <a:buChar char="•"/>
            </a:pPr>
            <a:r>
              <a:rPr lang="en-US" sz="833" dirty="0">
                <a:solidFill>
                  <a:prstClr val="black"/>
                </a:solidFill>
              </a:rPr>
              <a:t>MQIP</a:t>
            </a:r>
          </a:p>
          <a:p>
            <a:pPr marL="95235" indent="-95235" defTabSz="342873">
              <a:buFont typeface="Arial"/>
              <a:buChar char="•"/>
            </a:pPr>
            <a:r>
              <a:rPr lang="en-US" sz="833" dirty="0">
                <a:solidFill>
                  <a:prstClr val="black"/>
                </a:solidFill>
              </a:rPr>
              <a:t>ACC registries</a:t>
            </a:r>
          </a:p>
          <a:p>
            <a:pPr defTabSz="342873"/>
            <a:endParaRPr lang="en-US" sz="937" dirty="0">
              <a:solidFill>
                <a:prstClr val="black"/>
              </a:solidFill>
            </a:endParaRPr>
          </a:p>
        </p:txBody>
      </p:sp>
      <p:cxnSp>
        <p:nvCxnSpPr>
          <p:cNvPr id="7" name="Straight Arrow Connector 6"/>
          <p:cNvCxnSpPr>
            <a:stCxn id="46" idx="6"/>
            <a:endCxn id="55" idx="2"/>
          </p:cNvCxnSpPr>
          <p:nvPr/>
        </p:nvCxnSpPr>
        <p:spPr>
          <a:xfrm flipV="1">
            <a:off x="3428999" y="2437377"/>
            <a:ext cx="28538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5697801" y="2437376"/>
            <a:ext cx="26213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6348603" y="2738338"/>
            <a:ext cx="20712" cy="194502"/>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6348602" y="3765022"/>
            <a:ext cx="15458" cy="188935"/>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5614821" y="4254803"/>
            <a:ext cx="342504" cy="117"/>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488072" y="3068339"/>
            <a:ext cx="986674" cy="573427"/>
          </a:xfrm>
          <a:prstGeom prst="rect">
            <a:avLst/>
          </a:prstGeom>
          <a:noFill/>
          <a:ln w="22225">
            <a:solidFill>
              <a:schemeClr val="tx1"/>
            </a:solidFill>
          </a:ln>
        </p:spPr>
        <p:txBody>
          <a:bodyPr wrap="square" rtlCol="0">
            <a:spAutoFit/>
          </a:bodyPr>
          <a:lstStyle/>
          <a:p>
            <a:pPr defTabSz="342873"/>
            <a:r>
              <a:rPr lang="en-US" sz="1042" b="1" dirty="0">
                <a:solidFill>
                  <a:prstClr val="black"/>
                </a:solidFill>
              </a:rPr>
              <a:t>Terminology</a:t>
            </a:r>
          </a:p>
          <a:p>
            <a:pPr defTabSz="342873"/>
            <a:r>
              <a:rPr lang="en-US" sz="1042" b="1" dirty="0">
                <a:solidFill>
                  <a:prstClr val="black"/>
                </a:solidFill>
              </a:rPr>
              <a:t>Server</a:t>
            </a:r>
          </a:p>
          <a:p>
            <a:pPr defTabSz="342873"/>
            <a:r>
              <a:rPr lang="en-US" sz="1042" b="1" dirty="0">
                <a:solidFill>
                  <a:prstClr val="black"/>
                </a:solidFill>
              </a:rPr>
              <a:t>(SOLOR)</a:t>
            </a:r>
          </a:p>
        </p:txBody>
      </p:sp>
      <p:cxnSp>
        <p:nvCxnSpPr>
          <p:cNvPr id="56" name="Straight Arrow Connector 55"/>
          <p:cNvCxnSpPr/>
          <p:nvPr/>
        </p:nvCxnSpPr>
        <p:spPr>
          <a:xfrm>
            <a:off x="4320648" y="2853466"/>
            <a:ext cx="167425" cy="212898"/>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5474746" y="2731595"/>
            <a:ext cx="485189" cy="336742"/>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a:off x="5474746" y="3348931"/>
            <a:ext cx="451661" cy="6122"/>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273456" y="3597330"/>
            <a:ext cx="214616" cy="329821"/>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2960213" y="4060350"/>
            <a:ext cx="683471" cy="194453"/>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567781" y="2021285"/>
            <a:ext cx="861217" cy="832182"/>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342873"/>
            <a:r>
              <a:rPr lang="en-US" sz="1042" b="1" dirty="0">
                <a:solidFill>
                  <a:prstClr val="black"/>
                </a:solidFill>
              </a:rPr>
              <a:t>Domain Analysis</a:t>
            </a:r>
          </a:p>
        </p:txBody>
      </p:sp>
      <p:cxnSp>
        <p:nvCxnSpPr>
          <p:cNvPr id="51" name="Straight Arrow Connector 50"/>
          <p:cNvCxnSpPr>
            <a:endCxn id="83" idx="0"/>
          </p:cNvCxnSpPr>
          <p:nvPr/>
        </p:nvCxnSpPr>
        <p:spPr>
          <a:xfrm>
            <a:off x="5192626" y="3597330"/>
            <a:ext cx="0" cy="241383"/>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4488071" y="4254802"/>
            <a:ext cx="282360"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2998390" y="2853466"/>
            <a:ext cx="0" cy="21487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5474747" y="3585017"/>
            <a:ext cx="485189" cy="401838"/>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714382" y="2021284"/>
            <a:ext cx="844390" cy="832182"/>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342873"/>
            <a:r>
              <a:rPr lang="en-US" sz="1042" b="1" dirty="0">
                <a:solidFill>
                  <a:prstClr val="black"/>
                </a:solidFill>
              </a:rPr>
              <a:t>Create Logical Models (CIMI)</a:t>
            </a:r>
          </a:p>
        </p:txBody>
      </p:sp>
      <p:sp>
        <p:nvSpPr>
          <p:cNvPr id="61" name="Oval 60"/>
          <p:cNvSpPr/>
          <p:nvPr/>
        </p:nvSpPr>
        <p:spPr>
          <a:xfrm>
            <a:off x="4853411" y="2021284"/>
            <a:ext cx="844390" cy="832182"/>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342873"/>
            <a:r>
              <a:rPr lang="en-US" sz="1042" b="1" dirty="0">
                <a:solidFill>
                  <a:prstClr val="black"/>
                </a:solidFill>
              </a:rPr>
              <a:t>Approve Models</a:t>
            </a:r>
          </a:p>
        </p:txBody>
      </p:sp>
      <p:sp>
        <p:nvSpPr>
          <p:cNvPr id="36" name="Can 35"/>
          <p:cNvSpPr/>
          <p:nvPr/>
        </p:nvSpPr>
        <p:spPr>
          <a:xfrm>
            <a:off x="5959934" y="2136412"/>
            <a:ext cx="818762" cy="601927"/>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000" b="1" dirty="0">
                <a:solidFill>
                  <a:prstClr val="black"/>
                </a:solidFill>
              </a:rPr>
              <a:t>Model Repository</a:t>
            </a:r>
          </a:p>
        </p:txBody>
      </p:sp>
      <p:sp>
        <p:nvSpPr>
          <p:cNvPr id="67" name="Oval 66"/>
          <p:cNvSpPr/>
          <p:nvPr/>
        </p:nvSpPr>
        <p:spPr>
          <a:xfrm>
            <a:off x="5926407" y="2932840"/>
            <a:ext cx="844390" cy="83218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342873"/>
            <a:r>
              <a:rPr lang="en-US" sz="833" b="1" dirty="0">
                <a:solidFill>
                  <a:prstClr val="black"/>
                </a:solidFill>
              </a:rPr>
              <a:t>Create Physical Artifacts </a:t>
            </a:r>
            <a:r>
              <a:rPr lang="en-US" sz="625" b="1" dirty="0">
                <a:solidFill>
                  <a:prstClr val="black"/>
                </a:solidFill>
              </a:rPr>
              <a:t>(FHIR Profiles)</a:t>
            </a:r>
          </a:p>
        </p:txBody>
      </p:sp>
      <p:sp>
        <p:nvSpPr>
          <p:cNvPr id="80" name="Can 79"/>
          <p:cNvSpPr/>
          <p:nvPr/>
        </p:nvSpPr>
        <p:spPr>
          <a:xfrm>
            <a:off x="5957325" y="3953956"/>
            <a:ext cx="813472" cy="601927"/>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000" b="1" dirty="0">
                <a:solidFill>
                  <a:prstClr val="black"/>
                </a:solidFill>
              </a:rPr>
              <a:t>Artifact Repository </a:t>
            </a:r>
            <a:r>
              <a:rPr lang="en-US" sz="625" b="1" dirty="0">
                <a:solidFill>
                  <a:prstClr val="black"/>
                </a:solidFill>
              </a:rPr>
              <a:t>(FHIR Profiles)</a:t>
            </a:r>
            <a:endParaRPr lang="en-US" sz="1042" b="1" dirty="0">
              <a:solidFill>
                <a:prstClr val="black"/>
              </a:solidFill>
            </a:endParaRPr>
          </a:p>
        </p:txBody>
      </p:sp>
      <p:sp>
        <p:nvSpPr>
          <p:cNvPr id="83" name="Oval 82"/>
          <p:cNvSpPr/>
          <p:nvPr/>
        </p:nvSpPr>
        <p:spPr>
          <a:xfrm>
            <a:off x="4770431" y="3838712"/>
            <a:ext cx="844390" cy="832182"/>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defTabSz="342873"/>
            <a:r>
              <a:rPr lang="en-US" sz="1042" b="1" dirty="0">
                <a:solidFill>
                  <a:prstClr val="black"/>
                </a:solidFill>
              </a:rPr>
              <a:t>Create Software </a:t>
            </a:r>
            <a:r>
              <a:rPr lang="en-US" sz="728" b="1" dirty="0">
                <a:solidFill>
                  <a:prstClr val="black"/>
                </a:solidFill>
              </a:rPr>
              <a:t>(Apps, Services, CDS)</a:t>
            </a:r>
          </a:p>
        </p:txBody>
      </p:sp>
      <p:sp>
        <p:nvSpPr>
          <p:cNvPr id="91" name="Oval 90"/>
          <p:cNvSpPr/>
          <p:nvPr/>
        </p:nvSpPr>
        <p:spPr>
          <a:xfrm>
            <a:off x="3643682" y="3838712"/>
            <a:ext cx="844390" cy="832182"/>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defTabSz="342873"/>
            <a:r>
              <a:rPr lang="en-US" sz="728" b="1" dirty="0">
                <a:solidFill>
                  <a:prstClr val="black"/>
                </a:solidFill>
              </a:rPr>
              <a:t>Conformance Testing</a:t>
            </a:r>
          </a:p>
        </p:txBody>
      </p:sp>
      <p:sp>
        <p:nvSpPr>
          <p:cNvPr id="8" name="Freeform 7"/>
          <p:cNvSpPr/>
          <p:nvPr/>
        </p:nvSpPr>
        <p:spPr>
          <a:xfrm>
            <a:off x="2502299" y="1898963"/>
            <a:ext cx="4313752" cy="2722342"/>
          </a:xfrm>
          <a:custGeom>
            <a:avLst/>
            <a:gdLst>
              <a:gd name="connsiteX0" fmla="*/ 82824 w 8282401"/>
              <a:gd name="connsiteY0" fmla="*/ 0 h 5226895"/>
              <a:gd name="connsiteX1" fmla="*/ 8254793 w 8282401"/>
              <a:gd name="connsiteY1" fmla="*/ 27606 h 5226895"/>
              <a:gd name="connsiteX2" fmla="*/ 8282401 w 8282401"/>
              <a:gd name="connsiteY2" fmla="*/ 5217693 h 5226895"/>
              <a:gd name="connsiteX3" fmla="*/ 6386651 w 8282401"/>
              <a:gd name="connsiteY3" fmla="*/ 5226895 h 5226895"/>
              <a:gd name="connsiteX4" fmla="*/ 6405057 w 8282401"/>
              <a:gd name="connsiteY4" fmla="*/ 1978490 h 5226895"/>
              <a:gd name="connsiteX5" fmla="*/ 0 w 8282401"/>
              <a:gd name="connsiteY5" fmla="*/ 1923276 h 5226895"/>
              <a:gd name="connsiteX6" fmla="*/ 82824 w 8282401"/>
              <a:gd name="connsiteY6" fmla="*/ 0 h 52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401" h="5226895">
                <a:moveTo>
                  <a:pt x="82824" y="0"/>
                </a:moveTo>
                <a:lnTo>
                  <a:pt x="8254793" y="27606"/>
                </a:lnTo>
                <a:lnTo>
                  <a:pt x="8282401" y="5217693"/>
                </a:lnTo>
                <a:lnTo>
                  <a:pt x="6386651" y="5226895"/>
                </a:lnTo>
                <a:lnTo>
                  <a:pt x="6405057" y="1978490"/>
                </a:lnTo>
                <a:lnTo>
                  <a:pt x="0" y="1923276"/>
                </a:lnTo>
                <a:lnTo>
                  <a:pt x="82824" y="0"/>
                </a:lnTo>
                <a:close/>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endParaRPr lang="en-US" sz="937">
              <a:solidFill>
                <a:prstClr val="white"/>
              </a:solidFill>
            </a:endParaRPr>
          </a:p>
        </p:txBody>
      </p:sp>
      <p:sp useBgFill="1">
        <p:nvSpPr>
          <p:cNvPr id="9" name="Line Callout 1 8"/>
          <p:cNvSpPr/>
          <p:nvPr/>
        </p:nvSpPr>
        <p:spPr>
          <a:xfrm>
            <a:off x="5664823" y="1544505"/>
            <a:ext cx="754362" cy="282075"/>
          </a:xfrm>
          <a:prstGeom prst="borderCallout1">
            <a:avLst>
              <a:gd name="adj1" fmla="val 46542"/>
              <a:gd name="adj2" fmla="val 1055"/>
              <a:gd name="adj3" fmla="val 126396"/>
              <a:gd name="adj4" fmla="val -4042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250" dirty="0">
                <a:solidFill>
                  <a:prstClr val="black"/>
                </a:solidFill>
              </a:rPr>
              <a:t>CIMI</a:t>
            </a:r>
          </a:p>
        </p:txBody>
      </p:sp>
      <p:sp>
        <p:nvSpPr>
          <p:cNvPr id="10" name="Freeform 9"/>
          <p:cNvSpPr/>
          <p:nvPr/>
        </p:nvSpPr>
        <p:spPr>
          <a:xfrm>
            <a:off x="3582262" y="3801157"/>
            <a:ext cx="3317092" cy="891744"/>
          </a:xfrm>
          <a:custGeom>
            <a:avLst/>
            <a:gdLst>
              <a:gd name="connsiteX0" fmla="*/ 0 w 6368815"/>
              <a:gd name="connsiteY0" fmla="*/ 1599259 h 1599259"/>
              <a:gd name="connsiteX1" fmla="*/ 6368815 w 6368815"/>
              <a:gd name="connsiteY1" fmla="*/ 1589852 h 1599259"/>
              <a:gd name="connsiteX2" fmla="*/ 6331185 w 6368815"/>
              <a:gd name="connsiteY2" fmla="*/ 18815 h 1599259"/>
              <a:gd name="connsiteX3" fmla="*/ 0 w 6368815"/>
              <a:gd name="connsiteY3" fmla="*/ 0 h 1599259"/>
              <a:gd name="connsiteX4" fmla="*/ 0 w 6368815"/>
              <a:gd name="connsiteY4" fmla="*/ 1599259 h 159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815" h="1599259">
                <a:moveTo>
                  <a:pt x="0" y="1599259"/>
                </a:moveTo>
                <a:lnTo>
                  <a:pt x="6368815" y="1589852"/>
                </a:lnTo>
                <a:lnTo>
                  <a:pt x="6331185" y="18815"/>
                </a:lnTo>
                <a:lnTo>
                  <a:pt x="0" y="0"/>
                </a:lnTo>
                <a:lnTo>
                  <a:pt x="0" y="1599259"/>
                </a:lnTo>
                <a:close/>
              </a:path>
            </a:pathLst>
          </a:custGeom>
          <a:noFill/>
          <a:ln w="25400">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endParaRPr lang="en-US" sz="937">
              <a:solidFill>
                <a:prstClr val="white"/>
              </a:solidFill>
            </a:endParaRPr>
          </a:p>
        </p:txBody>
      </p:sp>
      <p:sp>
        <p:nvSpPr>
          <p:cNvPr id="35" name="Line Callout 1 34"/>
          <p:cNvSpPr/>
          <p:nvPr/>
        </p:nvSpPr>
        <p:spPr>
          <a:xfrm>
            <a:off x="2534566" y="4344128"/>
            <a:ext cx="754362" cy="282075"/>
          </a:xfrm>
          <a:prstGeom prst="borderCallout1">
            <a:avLst>
              <a:gd name="adj1" fmla="val 51753"/>
              <a:gd name="adj2" fmla="val 102379"/>
              <a:gd name="adj3" fmla="val 13490"/>
              <a:gd name="adj4" fmla="val 139496"/>
            </a:avLst>
          </a:prstGeom>
          <a:solidFill>
            <a:schemeClr val="bg1"/>
          </a:solid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250" dirty="0">
                <a:solidFill>
                  <a:prstClr val="black"/>
                </a:solidFill>
              </a:rPr>
              <a:t>Logica</a:t>
            </a:r>
          </a:p>
        </p:txBody>
      </p:sp>
      <p:sp>
        <p:nvSpPr>
          <p:cNvPr id="11" name="Rectangle 10"/>
          <p:cNvSpPr/>
          <p:nvPr/>
        </p:nvSpPr>
        <p:spPr>
          <a:xfrm>
            <a:off x="4770432" y="1963773"/>
            <a:ext cx="2063757" cy="1004437"/>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defTabSz="342873"/>
            <a:endParaRPr lang="en-US" sz="937">
              <a:solidFill>
                <a:prstClr val="white"/>
              </a:solidFill>
            </a:endParaRPr>
          </a:p>
        </p:txBody>
      </p:sp>
      <p:sp>
        <p:nvSpPr>
          <p:cNvPr id="38" name="Rectangle 37"/>
          <p:cNvSpPr/>
          <p:nvPr/>
        </p:nvSpPr>
        <p:spPr>
          <a:xfrm>
            <a:off x="4429908" y="3026517"/>
            <a:ext cx="1092632" cy="637449"/>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defTabSz="342873"/>
            <a:endParaRPr lang="en-US" sz="937">
              <a:solidFill>
                <a:prstClr val="white"/>
              </a:solidFill>
            </a:endParaRPr>
          </a:p>
        </p:txBody>
      </p:sp>
      <p:sp useBgFill="1">
        <p:nvSpPr>
          <p:cNvPr id="37" name="Line Callout 1 36"/>
          <p:cNvSpPr/>
          <p:nvPr/>
        </p:nvSpPr>
        <p:spPr>
          <a:xfrm>
            <a:off x="3804410" y="3207894"/>
            <a:ext cx="754362" cy="282075"/>
          </a:xfrm>
          <a:prstGeom prst="borderCallout1">
            <a:avLst>
              <a:gd name="adj1" fmla="val 46542"/>
              <a:gd name="adj2" fmla="val 1055"/>
              <a:gd name="adj3" fmla="val 91656"/>
              <a:gd name="adj4" fmla="val -22234"/>
            </a:avLst>
          </a:prstGeom>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250" dirty="0">
                <a:solidFill>
                  <a:prstClr val="black"/>
                </a:solidFill>
              </a:rPr>
              <a:t>Logica+</a:t>
            </a:r>
          </a:p>
        </p:txBody>
      </p:sp>
      <p:sp useBgFill="1">
        <p:nvSpPr>
          <p:cNvPr id="39" name="Line Callout 1 38"/>
          <p:cNvSpPr/>
          <p:nvPr/>
        </p:nvSpPr>
        <p:spPr>
          <a:xfrm>
            <a:off x="6899353" y="1616888"/>
            <a:ext cx="754362" cy="282075"/>
          </a:xfrm>
          <a:prstGeom prst="borderCallout1">
            <a:avLst>
              <a:gd name="adj1" fmla="val 46542"/>
              <a:gd name="adj2" fmla="val 1055"/>
              <a:gd name="adj3" fmla="val 126396"/>
              <a:gd name="adj4" fmla="val -4042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defTabSz="342873"/>
            <a:r>
              <a:rPr lang="en-US" sz="1250" dirty="0">
                <a:solidFill>
                  <a:prstClr val="black"/>
                </a:solidFill>
              </a:rPr>
              <a:t>Logica</a:t>
            </a:r>
          </a:p>
        </p:txBody>
      </p:sp>
    </p:spTree>
    <p:extLst>
      <p:ext uri="{BB962C8B-B14F-4D97-AF65-F5344CB8AC3E}">
        <p14:creationId xmlns:p14="http://schemas.microsoft.com/office/powerpoint/2010/main" val="3128742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5" grpId="0" animBg="1"/>
      <p:bldP spid="11" grpId="0" animBg="1"/>
      <p:bldP spid="38" grpId="0" animBg="1"/>
      <p:bldP spid="37"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1064" y="321975"/>
            <a:ext cx="7263685" cy="638237"/>
          </a:xfrm>
        </p:spPr>
        <p:txBody>
          <a:bodyPr vert="horz" lIns="91440" tIns="45720" rIns="91440" bIns="45720" rtlCol="0" anchor="ctr">
            <a:normAutofit/>
          </a:bodyPr>
          <a:lstStyle/>
          <a:p>
            <a:pPr algn="ctr"/>
            <a:r>
              <a:rPr lang="en-US" sz="2800" b="1" spc="225" dirty="0">
                <a:solidFill>
                  <a:srgbClr val="484B99"/>
                </a:solidFill>
                <a:latin typeface="Arial" panose="020B0604020202020204" pitchFamily="34" charset="0"/>
                <a:cs typeface="Arial" panose="020B0604020202020204" pitchFamily="34" charset="0"/>
              </a:rPr>
              <a:t>Argonaut profiles and CIMI profiles</a:t>
            </a:r>
          </a:p>
        </p:txBody>
      </p:sp>
      <p:grpSp>
        <p:nvGrpSpPr>
          <p:cNvPr id="3" name="Group 2"/>
          <p:cNvGrpSpPr/>
          <p:nvPr/>
        </p:nvGrpSpPr>
        <p:grpSpPr>
          <a:xfrm>
            <a:off x="3722111" y="1312617"/>
            <a:ext cx="1349625" cy="401389"/>
            <a:chOff x="5196250" y="352127"/>
            <a:chExt cx="1799500" cy="535186"/>
          </a:xfrm>
        </p:grpSpPr>
        <p:sp>
          <p:nvSpPr>
            <p:cNvPr id="4" name="Oval 4"/>
            <p:cNvSpPr>
              <a:spLocks noChangeArrowheads="1"/>
            </p:cNvSpPr>
            <p:nvPr/>
          </p:nvSpPr>
          <p:spPr bwMode="auto">
            <a:xfrm>
              <a:off x="5196250" y="352127"/>
              <a:ext cx="1799500" cy="535186"/>
            </a:xfrm>
            <a:prstGeom prst="ellipse">
              <a:avLst/>
            </a:prstGeom>
            <a:solidFill>
              <a:srgbClr val="D93192"/>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5" name="Rectangle 5"/>
            <p:cNvSpPr>
              <a:spLocks noChangeArrowheads="1"/>
            </p:cNvSpPr>
            <p:nvPr/>
          </p:nvSpPr>
          <p:spPr bwMode="auto">
            <a:xfrm>
              <a:off x="5255762" y="418522"/>
              <a:ext cx="1682064" cy="40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Observation</a:t>
              </a:r>
            </a:p>
          </p:txBody>
        </p:sp>
      </p:grpSp>
      <p:sp>
        <p:nvSpPr>
          <p:cNvPr id="6" name="Oval 7"/>
          <p:cNvSpPr>
            <a:spLocks noChangeArrowheads="1"/>
          </p:cNvSpPr>
          <p:nvPr/>
        </p:nvSpPr>
        <p:spPr bwMode="auto">
          <a:xfrm>
            <a:off x="1539425" y="2812071"/>
            <a:ext cx="1319212" cy="401389"/>
          </a:xfrm>
          <a:prstGeom prst="ellipse">
            <a:avLst/>
          </a:prstGeom>
          <a:solidFill>
            <a:srgbClr val="D93192"/>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7" name="Rectangle 8"/>
          <p:cNvSpPr>
            <a:spLocks noChangeArrowheads="1"/>
          </p:cNvSpPr>
          <p:nvPr/>
        </p:nvSpPr>
        <p:spPr bwMode="auto">
          <a:xfrm>
            <a:off x="1795395" y="2865649"/>
            <a:ext cx="907284" cy="3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Lab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
        <p:nvSpPr>
          <p:cNvPr id="8" name="Oval 10"/>
          <p:cNvSpPr>
            <a:spLocks noChangeArrowheads="1"/>
          </p:cNvSpPr>
          <p:nvPr/>
        </p:nvSpPr>
        <p:spPr bwMode="auto">
          <a:xfrm>
            <a:off x="3678468" y="2796593"/>
            <a:ext cx="1349624"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9" name="Rectangle 11"/>
          <p:cNvSpPr>
            <a:spLocks noChangeArrowheads="1"/>
          </p:cNvSpPr>
          <p:nvPr/>
        </p:nvSpPr>
        <p:spPr bwMode="auto">
          <a:xfrm>
            <a:off x="3763043" y="2864458"/>
            <a:ext cx="1207045" cy="3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Patient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
        <p:nvSpPr>
          <p:cNvPr id="10" name="Oval 13"/>
          <p:cNvSpPr>
            <a:spLocks noChangeArrowheads="1"/>
          </p:cNvSpPr>
          <p:nvPr/>
        </p:nvSpPr>
        <p:spPr bwMode="auto">
          <a:xfrm>
            <a:off x="5707804" y="2794213"/>
            <a:ext cx="1599011"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11" name="Rectangle 14"/>
          <p:cNvSpPr>
            <a:spLocks noChangeArrowheads="1"/>
          </p:cNvSpPr>
          <p:nvPr/>
        </p:nvSpPr>
        <p:spPr bwMode="auto">
          <a:xfrm>
            <a:off x="5805060" y="2856125"/>
            <a:ext cx="1474747" cy="3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Family </a:t>
            </a:r>
            <a:r>
              <a:rPr lang="en-US" sz="1500" b="1" dirty="0" err="1">
                <a:solidFill>
                  <a:srgbClr val="FFFF00"/>
                </a:solidFill>
                <a:latin typeface="Helvetica" pitchFamily="34" charset="0"/>
                <a:cs typeface="Aharoni" panose="02010803020104030203" pitchFamily="2" charset="-79"/>
              </a:rPr>
              <a:t>Hx</a:t>
            </a:r>
            <a:r>
              <a:rPr lang="en-US" sz="1500" b="1" dirty="0">
                <a:solidFill>
                  <a:srgbClr val="FFFF00"/>
                </a:solidFill>
                <a:latin typeface="Helvetica" pitchFamily="34" charset="0"/>
                <a:cs typeface="Aharoni" panose="02010803020104030203" pitchFamily="2" charset="-79"/>
              </a:rPr>
              <a:t>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
        <p:nvSpPr>
          <p:cNvPr id="12" name="Oval 19"/>
          <p:cNvSpPr>
            <a:spLocks noChangeArrowheads="1"/>
          </p:cNvSpPr>
          <p:nvPr/>
        </p:nvSpPr>
        <p:spPr bwMode="auto">
          <a:xfrm>
            <a:off x="5744373" y="3774608"/>
            <a:ext cx="1732359"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13" name="Rectangle 20"/>
          <p:cNvSpPr>
            <a:spLocks noChangeArrowheads="1"/>
          </p:cNvSpPr>
          <p:nvPr/>
        </p:nvSpPr>
        <p:spPr bwMode="auto">
          <a:xfrm>
            <a:off x="5964625" y="3839582"/>
            <a:ext cx="1373501" cy="300557"/>
          </a:xfrm>
          <a:prstGeom prst="rect">
            <a:avLst/>
          </a:prstGeom>
          <a:noFill/>
          <a:ln>
            <a:noFill/>
          </a:ln>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Titer Lab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
        <p:nvSpPr>
          <p:cNvPr id="14" name="Oval 22"/>
          <p:cNvSpPr>
            <a:spLocks noChangeArrowheads="1"/>
          </p:cNvSpPr>
          <p:nvPr/>
        </p:nvSpPr>
        <p:spPr bwMode="auto">
          <a:xfrm>
            <a:off x="3387275" y="3820533"/>
            <a:ext cx="2078831" cy="401389"/>
          </a:xfrm>
          <a:prstGeom prst="ellipse">
            <a:avLst/>
          </a:prstGeom>
          <a:solidFill>
            <a:srgbClr val="00B0F0"/>
          </a:solidFill>
          <a:ln w="12700">
            <a:solidFill>
              <a:schemeClr val="tx1"/>
            </a:solidFill>
            <a:round/>
            <a:headEnd/>
            <a:tailEnd/>
          </a:ln>
        </p:spPr>
        <p:txBody>
          <a:bodyPr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15" name="Rectangle 23"/>
          <p:cNvSpPr>
            <a:spLocks noChangeArrowheads="1"/>
          </p:cNvSpPr>
          <p:nvPr/>
        </p:nvSpPr>
        <p:spPr bwMode="auto">
          <a:xfrm>
            <a:off x="3588451" y="3881254"/>
            <a:ext cx="1676477" cy="300557"/>
          </a:xfrm>
          <a:prstGeom prst="rect">
            <a:avLst/>
          </a:prstGeom>
          <a:noFill/>
          <a:ln>
            <a:noFill/>
          </a:ln>
        </p:spPr>
        <p:txBody>
          <a:bodyPr lIns="69048" tIns="34525" rIns="69048" bIns="34525">
            <a:spAutoFit/>
          </a:bodyPr>
          <a:lstStyle/>
          <a:p>
            <a:pPr algn="ctr" eaLnBrk="0" hangingPunct="0"/>
            <a:r>
              <a:rPr lang="en-US" sz="1500" b="1" dirty="0" err="1">
                <a:solidFill>
                  <a:srgbClr val="FFFF00"/>
                </a:solidFill>
                <a:latin typeface="Helvetica" pitchFamily="34" charset="0"/>
                <a:cs typeface="Aharoni" panose="02010803020104030203" pitchFamily="2" charset="-79"/>
              </a:rPr>
              <a:t>Qual</a:t>
            </a:r>
            <a:r>
              <a:rPr lang="en-US" sz="1500" b="1" dirty="0">
                <a:solidFill>
                  <a:srgbClr val="FFFF00"/>
                </a:solidFill>
                <a:latin typeface="Helvetica" pitchFamily="34" charset="0"/>
                <a:cs typeface="Aharoni" panose="02010803020104030203" pitchFamily="2" charset="-79"/>
              </a:rPr>
              <a:t> Lab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
        <p:nvSpPr>
          <p:cNvPr id="16" name="Oval 25"/>
          <p:cNvSpPr>
            <a:spLocks noChangeArrowheads="1"/>
          </p:cNvSpPr>
          <p:nvPr/>
        </p:nvSpPr>
        <p:spPr bwMode="auto">
          <a:xfrm>
            <a:off x="1530342" y="4713540"/>
            <a:ext cx="1392691"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17" name="Rectangle 26"/>
          <p:cNvSpPr>
            <a:spLocks noChangeArrowheads="1"/>
          </p:cNvSpPr>
          <p:nvPr/>
        </p:nvSpPr>
        <p:spPr bwMode="auto">
          <a:xfrm>
            <a:off x="1646904" y="4790591"/>
            <a:ext cx="1146130" cy="300557"/>
          </a:xfrm>
          <a:prstGeom prst="rect">
            <a:avLst/>
          </a:prstGeom>
          <a:noFill/>
          <a:ln>
            <a:noFill/>
          </a:ln>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Hematocrit</a:t>
            </a:r>
          </a:p>
        </p:txBody>
      </p:sp>
      <p:sp>
        <p:nvSpPr>
          <p:cNvPr id="18" name="Oval 28"/>
          <p:cNvSpPr>
            <a:spLocks noChangeArrowheads="1"/>
          </p:cNvSpPr>
          <p:nvPr/>
        </p:nvSpPr>
        <p:spPr bwMode="auto">
          <a:xfrm>
            <a:off x="3648777" y="4713880"/>
            <a:ext cx="1782657"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19" name="Rectangle 29"/>
          <p:cNvSpPr>
            <a:spLocks noChangeArrowheads="1"/>
          </p:cNvSpPr>
          <p:nvPr/>
        </p:nvSpPr>
        <p:spPr bwMode="auto">
          <a:xfrm>
            <a:off x="3794175" y="4790591"/>
            <a:ext cx="1550087" cy="300557"/>
          </a:xfrm>
          <a:prstGeom prst="rect">
            <a:avLst/>
          </a:prstGeom>
          <a:noFill/>
          <a:ln>
            <a:noFill/>
          </a:ln>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Serum Glucose</a:t>
            </a:r>
          </a:p>
        </p:txBody>
      </p:sp>
      <p:sp>
        <p:nvSpPr>
          <p:cNvPr id="20" name="Oval 31"/>
          <p:cNvSpPr>
            <a:spLocks noChangeArrowheads="1"/>
          </p:cNvSpPr>
          <p:nvPr/>
        </p:nvSpPr>
        <p:spPr bwMode="auto">
          <a:xfrm>
            <a:off x="5842000" y="4660175"/>
            <a:ext cx="1569416"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21" name="Rectangle 32"/>
          <p:cNvSpPr>
            <a:spLocks noChangeArrowheads="1"/>
          </p:cNvSpPr>
          <p:nvPr/>
        </p:nvSpPr>
        <p:spPr bwMode="auto">
          <a:xfrm>
            <a:off x="5926325" y="4727530"/>
            <a:ext cx="1388184" cy="300557"/>
          </a:xfrm>
          <a:prstGeom prst="rect">
            <a:avLst/>
          </a:prstGeom>
          <a:noFill/>
          <a:ln>
            <a:noFill/>
          </a:ln>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Urine Sodium</a:t>
            </a:r>
          </a:p>
        </p:txBody>
      </p:sp>
      <p:sp>
        <p:nvSpPr>
          <p:cNvPr id="22" name="Line 33"/>
          <p:cNvSpPr>
            <a:spLocks noChangeShapeType="1"/>
          </p:cNvSpPr>
          <p:nvPr/>
        </p:nvSpPr>
        <p:spPr bwMode="auto">
          <a:xfrm flipH="1">
            <a:off x="2570131" y="2419831"/>
            <a:ext cx="1108336" cy="398564"/>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3" name="Line 34"/>
          <p:cNvSpPr>
            <a:spLocks noChangeShapeType="1"/>
          </p:cNvSpPr>
          <p:nvPr/>
        </p:nvSpPr>
        <p:spPr bwMode="auto">
          <a:xfrm flipH="1">
            <a:off x="4392108" y="2478462"/>
            <a:ext cx="4816" cy="294010"/>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4" name="Line 35"/>
          <p:cNvSpPr>
            <a:spLocks noChangeShapeType="1"/>
          </p:cNvSpPr>
          <p:nvPr/>
        </p:nvSpPr>
        <p:spPr bwMode="auto">
          <a:xfrm>
            <a:off x="5046400" y="2356288"/>
            <a:ext cx="1023352" cy="455355"/>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5" name="Line 36"/>
          <p:cNvSpPr>
            <a:spLocks noChangeShapeType="1"/>
          </p:cNvSpPr>
          <p:nvPr/>
        </p:nvSpPr>
        <p:spPr bwMode="auto">
          <a:xfrm>
            <a:off x="2203793" y="3290360"/>
            <a:ext cx="22623" cy="507206"/>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6" name="Line 37"/>
          <p:cNvSpPr>
            <a:spLocks noChangeShapeType="1"/>
          </p:cNvSpPr>
          <p:nvPr/>
        </p:nvSpPr>
        <p:spPr bwMode="auto">
          <a:xfrm>
            <a:off x="2755396" y="3317853"/>
            <a:ext cx="1237485" cy="508630"/>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7" name="Line 38"/>
          <p:cNvSpPr>
            <a:spLocks noChangeShapeType="1"/>
          </p:cNvSpPr>
          <p:nvPr/>
        </p:nvSpPr>
        <p:spPr bwMode="auto">
          <a:xfrm>
            <a:off x="2927352" y="3199982"/>
            <a:ext cx="2898667" cy="673325"/>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8" name="Line 39"/>
          <p:cNvSpPr>
            <a:spLocks noChangeShapeType="1"/>
          </p:cNvSpPr>
          <p:nvPr/>
        </p:nvSpPr>
        <p:spPr bwMode="auto">
          <a:xfrm flipH="1">
            <a:off x="2216742" y="4277963"/>
            <a:ext cx="9674" cy="449567"/>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29" name="Line 40"/>
          <p:cNvSpPr>
            <a:spLocks noChangeShapeType="1"/>
          </p:cNvSpPr>
          <p:nvPr/>
        </p:nvSpPr>
        <p:spPr bwMode="auto">
          <a:xfrm>
            <a:off x="2355348" y="4254217"/>
            <a:ext cx="1637533" cy="500786"/>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30" name="Line 41"/>
          <p:cNvSpPr>
            <a:spLocks noChangeShapeType="1"/>
          </p:cNvSpPr>
          <p:nvPr/>
        </p:nvSpPr>
        <p:spPr bwMode="auto">
          <a:xfrm>
            <a:off x="2715209" y="4175998"/>
            <a:ext cx="3211116" cy="579005"/>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sp>
        <p:nvSpPr>
          <p:cNvPr id="31" name="TextBox 30"/>
          <p:cNvSpPr txBox="1"/>
          <p:nvPr/>
        </p:nvSpPr>
        <p:spPr>
          <a:xfrm>
            <a:off x="1465946" y="1280519"/>
            <a:ext cx="1784719" cy="415498"/>
          </a:xfrm>
          <a:prstGeom prst="rect">
            <a:avLst/>
          </a:prstGeom>
          <a:noFill/>
        </p:spPr>
        <p:txBody>
          <a:bodyPr wrap="none" rtlCol="0">
            <a:spAutoFit/>
          </a:bodyPr>
          <a:lstStyle/>
          <a:p>
            <a:r>
              <a:rPr lang="en-US" sz="2100" b="1" dirty="0">
                <a:solidFill>
                  <a:srgbClr val="000000"/>
                </a:solidFill>
              </a:rPr>
              <a:t>FHIR Resource</a:t>
            </a:r>
          </a:p>
        </p:txBody>
      </p:sp>
      <p:sp>
        <p:nvSpPr>
          <p:cNvPr id="33" name="TextBox 32"/>
          <p:cNvSpPr txBox="1"/>
          <p:nvPr/>
        </p:nvSpPr>
        <p:spPr>
          <a:xfrm>
            <a:off x="2970396" y="3284675"/>
            <a:ext cx="2985048" cy="415498"/>
          </a:xfrm>
          <a:prstGeom prst="rect">
            <a:avLst/>
          </a:prstGeom>
          <a:noFill/>
        </p:spPr>
        <p:txBody>
          <a:bodyPr wrap="none" rtlCol="0">
            <a:spAutoFit/>
          </a:bodyPr>
          <a:lstStyle/>
          <a:p>
            <a:r>
              <a:rPr lang="en-US" sz="2100" b="1" dirty="0">
                <a:solidFill>
                  <a:srgbClr val="000000"/>
                </a:solidFill>
              </a:rPr>
              <a:t>CIMI Models and Profiles</a:t>
            </a:r>
          </a:p>
        </p:txBody>
      </p:sp>
      <p:grpSp>
        <p:nvGrpSpPr>
          <p:cNvPr id="35" name="Group 34"/>
          <p:cNvGrpSpPr/>
          <p:nvPr/>
        </p:nvGrpSpPr>
        <p:grpSpPr>
          <a:xfrm>
            <a:off x="3696775" y="2005935"/>
            <a:ext cx="1349625" cy="401389"/>
            <a:chOff x="5196250" y="352127"/>
            <a:chExt cx="1799500" cy="535186"/>
          </a:xfrm>
        </p:grpSpPr>
        <p:sp>
          <p:nvSpPr>
            <p:cNvPr id="36" name="Oval 4"/>
            <p:cNvSpPr>
              <a:spLocks noChangeArrowheads="1"/>
            </p:cNvSpPr>
            <p:nvPr/>
          </p:nvSpPr>
          <p:spPr bwMode="auto">
            <a:xfrm>
              <a:off x="5196250" y="352127"/>
              <a:ext cx="1799500" cy="535186"/>
            </a:xfrm>
            <a:prstGeom prst="ellipse">
              <a:avLst/>
            </a:prstGeom>
            <a:solidFill>
              <a:srgbClr val="D93192"/>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37" name="Rectangle 5"/>
            <p:cNvSpPr>
              <a:spLocks noChangeArrowheads="1"/>
            </p:cNvSpPr>
            <p:nvPr/>
          </p:nvSpPr>
          <p:spPr bwMode="auto">
            <a:xfrm>
              <a:off x="5255762" y="418522"/>
              <a:ext cx="1682064" cy="40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48" tIns="34525" rIns="69048" bIns="34525">
              <a:spAutoFit/>
            </a:bodyPr>
            <a:lstStyle/>
            <a:p>
              <a:pPr algn="ctr" eaLnBrk="0" hangingPunct="0"/>
              <a:r>
                <a:rPr lang="en-US" sz="1500" b="1" dirty="0">
                  <a:solidFill>
                    <a:srgbClr val="FFFF00"/>
                  </a:solidFill>
                  <a:latin typeface="Helvetica" pitchFamily="34" charset="0"/>
                  <a:cs typeface="Aharoni" panose="02010803020104030203" pitchFamily="2" charset="-79"/>
                </a:rPr>
                <a:t>Observation</a:t>
              </a:r>
            </a:p>
          </p:txBody>
        </p:sp>
      </p:grpSp>
      <p:sp>
        <p:nvSpPr>
          <p:cNvPr id="38" name="TextBox 37"/>
          <p:cNvSpPr txBox="1"/>
          <p:nvPr/>
        </p:nvSpPr>
        <p:spPr>
          <a:xfrm>
            <a:off x="1440610" y="1973836"/>
            <a:ext cx="2128083" cy="415498"/>
          </a:xfrm>
          <a:prstGeom prst="rect">
            <a:avLst/>
          </a:prstGeom>
          <a:noFill/>
        </p:spPr>
        <p:txBody>
          <a:bodyPr wrap="none" rtlCol="0">
            <a:spAutoFit/>
          </a:bodyPr>
          <a:lstStyle/>
          <a:p>
            <a:r>
              <a:rPr lang="en-US" sz="2100" b="1" dirty="0">
                <a:solidFill>
                  <a:srgbClr val="000000"/>
                </a:solidFill>
              </a:rPr>
              <a:t>Argonaut profiles</a:t>
            </a:r>
          </a:p>
        </p:txBody>
      </p:sp>
      <p:sp>
        <p:nvSpPr>
          <p:cNvPr id="39" name="Line 34"/>
          <p:cNvSpPr>
            <a:spLocks noChangeShapeType="1"/>
          </p:cNvSpPr>
          <p:nvPr/>
        </p:nvSpPr>
        <p:spPr bwMode="auto">
          <a:xfrm>
            <a:off x="4392108" y="1728412"/>
            <a:ext cx="4815" cy="274247"/>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sz="1350" dirty="0">
              <a:solidFill>
                <a:srgbClr val="FFFF00"/>
              </a:solidFill>
              <a:cs typeface="Aharoni" panose="02010803020104030203" pitchFamily="2" charset="-79"/>
            </a:endParaRPr>
          </a:p>
        </p:txBody>
      </p:sp>
      <p:cxnSp>
        <p:nvCxnSpPr>
          <p:cNvPr id="40" name="Straight Connector 39"/>
          <p:cNvCxnSpPr/>
          <p:nvPr/>
        </p:nvCxnSpPr>
        <p:spPr>
          <a:xfrm flipV="1">
            <a:off x="875763" y="1568555"/>
            <a:ext cx="6600969" cy="2274255"/>
          </a:xfrm>
          <a:prstGeom prst="line">
            <a:avLst/>
          </a:prstGeom>
          <a:solidFill>
            <a:srgbClr val="00B0F0"/>
          </a:solidFill>
          <a:ln w="76200">
            <a:solidFill>
              <a:schemeClr val="tx1"/>
            </a:solidFill>
            <a:prstDash val="dash"/>
            <a:round/>
            <a:headEnd/>
            <a:tailEnd/>
          </a:ln>
        </p:spPr>
      </p:cxnSp>
      <p:sp>
        <p:nvSpPr>
          <p:cNvPr id="41" name="Oval 16"/>
          <p:cNvSpPr>
            <a:spLocks noChangeArrowheads="1"/>
          </p:cNvSpPr>
          <p:nvPr/>
        </p:nvSpPr>
        <p:spPr bwMode="auto">
          <a:xfrm>
            <a:off x="1551694" y="3799523"/>
            <a:ext cx="1319213" cy="401389"/>
          </a:xfrm>
          <a:prstGeom prst="ellipse">
            <a:avLst/>
          </a:prstGeom>
          <a:solidFill>
            <a:srgbClr val="00B0F0"/>
          </a:solidFill>
          <a:ln w="12700">
            <a:solidFill>
              <a:schemeClr val="tx1"/>
            </a:solidFill>
            <a:round/>
            <a:headEnd/>
            <a:tailEnd/>
          </a:ln>
        </p:spPr>
        <p:txBody>
          <a:bodyPr wrap="square" lIns="76943" tIns="38472" rIns="76943" bIns="38472">
            <a:spAutoFit/>
          </a:bodyPr>
          <a:lstStyle/>
          <a:p>
            <a:pPr algn="ctr" eaLnBrk="0" hangingPunct="0"/>
            <a:endParaRPr lang="en-US" sz="1350" dirty="0">
              <a:solidFill>
                <a:srgbClr val="FFFF00"/>
              </a:solidFill>
              <a:cs typeface="Aharoni" panose="02010803020104030203" pitchFamily="2" charset="-79"/>
            </a:endParaRPr>
          </a:p>
        </p:txBody>
      </p:sp>
      <p:sp>
        <p:nvSpPr>
          <p:cNvPr id="42" name="Rectangle 17"/>
          <p:cNvSpPr>
            <a:spLocks noChangeArrowheads="1"/>
          </p:cNvSpPr>
          <p:nvPr/>
        </p:nvSpPr>
        <p:spPr bwMode="auto">
          <a:xfrm>
            <a:off x="1620286" y="3841959"/>
            <a:ext cx="1226281" cy="300557"/>
          </a:xfrm>
          <a:prstGeom prst="rect">
            <a:avLst/>
          </a:prstGeom>
          <a:noFill/>
          <a:ln>
            <a:noFill/>
          </a:ln>
        </p:spPr>
        <p:txBody>
          <a:bodyPr wrap="none" lIns="69048" tIns="34525" rIns="69048" bIns="34525">
            <a:spAutoFit/>
          </a:bodyPr>
          <a:lstStyle/>
          <a:p>
            <a:pPr algn="ctr" eaLnBrk="0" hangingPunct="0"/>
            <a:r>
              <a:rPr lang="en-US" sz="1500" b="1" dirty="0" err="1">
                <a:solidFill>
                  <a:srgbClr val="FFFF00"/>
                </a:solidFill>
                <a:latin typeface="Helvetica" pitchFamily="34" charset="0"/>
                <a:cs typeface="Aharoni" panose="02010803020104030203" pitchFamily="2" charset="-79"/>
              </a:rPr>
              <a:t>Qn</a:t>
            </a:r>
            <a:r>
              <a:rPr lang="en-US" sz="1500" b="1" dirty="0">
                <a:solidFill>
                  <a:srgbClr val="FFFF00"/>
                </a:solidFill>
                <a:latin typeface="Helvetica" pitchFamily="34" charset="0"/>
                <a:cs typeface="Aharoni" panose="02010803020104030203" pitchFamily="2" charset="-79"/>
              </a:rPr>
              <a:t> Lab </a:t>
            </a:r>
            <a:r>
              <a:rPr lang="en-US" sz="1500" b="1" dirty="0" err="1">
                <a:solidFill>
                  <a:srgbClr val="FFFF00"/>
                </a:solidFill>
                <a:latin typeface="Helvetica" pitchFamily="34" charset="0"/>
                <a:cs typeface="Aharoni" panose="02010803020104030203" pitchFamily="2" charset="-79"/>
              </a:rPr>
              <a:t>Obs</a:t>
            </a:r>
            <a:endParaRPr lang="en-US" sz="1500" b="1" dirty="0">
              <a:solidFill>
                <a:srgbClr val="FFFF00"/>
              </a:solidFill>
              <a:latin typeface="Helvetica" pitchFamily="34" charset="0"/>
              <a:cs typeface="Aharoni" panose="02010803020104030203" pitchFamily="2" charset="-79"/>
            </a:endParaRPr>
          </a:p>
        </p:txBody>
      </p:sp>
    </p:spTree>
    <p:extLst>
      <p:ext uri="{BB962C8B-B14F-4D97-AF65-F5344CB8AC3E}">
        <p14:creationId xmlns:p14="http://schemas.microsoft.com/office/powerpoint/2010/main" val="126845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87D11A-E4C4-2C4D-9054-85AF8217705F}" type="slidenum">
              <a:rPr lang="en-US" smtClean="0"/>
              <a:t>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28875" y="0"/>
            <a:ext cx="4286250" cy="5715000"/>
          </a:xfrm>
          <a:prstGeom prst="rect">
            <a:avLst/>
          </a:prstGeom>
        </p:spPr>
      </p:pic>
    </p:spTree>
    <p:extLst>
      <p:ext uri="{BB962C8B-B14F-4D97-AF65-F5344CB8AC3E}">
        <p14:creationId xmlns:p14="http://schemas.microsoft.com/office/powerpoint/2010/main" val="34964230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2428" y="304800"/>
            <a:ext cx="7886700" cy="638314"/>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Interoperability Today</a:t>
            </a:r>
          </a:p>
        </p:txBody>
      </p:sp>
      <p:cxnSp>
        <p:nvCxnSpPr>
          <p:cNvPr id="10" name="Straight Connector 9"/>
          <p:cNvCxnSpPr/>
          <p:nvPr/>
        </p:nvCxnSpPr>
        <p:spPr>
          <a:xfrm>
            <a:off x="2296576" y="33820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38477" y="1568897"/>
            <a:ext cx="899605" cy="274242"/>
          </a:xfrm>
          <a:prstGeom prst="rect">
            <a:avLst/>
          </a:prstGeom>
          <a:noFill/>
        </p:spPr>
        <p:txBody>
          <a:bodyPr wrap="none" rtlCol="0">
            <a:spAutoFit/>
          </a:bodyPr>
          <a:lstStyle/>
          <a:p>
            <a:pPr defTabSz="385736"/>
            <a:r>
              <a:rPr lang="en-US" sz="1182" dirty="0">
                <a:solidFill>
                  <a:prstClr val="white"/>
                </a:solidFill>
                <a:latin typeface="Corbel" panose="020B0503020204020204"/>
                <a:cs typeface="Aharoni" panose="02010803020104030203" pitchFamily="2" charset="-79"/>
              </a:rPr>
              <a:t>Application</a:t>
            </a:r>
          </a:p>
        </p:txBody>
      </p:sp>
      <p:cxnSp>
        <p:nvCxnSpPr>
          <p:cNvPr id="6" name="Straight Connector 5"/>
          <p:cNvCxnSpPr/>
          <p:nvPr/>
        </p:nvCxnSpPr>
        <p:spPr>
          <a:xfrm>
            <a:off x="3143250" y="1348979"/>
            <a:ext cx="57150" cy="37373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85901" y="1348979"/>
            <a:ext cx="1143000"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Real World</a:t>
            </a:r>
          </a:p>
        </p:txBody>
      </p:sp>
      <p:sp>
        <p:nvSpPr>
          <p:cNvPr id="73" name="Rectangle 72"/>
          <p:cNvSpPr/>
          <p:nvPr/>
        </p:nvSpPr>
        <p:spPr>
          <a:xfrm>
            <a:off x="3570333" y="1322166"/>
            <a:ext cx="1143000"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Digital</a:t>
            </a:r>
          </a:p>
          <a:p>
            <a:pPr algn="ctr" defTabSz="685777"/>
            <a:r>
              <a:rPr lang="en-US" dirty="0">
                <a:solidFill>
                  <a:prstClr val="black"/>
                </a:solidFill>
              </a:rPr>
              <a:t>World</a:t>
            </a:r>
          </a:p>
        </p:txBody>
      </p:sp>
      <p:cxnSp>
        <p:nvCxnSpPr>
          <p:cNvPr id="74" name="Straight Connector 73"/>
          <p:cNvCxnSpPr/>
          <p:nvPr/>
        </p:nvCxnSpPr>
        <p:spPr>
          <a:xfrm>
            <a:off x="4881598" y="1372478"/>
            <a:ext cx="57150" cy="37373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474577" y="1310516"/>
            <a:ext cx="1541072"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Data Sharing and Re-use</a:t>
            </a:r>
          </a:p>
        </p:txBody>
      </p:sp>
      <p:cxnSp>
        <p:nvCxnSpPr>
          <p:cNvPr id="77" name="Straight Connector 76"/>
          <p:cNvCxnSpPr/>
          <p:nvPr/>
        </p:nvCxnSpPr>
        <p:spPr>
          <a:xfrm>
            <a:off x="4652717" y="2683483"/>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555348" y="2636618"/>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473895" y="1961600"/>
            <a:ext cx="2699574" cy="639737"/>
            <a:chOff x="5965193" y="2234467"/>
            <a:chExt cx="3599432" cy="852982"/>
          </a:xfrm>
        </p:grpSpPr>
        <p:grpSp>
          <p:nvGrpSpPr>
            <p:cNvPr id="78" name="Group 2"/>
            <p:cNvGrpSpPr>
              <a:grpSpLocks/>
            </p:cNvGrpSpPr>
            <p:nvPr/>
          </p:nvGrpSpPr>
          <p:grpSpPr bwMode="auto">
            <a:xfrm rot="5400000">
              <a:off x="7038168" y="2355192"/>
              <a:ext cx="852982" cy="611532"/>
              <a:chOff x="1632" y="1248"/>
              <a:chExt cx="2682" cy="2286"/>
            </a:xfrm>
          </p:grpSpPr>
          <p:sp>
            <p:nvSpPr>
              <p:cNvPr id="7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8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8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grpSp>
        <p:sp>
          <p:nvSpPr>
            <p:cNvPr id="95" name="Hexagon 94"/>
            <p:cNvSpPr/>
            <p:nvPr/>
          </p:nvSpPr>
          <p:spPr>
            <a:xfrm>
              <a:off x="8992172" y="2545509"/>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98" name="Straight Arrow Connector 97"/>
            <p:cNvCxnSpPr/>
            <p:nvPr/>
          </p:nvCxnSpPr>
          <p:spPr>
            <a:xfrm flipV="1">
              <a:off x="7861380" y="2768961"/>
              <a:ext cx="1035653" cy="28596"/>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65193" y="2886426"/>
              <a:ext cx="1097786" cy="1099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404843" y="3115115"/>
            <a:ext cx="2744514" cy="546497"/>
            <a:chOff x="5873124" y="3772486"/>
            <a:chExt cx="3659352" cy="728663"/>
          </a:xfrm>
        </p:grpSpPr>
        <p:grpSp>
          <p:nvGrpSpPr>
            <p:cNvPr id="84" name="Group 2"/>
            <p:cNvGrpSpPr>
              <a:grpSpLocks/>
            </p:cNvGrpSpPr>
            <p:nvPr/>
          </p:nvGrpSpPr>
          <p:grpSpPr bwMode="auto">
            <a:xfrm rot="6229632">
              <a:off x="7102929" y="3831052"/>
              <a:ext cx="728663" cy="611532"/>
              <a:chOff x="1632" y="1248"/>
              <a:chExt cx="2682" cy="2286"/>
            </a:xfrm>
          </p:grpSpPr>
          <p:sp>
            <p:nvSpPr>
              <p:cNvPr id="8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86"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87"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grpSp>
        <p:sp>
          <p:nvSpPr>
            <p:cNvPr id="97" name="Hexagon 96"/>
            <p:cNvSpPr/>
            <p:nvPr/>
          </p:nvSpPr>
          <p:spPr>
            <a:xfrm>
              <a:off x="8960023" y="3929400"/>
              <a:ext cx="572453" cy="471488"/>
            </a:xfrm>
            <a:prstGeom prst="hexagon">
              <a:avLst/>
            </a:prstGeom>
            <a:solidFill>
              <a:srgbClr val="87A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99" name="Straight Arrow Connector 98"/>
            <p:cNvCxnSpPr/>
            <p:nvPr/>
          </p:nvCxnSpPr>
          <p:spPr>
            <a:xfrm>
              <a:off x="7913414" y="4155537"/>
              <a:ext cx="913180" cy="9499"/>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873124" y="4165035"/>
              <a:ext cx="1205338" cy="16020"/>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485507" y="4243090"/>
            <a:ext cx="2652237" cy="530150"/>
            <a:chOff x="5980676" y="5276454"/>
            <a:chExt cx="3536316" cy="706866"/>
          </a:xfrm>
        </p:grpSpPr>
        <p:grpSp>
          <p:nvGrpSpPr>
            <p:cNvPr id="88" name="Group 2"/>
            <p:cNvGrpSpPr>
              <a:grpSpLocks/>
            </p:cNvGrpSpPr>
            <p:nvPr/>
          </p:nvGrpSpPr>
          <p:grpSpPr bwMode="auto">
            <a:xfrm rot="8185243">
              <a:off x="7102002" y="5276454"/>
              <a:ext cx="728663" cy="611532"/>
              <a:chOff x="1632" y="1248"/>
              <a:chExt cx="2682" cy="2286"/>
            </a:xfrm>
          </p:grpSpPr>
          <p:sp>
            <p:nvSpPr>
              <p:cNvPr id="8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9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sp>
            <p:nvSpPr>
              <p:cNvPr id="9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577" tIns="19288" rIns="38577" bIns="19288" numCol="1" anchor="t" anchorCtr="0" compatLnSpc="1">
                <a:prstTxWarp prst="textNoShape">
                  <a:avLst/>
                </a:prstTxWarp>
                <a:flatTx/>
              </a:bodyPr>
              <a:lstStyle/>
              <a:p>
                <a:pPr defTabSz="385736"/>
                <a:endParaRPr lang="en-US" sz="760" dirty="0">
                  <a:solidFill>
                    <a:prstClr val="black"/>
                  </a:solidFill>
                  <a:latin typeface="Corbel" panose="020B0503020204020204"/>
                  <a:cs typeface="Aharoni" panose="02010803020104030203" pitchFamily="2" charset="-79"/>
                </a:endParaRPr>
              </a:p>
            </p:txBody>
          </p:sp>
        </p:grpSp>
        <p:sp>
          <p:nvSpPr>
            <p:cNvPr id="96" name="Hexagon 95"/>
            <p:cNvSpPr/>
            <p:nvPr/>
          </p:nvSpPr>
          <p:spPr>
            <a:xfrm>
              <a:off x="8944539" y="5511832"/>
              <a:ext cx="572453" cy="471488"/>
            </a:xfrm>
            <a:prstGeom prst="hexagon">
              <a:avLst/>
            </a:prstGeom>
            <a:solidFill>
              <a:srgbClr val="418364"/>
            </a:solidFill>
            <a:ln>
              <a:solidFill>
                <a:srgbClr val="378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100" name="Straight Arrow Connector 99"/>
            <p:cNvCxnSpPr/>
            <p:nvPr/>
          </p:nvCxnSpPr>
          <p:spPr>
            <a:xfrm>
              <a:off x="8033227" y="5736488"/>
              <a:ext cx="825625" cy="19374"/>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980676" y="5668106"/>
              <a:ext cx="1113448" cy="1086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7173469" y="995510"/>
            <a:ext cx="2049160" cy="1077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77"/>
            <a:r>
              <a:rPr lang="en-US" b="1" u="sng" dirty="0">
                <a:solidFill>
                  <a:prstClr val="black"/>
                </a:solidFill>
              </a:rPr>
              <a:t>Legend</a:t>
            </a:r>
            <a:r>
              <a:rPr lang="en-US" dirty="0">
                <a:solidFill>
                  <a:prstClr val="black"/>
                </a:solidFill>
              </a:rPr>
              <a:t>: </a:t>
            </a:r>
          </a:p>
          <a:p>
            <a:pPr defTabSz="685777"/>
            <a:r>
              <a:rPr lang="en-US" dirty="0">
                <a:solidFill>
                  <a:prstClr val="black"/>
                </a:solidFill>
              </a:rPr>
              <a:t>shape = structure</a:t>
            </a:r>
          </a:p>
          <a:p>
            <a:pPr defTabSz="685777"/>
            <a:r>
              <a:rPr lang="en-US" dirty="0">
                <a:solidFill>
                  <a:prstClr val="black"/>
                </a:solidFill>
              </a:rPr>
              <a:t>color = terminology</a:t>
            </a:r>
          </a:p>
        </p:txBody>
      </p:sp>
      <p:cxnSp>
        <p:nvCxnSpPr>
          <p:cNvPr id="113" name="Straight Connector 112"/>
          <p:cNvCxnSpPr/>
          <p:nvPr/>
        </p:nvCxnSpPr>
        <p:spPr>
          <a:xfrm>
            <a:off x="2296576" y="33820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1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9751" y="2040601"/>
            <a:ext cx="777838" cy="902946"/>
          </a:xfrm>
          <a:prstGeom prst="rect">
            <a:avLst/>
          </a:prstGeom>
        </p:spPr>
      </p:pic>
      <p:pic>
        <p:nvPicPr>
          <p:cNvPr id="116" name="Picture 1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7166" y="3075660"/>
            <a:ext cx="777838" cy="902946"/>
          </a:xfrm>
          <a:prstGeom prst="rect">
            <a:avLst/>
          </a:prstGeom>
        </p:spPr>
      </p:pic>
      <p:pic>
        <p:nvPicPr>
          <p:cNvPr id="117" name="Picture 1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442" y="4242780"/>
            <a:ext cx="777838" cy="902946"/>
          </a:xfrm>
          <a:prstGeom prst="rect">
            <a:avLst/>
          </a:prstGeom>
        </p:spPr>
      </p:pic>
      <p:grpSp>
        <p:nvGrpSpPr>
          <p:cNvPr id="4" name="Group 3"/>
          <p:cNvGrpSpPr/>
          <p:nvPr/>
        </p:nvGrpSpPr>
        <p:grpSpPr>
          <a:xfrm>
            <a:off x="2628901" y="2257934"/>
            <a:ext cx="1737961" cy="2501442"/>
            <a:chOff x="3504288" y="2629787"/>
            <a:chExt cx="2316678" cy="3334388"/>
          </a:xfrm>
        </p:grpSpPr>
        <p:grpSp>
          <p:nvGrpSpPr>
            <p:cNvPr id="9" name="Group 8"/>
            <p:cNvGrpSpPr/>
            <p:nvPr/>
          </p:nvGrpSpPr>
          <p:grpSpPr>
            <a:xfrm>
              <a:off x="3504288" y="5492810"/>
              <a:ext cx="2302871" cy="471365"/>
              <a:chOff x="3505201" y="5493347"/>
              <a:chExt cx="2303471" cy="471488"/>
            </a:xfrm>
          </p:grpSpPr>
          <p:sp>
            <p:nvSpPr>
              <p:cNvPr id="55" name="Hexagon 54"/>
              <p:cNvSpPr/>
              <p:nvPr/>
            </p:nvSpPr>
            <p:spPr>
              <a:xfrm>
                <a:off x="5236219" y="5493347"/>
                <a:ext cx="572453" cy="471488"/>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115" name="Straight Arrow Connector 114"/>
              <p:cNvCxnSpPr/>
              <p:nvPr/>
            </p:nvCxnSpPr>
            <p:spPr>
              <a:xfrm flipV="1">
                <a:off x="3505201" y="5699533"/>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583217" y="3909094"/>
              <a:ext cx="2134599" cy="569212"/>
              <a:chOff x="3584150" y="3909219"/>
              <a:chExt cx="2135155" cy="569360"/>
            </a:xfrm>
          </p:grpSpPr>
          <p:sp>
            <p:nvSpPr>
              <p:cNvPr id="53" name="Trapezoid 52"/>
              <p:cNvSpPr/>
              <p:nvPr/>
            </p:nvSpPr>
            <p:spPr>
              <a:xfrm>
                <a:off x="5287484" y="3909219"/>
                <a:ext cx="431821" cy="569360"/>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118" name="Straight Arrow Connector 117"/>
              <p:cNvCxnSpPr/>
              <p:nvPr/>
            </p:nvCxnSpPr>
            <p:spPr>
              <a:xfrm flipV="1">
                <a:off x="3584150" y="4286361"/>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554215" y="2629787"/>
              <a:ext cx="2266751" cy="624207"/>
              <a:chOff x="3555141" y="2629579"/>
              <a:chExt cx="2267341" cy="624370"/>
            </a:xfrm>
          </p:grpSpPr>
          <p:sp>
            <p:nvSpPr>
              <p:cNvPr id="52" name="Oval 51"/>
              <p:cNvSpPr/>
              <p:nvPr/>
            </p:nvSpPr>
            <p:spPr>
              <a:xfrm>
                <a:off x="5222407" y="2629579"/>
                <a:ext cx="600075" cy="624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119" name="Straight Arrow Connector 118"/>
              <p:cNvCxnSpPr/>
              <p:nvPr/>
            </p:nvCxnSpPr>
            <p:spPr>
              <a:xfrm flipV="1">
                <a:off x="3555141" y="2884056"/>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87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258" y="304800"/>
            <a:ext cx="7886700" cy="546885"/>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Interoperability in the Future</a:t>
            </a:r>
          </a:p>
        </p:txBody>
      </p:sp>
      <p:cxnSp>
        <p:nvCxnSpPr>
          <p:cNvPr id="10" name="Straight Connector 9"/>
          <p:cNvCxnSpPr/>
          <p:nvPr/>
        </p:nvCxnSpPr>
        <p:spPr>
          <a:xfrm>
            <a:off x="2296576" y="338200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38477" y="1568897"/>
            <a:ext cx="899605" cy="274242"/>
          </a:xfrm>
          <a:prstGeom prst="rect">
            <a:avLst/>
          </a:prstGeom>
          <a:noFill/>
        </p:spPr>
        <p:txBody>
          <a:bodyPr wrap="none" rtlCol="0">
            <a:spAutoFit/>
          </a:bodyPr>
          <a:lstStyle/>
          <a:p>
            <a:pPr defTabSz="385736"/>
            <a:r>
              <a:rPr lang="en-US" sz="1182" dirty="0">
                <a:solidFill>
                  <a:prstClr val="white"/>
                </a:solidFill>
                <a:latin typeface="Corbel" panose="020B0503020204020204"/>
                <a:cs typeface="Aharoni" panose="02010803020104030203" pitchFamily="2" charset="-79"/>
              </a:rPr>
              <a:t>Application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9751" y="2040601"/>
            <a:ext cx="777838" cy="902946"/>
          </a:xfrm>
          <a:prstGeom prst="rect">
            <a:avLst/>
          </a:prstGeom>
        </p:spPr>
      </p:pic>
      <p:cxnSp>
        <p:nvCxnSpPr>
          <p:cNvPr id="6" name="Straight Connector 5"/>
          <p:cNvCxnSpPr/>
          <p:nvPr/>
        </p:nvCxnSpPr>
        <p:spPr>
          <a:xfrm>
            <a:off x="3143250" y="1348979"/>
            <a:ext cx="57150" cy="37373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95515" y="1382565"/>
            <a:ext cx="1143000"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Real World</a:t>
            </a:r>
          </a:p>
        </p:txBody>
      </p:sp>
      <p:sp>
        <p:nvSpPr>
          <p:cNvPr id="73" name="Rectangle 72"/>
          <p:cNvSpPr/>
          <p:nvPr/>
        </p:nvSpPr>
        <p:spPr>
          <a:xfrm>
            <a:off x="3570333" y="1322166"/>
            <a:ext cx="1143000"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Digital</a:t>
            </a:r>
          </a:p>
          <a:p>
            <a:pPr algn="ctr" defTabSz="685777"/>
            <a:r>
              <a:rPr lang="en-US" dirty="0">
                <a:solidFill>
                  <a:prstClr val="black"/>
                </a:solidFill>
              </a:rPr>
              <a:t>World</a:t>
            </a:r>
          </a:p>
        </p:txBody>
      </p:sp>
      <p:cxnSp>
        <p:nvCxnSpPr>
          <p:cNvPr id="74" name="Straight Connector 73"/>
          <p:cNvCxnSpPr/>
          <p:nvPr/>
        </p:nvCxnSpPr>
        <p:spPr>
          <a:xfrm>
            <a:off x="4881598" y="1372478"/>
            <a:ext cx="57150" cy="37373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087883" y="1330977"/>
            <a:ext cx="2738482" cy="581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r>
              <a:rPr lang="en-US" dirty="0">
                <a:solidFill>
                  <a:prstClr val="black"/>
                </a:solidFill>
              </a:rPr>
              <a:t>Data Sharing and Re-use </a:t>
            </a:r>
          </a:p>
          <a:p>
            <a:pPr algn="ctr" defTabSz="685777"/>
            <a:r>
              <a:rPr lang="en-US" dirty="0">
                <a:solidFill>
                  <a:prstClr val="black"/>
                </a:solidFill>
              </a:rPr>
              <a:t>(no translation, just use it!)</a:t>
            </a:r>
          </a:p>
        </p:txBody>
      </p:sp>
      <p:sp>
        <p:nvSpPr>
          <p:cNvPr id="112" name="Rectangle 111"/>
          <p:cNvSpPr/>
          <p:nvPr/>
        </p:nvSpPr>
        <p:spPr>
          <a:xfrm>
            <a:off x="6958582" y="2042760"/>
            <a:ext cx="2007889" cy="928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77"/>
            <a:r>
              <a:rPr lang="en-US" b="1" u="sng" dirty="0">
                <a:solidFill>
                  <a:prstClr val="black"/>
                </a:solidFill>
              </a:rPr>
              <a:t>Legend</a:t>
            </a:r>
            <a:r>
              <a:rPr lang="en-US" dirty="0">
                <a:solidFill>
                  <a:prstClr val="black"/>
                </a:solidFill>
              </a:rPr>
              <a:t>:</a:t>
            </a:r>
          </a:p>
          <a:p>
            <a:pPr defTabSz="685777"/>
            <a:r>
              <a:rPr lang="en-US" dirty="0">
                <a:solidFill>
                  <a:prstClr val="black"/>
                </a:solidFill>
              </a:rPr>
              <a:t>shape = structure</a:t>
            </a:r>
          </a:p>
          <a:p>
            <a:pPr defTabSz="685777"/>
            <a:r>
              <a:rPr lang="en-US" dirty="0">
                <a:solidFill>
                  <a:prstClr val="black"/>
                </a:solidFill>
              </a:rPr>
              <a:t>color = terminology</a:t>
            </a:r>
          </a:p>
        </p:txBody>
      </p:sp>
      <p:pic>
        <p:nvPicPr>
          <p:cNvPr id="42" name="Picture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7166" y="3075660"/>
            <a:ext cx="777838" cy="902946"/>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442" y="4242780"/>
            <a:ext cx="777838" cy="902946"/>
          </a:xfrm>
          <a:prstGeom prst="rect">
            <a:avLst/>
          </a:prstGeom>
        </p:spPr>
      </p:pic>
      <p:grpSp>
        <p:nvGrpSpPr>
          <p:cNvPr id="3" name="Group 2"/>
          <p:cNvGrpSpPr/>
          <p:nvPr/>
        </p:nvGrpSpPr>
        <p:grpSpPr>
          <a:xfrm>
            <a:off x="2628901" y="2269415"/>
            <a:ext cx="3357656" cy="2467792"/>
            <a:chOff x="3505201" y="2644886"/>
            <a:chExt cx="4476875" cy="3290390"/>
          </a:xfrm>
        </p:grpSpPr>
        <p:cxnSp>
          <p:nvCxnSpPr>
            <p:cNvPr id="77" name="Straight Connector 76"/>
            <p:cNvCxnSpPr/>
            <p:nvPr/>
          </p:nvCxnSpPr>
          <p:spPr>
            <a:xfrm>
              <a:off x="6203622" y="3196978"/>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07130" y="3134491"/>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505201" y="5699533"/>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Hexagon 95"/>
            <p:cNvSpPr/>
            <p:nvPr/>
          </p:nvSpPr>
          <p:spPr>
            <a:xfrm>
              <a:off x="5100357" y="5463788"/>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103" name="Straight Arrow Connector 102"/>
            <p:cNvCxnSpPr/>
            <p:nvPr/>
          </p:nvCxnSpPr>
          <p:spPr>
            <a:xfrm>
              <a:off x="5873124" y="5703027"/>
              <a:ext cx="1192397" cy="21265"/>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Hexagon 45"/>
            <p:cNvSpPr/>
            <p:nvPr/>
          </p:nvSpPr>
          <p:spPr>
            <a:xfrm>
              <a:off x="7365019" y="5460363"/>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47" name="Straight Arrow Connector 46"/>
            <p:cNvCxnSpPr/>
            <p:nvPr/>
          </p:nvCxnSpPr>
          <p:spPr>
            <a:xfrm flipV="1">
              <a:off x="3584150" y="4286361"/>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Hexagon 47"/>
            <p:cNvSpPr/>
            <p:nvPr/>
          </p:nvSpPr>
          <p:spPr>
            <a:xfrm>
              <a:off x="5179306" y="4050616"/>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49" name="Straight Arrow Connector 48"/>
            <p:cNvCxnSpPr/>
            <p:nvPr/>
          </p:nvCxnSpPr>
          <p:spPr>
            <a:xfrm>
              <a:off x="5952073" y="4289854"/>
              <a:ext cx="1113448" cy="1086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Hexagon 49"/>
            <p:cNvSpPr/>
            <p:nvPr/>
          </p:nvSpPr>
          <p:spPr>
            <a:xfrm>
              <a:off x="7409623" y="4047191"/>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51" name="Straight Arrow Connector 50"/>
            <p:cNvCxnSpPr/>
            <p:nvPr/>
          </p:nvCxnSpPr>
          <p:spPr>
            <a:xfrm flipV="1">
              <a:off x="3555141" y="2884056"/>
              <a:ext cx="1392317" cy="892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Hexagon 53"/>
            <p:cNvSpPr/>
            <p:nvPr/>
          </p:nvSpPr>
          <p:spPr>
            <a:xfrm>
              <a:off x="5150297" y="2648311"/>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cxnSp>
          <p:nvCxnSpPr>
            <p:cNvPr id="56" name="Straight Arrow Connector 55"/>
            <p:cNvCxnSpPr/>
            <p:nvPr/>
          </p:nvCxnSpPr>
          <p:spPr>
            <a:xfrm>
              <a:off x="5923064" y="2887549"/>
              <a:ext cx="1113448" cy="10867"/>
            </a:xfrm>
            <a:prstGeom prst="straightConnector1">
              <a:avLst/>
            </a:prstGeom>
            <a:ln w="508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Hexagon 56"/>
            <p:cNvSpPr/>
            <p:nvPr/>
          </p:nvSpPr>
          <p:spPr>
            <a:xfrm>
              <a:off x="7380614" y="2644886"/>
              <a:ext cx="572453" cy="471488"/>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36"/>
              <a:endParaRPr lang="en-US" sz="760">
                <a:solidFill>
                  <a:prstClr val="white"/>
                </a:solidFill>
              </a:endParaRPr>
            </a:p>
          </p:txBody>
        </p:sp>
      </p:grpSp>
    </p:spTree>
    <p:extLst>
      <p:ext uri="{BB962C8B-B14F-4D97-AF65-F5344CB8AC3E}">
        <p14:creationId xmlns:p14="http://schemas.microsoft.com/office/powerpoint/2010/main" val="41685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9987"/>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Tasks for Clinical Experts</a:t>
            </a:r>
          </a:p>
        </p:txBody>
      </p:sp>
      <p:sp>
        <p:nvSpPr>
          <p:cNvPr id="3" name="Content Placeholder 2"/>
          <p:cNvSpPr>
            <a:spLocks noGrp="1"/>
          </p:cNvSpPr>
          <p:nvPr>
            <p:ph idx="4294967295"/>
          </p:nvPr>
        </p:nvSpPr>
        <p:spPr>
          <a:xfrm>
            <a:off x="1257300" y="1131888"/>
            <a:ext cx="7886700" cy="2564349"/>
          </a:xfrm>
        </p:spPr>
        <p:txBody>
          <a:bodyPr>
            <a:normAutofit/>
          </a:bodyPr>
          <a:lstStyle/>
          <a:p>
            <a:r>
              <a:rPr lang="en-US" dirty="0"/>
              <a:t>What data should be collected? (part of domain analysis)</a:t>
            </a:r>
          </a:p>
          <a:p>
            <a:pPr lvl="1"/>
            <a:r>
              <a:rPr lang="en-US" sz="1890" dirty="0"/>
              <a:t>It will be different for different situations</a:t>
            </a:r>
          </a:p>
          <a:p>
            <a:r>
              <a:rPr lang="en-US" dirty="0"/>
              <a:t>How should the data be modelled?</a:t>
            </a:r>
          </a:p>
          <a:p>
            <a:pPr lvl="1"/>
            <a:r>
              <a:rPr lang="en-US" sz="1890" dirty="0"/>
              <a:t>Two fields or one (the degree of pre and post coordination)</a:t>
            </a:r>
          </a:p>
          <a:p>
            <a:r>
              <a:rPr lang="en-US" dirty="0"/>
              <a:t>What does the data mean?</a:t>
            </a:r>
          </a:p>
          <a:p>
            <a:pPr lvl="1"/>
            <a:r>
              <a:rPr lang="en-US" sz="1890" dirty="0"/>
              <a:t>How do we make computable definitions for diabetes mellitus, myocardial infarction, heart failure, chronic renal failure, etc.</a:t>
            </a:r>
          </a:p>
        </p:txBody>
      </p:sp>
      <p:sp>
        <p:nvSpPr>
          <p:cNvPr id="4" name="Slide Number Placeholder 3"/>
          <p:cNvSpPr txBox="1">
            <a:spLocks/>
          </p:cNvSpPr>
          <p:nvPr/>
        </p:nvSpPr>
        <p:spPr>
          <a:xfrm>
            <a:off x="7897906" y="4992501"/>
            <a:ext cx="990600" cy="273844"/>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300" dirty="0">
                <a:solidFill>
                  <a:schemeClr val="bg1"/>
                </a:solidFill>
              </a:rPr>
              <a:t>24</a:t>
            </a:r>
          </a:p>
        </p:txBody>
      </p:sp>
    </p:spTree>
    <p:extLst>
      <p:ext uri="{BB962C8B-B14F-4D97-AF65-F5344CB8AC3E}">
        <p14:creationId xmlns:p14="http://schemas.microsoft.com/office/powerpoint/2010/main" val="1429323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921869" y="88900"/>
            <a:ext cx="6702425" cy="638175"/>
          </a:xfrm>
        </p:spPr>
        <p:txBody>
          <a:bodyPr vert="horz" lIns="91440" tIns="45720" rIns="91440" bIns="45720" rtlCol="0" anchor="ctr">
            <a:normAutofit/>
          </a:bodyPr>
          <a:lstStyle/>
          <a:p>
            <a:pPr algn="ctr"/>
            <a:r>
              <a:rPr lang="en-US" altLang="en-US" sz="2100" b="1" spc="225" dirty="0">
                <a:solidFill>
                  <a:srgbClr val="484B99"/>
                </a:solidFill>
                <a:latin typeface="Arial" panose="020B0604020202020204" pitchFamily="34" charset="0"/>
                <a:cs typeface="Arial" panose="020B0604020202020204" pitchFamily="34" charset="0"/>
              </a:rPr>
              <a:t>More than just the EHR</a:t>
            </a:r>
          </a:p>
        </p:txBody>
      </p:sp>
      <p:sp>
        <p:nvSpPr>
          <p:cNvPr id="8" name="Can 7"/>
          <p:cNvSpPr/>
          <p:nvPr/>
        </p:nvSpPr>
        <p:spPr>
          <a:xfrm>
            <a:off x="1717146" y="3632729"/>
            <a:ext cx="1430073" cy="1531938"/>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t>EHR</a:t>
            </a:r>
          </a:p>
        </p:txBody>
      </p:sp>
      <p:sp>
        <p:nvSpPr>
          <p:cNvPr id="67593" name="TextBox 9"/>
          <p:cNvSpPr txBox="1">
            <a:spLocks noChangeArrowheads="1"/>
          </p:cNvSpPr>
          <p:nvPr/>
        </p:nvSpPr>
        <p:spPr bwMode="auto">
          <a:xfrm>
            <a:off x="1858699" y="5238750"/>
            <a:ext cx="12236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r>
              <a:rPr lang="en-US" altLang="en-US" sz="1500" b="1" dirty="0">
                <a:latin typeface="Tw Cen MT" pitchFamily="34" charset="0"/>
              </a:rPr>
              <a:t>Core EHR</a:t>
            </a:r>
          </a:p>
        </p:txBody>
      </p:sp>
      <p:sp>
        <p:nvSpPr>
          <p:cNvPr id="67594" name="Text Box 10"/>
          <p:cNvSpPr txBox="1">
            <a:spLocks noChangeArrowheads="1"/>
          </p:cNvSpPr>
          <p:nvPr/>
        </p:nvSpPr>
        <p:spPr bwMode="auto">
          <a:xfrm>
            <a:off x="5224198" y="2165615"/>
            <a:ext cx="1079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333" b="1">
                <a:solidFill>
                  <a:srgbClr val="FFFFFF"/>
                </a:solidFill>
                <a:latin typeface="Tw Cen MT" pitchFamily="34" charset="0"/>
              </a:rPr>
              <a:t>CE ICU</a:t>
            </a:r>
          </a:p>
          <a:p>
            <a:pPr algn="ctr"/>
            <a:r>
              <a:rPr lang="en-US" altLang="en-US" sz="1333" b="1">
                <a:solidFill>
                  <a:srgbClr val="FFFFFF"/>
                </a:solidFill>
                <a:latin typeface="Tw Cen MT" pitchFamily="34" charset="0"/>
              </a:rPr>
              <a:t>(EFS)</a:t>
            </a:r>
          </a:p>
        </p:txBody>
      </p:sp>
      <p:pic>
        <p:nvPicPr>
          <p:cNvPr id="67603" name="Rectangle 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7709" y="3511021"/>
            <a:ext cx="1178719" cy="402167"/>
          </a:xfrm>
          <a:prstGeom prst="rect">
            <a:avLst/>
          </a:prstGeom>
          <a:noFill/>
          <a:extLst>
            <a:ext uri="{909E8E84-426E-40DD-AFC4-6F175D3DCCD1}">
              <a14:hiddenFill xmlns:a14="http://schemas.microsoft.com/office/drawing/2010/main">
                <a:solidFill>
                  <a:srgbClr val="FFFFFF"/>
                </a:solidFill>
              </a14:hiddenFill>
            </a:ext>
          </a:extLst>
        </p:spPr>
      </p:pic>
      <p:sp>
        <p:nvSpPr>
          <p:cNvPr id="67604" name="Text Box 20"/>
          <p:cNvSpPr txBox="1">
            <a:spLocks noChangeArrowheads="1"/>
          </p:cNvSpPr>
          <p:nvPr/>
        </p:nvSpPr>
        <p:spPr bwMode="auto">
          <a:xfrm>
            <a:off x="6258719" y="3599657"/>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Finance</a:t>
            </a:r>
          </a:p>
        </p:txBody>
      </p:sp>
      <p:pic>
        <p:nvPicPr>
          <p:cNvPr id="67605" name="Rectangle 14"/>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9615" y="3776927"/>
            <a:ext cx="1178718" cy="402167"/>
          </a:xfrm>
          <a:prstGeom prst="rect">
            <a:avLst/>
          </a:prstGeom>
          <a:noFill/>
          <a:extLst>
            <a:ext uri="{909E8E84-426E-40DD-AFC4-6F175D3DCCD1}">
              <a14:hiddenFill xmlns:a14="http://schemas.microsoft.com/office/drawing/2010/main">
                <a:solidFill>
                  <a:srgbClr val="FFFFFF"/>
                </a:solidFill>
              </a14:hiddenFill>
            </a:ext>
          </a:extLst>
        </p:spPr>
      </p:pic>
      <p:sp>
        <p:nvSpPr>
          <p:cNvPr id="67606" name="Text Box 22"/>
          <p:cNvSpPr txBox="1">
            <a:spLocks noChangeArrowheads="1"/>
          </p:cNvSpPr>
          <p:nvPr/>
        </p:nvSpPr>
        <p:spPr bwMode="auto">
          <a:xfrm>
            <a:off x="6258719" y="3852333"/>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Payers</a:t>
            </a:r>
          </a:p>
        </p:txBody>
      </p:sp>
      <p:pic>
        <p:nvPicPr>
          <p:cNvPr id="67607" name="Rectangle 15"/>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9615" y="4021667"/>
            <a:ext cx="1178718" cy="400844"/>
          </a:xfrm>
          <a:prstGeom prst="rect">
            <a:avLst/>
          </a:prstGeom>
          <a:noFill/>
          <a:extLst>
            <a:ext uri="{909E8E84-426E-40DD-AFC4-6F175D3DCCD1}">
              <a14:hiddenFill xmlns:a14="http://schemas.microsoft.com/office/drawing/2010/main">
                <a:solidFill>
                  <a:srgbClr val="FFFFFF"/>
                </a:solidFill>
              </a14:hiddenFill>
            </a:ext>
          </a:extLst>
        </p:spPr>
      </p:pic>
      <p:sp>
        <p:nvSpPr>
          <p:cNvPr id="67608" name="Text Box 24"/>
          <p:cNvSpPr txBox="1">
            <a:spLocks noChangeArrowheads="1"/>
          </p:cNvSpPr>
          <p:nvPr/>
        </p:nvSpPr>
        <p:spPr bwMode="auto">
          <a:xfrm>
            <a:off x="6258719" y="4098396"/>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a:solidFill>
                  <a:srgbClr val="FFFFFF"/>
                </a:solidFill>
                <a:latin typeface="Tw Cen MT" pitchFamily="34" charset="0"/>
              </a:rPr>
              <a:t>RIS/PACS</a:t>
            </a:r>
          </a:p>
        </p:txBody>
      </p:sp>
      <p:pic>
        <p:nvPicPr>
          <p:cNvPr id="67609" name="Rectangle 16"/>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29615" y="4275667"/>
            <a:ext cx="1178718" cy="406136"/>
          </a:xfrm>
          <a:prstGeom prst="rect">
            <a:avLst/>
          </a:prstGeom>
          <a:noFill/>
          <a:extLst>
            <a:ext uri="{909E8E84-426E-40DD-AFC4-6F175D3DCCD1}">
              <a14:hiddenFill xmlns:a14="http://schemas.microsoft.com/office/drawing/2010/main">
                <a:solidFill>
                  <a:srgbClr val="FFFFFF"/>
                </a:solidFill>
              </a14:hiddenFill>
            </a:ext>
          </a:extLst>
        </p:spPr>
      </p:pic>
      <p:sp>
        <p:nvSpPr>
          <p:cNvPr id="67610" name="Text Box 26"/>
          <p:cNvSpPr txBox="1">
            <a:spLocks noChangeArrowheads="1"/>
          </p:cNvSpPr>
          <p:nvPr/>
        </p:nvSpPr>
        <p:spPr bwMode="auto">
          <a:xfrm>
            <a:off x="6258719" y="4355042"/>
            <a:ext cx="1079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a:solidFill>
                  <a:srgbClr val="FFFFFF"/>
                </a:solidFill>
                <a:latin typeface="Tw Cen MT" pitchFamily="34" charset="0"/>
              </a:rPr>
              <a:t>Etc.</a:t>
            </a:r>
          </a:p>
        </p:txBody>
      </p:sp>
      <p:sp>
        <p:nvSpPr>
          <p:cNvPr id="20" name="Can 19"/>
          <p:cNvSpPr/>
          <p:nvPr/>
        </p:nvSpPr>
        <p:spPr>
          <a:xfrm>
            <a:off x="7389813" y="3635375"/>
            <a:ext cx="190500" cy="190500"/>
          </a:xfrm>
          <a:prstGeom prst="ca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21" name="Can 20"/>
          <p:cNvSpPr/>
          <p:nvPr/>
        </p:nvSpPr>
        <p:spPr>
          <a:xfrm>
            <a:off x="7389813" y="3889375"/>
            <a:ext cx="190500" cy="190500"/>
          </a:xfrm>
          <a:prstGeom prst="ca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22" name="Can 21"/>
          <p:cNvSpPr/>
          <p:nvPr/>
        </p:nvSpPr>
        <p:spPr>
          <a:xfrm>
            <a:off x="7389813" y="4143375"/>
            <a:ext cx="190500" cy="190500"/>
          </a:xfrm>
          <a:prstGeom prst="ca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23" name="Can 22"/>
          <p:cNvSpPr/>
          <p:nvPr/>
        </p:nvSpPr>
        <p:spPr>
          <a:xfrm>
            <a:off x="7389813" y="4397375"/>
            <a:ext cx="190500" cy="190500"/>
          </a:xfrm>
          <a:prstGeom prst="ca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5" name="Rectangle 4"/>
          <p:cNvGrpSpPr>
            <a:grpSpLocks/>
          </p:cNvGrpSpPr>
          <p:nvPr/>
        </p:nvGrpSpPr>
        <p:grpSpPr bwMode="auto">
          <a:xfrm>
            <a:off x="1587500" y="2733146"/>
            <a:ext cx="6228292" cy="320146"/>
            <a:chOff x="526" y="1920"/>
            <a:chExt cx="4708" cy="242"/>
          </a:xfrm>
        </p:grpSpPr>
        <p:pic>
          <p:nvPicPr>
            <p:cNvPr id="67622" name="Rectangle 4"/>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6" y="1920"/>
              <a:ext cx="4708" cy="242"/>
            </a:xfrm>
            <a:prstGeom prst="rect">
              <a:avLst/>
            </a:prstGeom>
            <a:noFill/>
            <a:extLst>
              <a:ext uri="{909E8E84-426E-40DD-AFC4-6F175D3DCCD1}">
                <a14:hiddenFill xmlns:a14="http://schemas.microsoft.com/office/drawing/2010/main">
                  <a:solidFill>
                    <a:srgbClr val="FFFFFF"/>
                  </a:solidFill>
                </a14:hiddenFill>
              </a:ext>
            </a:extLst>
          </p:spPr>
        </p:pic>
        <p:sp>
          <p:nvSpPr>
            <p:cNvPr id="67623" name="Text Box 39"/>
            <p:cNvSpPr txBox="1">
              <a:spLocks noChangeArrowheads="1"/>
            </p:cNvSpPr>
            <p:nvPr/>
          </p:nvSpPr>
          <p:spPr bwMode="auto">
            <a:xfrm>
              <a:off x="576" y="1968"/>
              <a:ext cx="46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167">
                  <a:solidFill>
                    <a:schemeClr val="bg1"/>
                  </a:solidFill>
                  <a:latin typeface="Tw Cen MT" pitchFamily="34" charset="0"/>
                </a:rPr>
                <a:t>Enterprise Service Bus</a:t>
              </a:r>
            </a:p>
          </p:txBody>
        </p:sp>
      </p:grpSp>
      <p:sp>
        <p:nvSpPr>
          <p:cNvPr id="67637" name="Text Box 53"/>
          <p:cNvSpPr txBox="1">
            <a:spLocks noChangeArrowheads="1"/>
          </p:cNvSpPr>
          <p:nvPr/>
        </p:nvSpPr>
        <p:spPr bwMode="auto">
          <a:xfrm>
            <a:off x="6372639" y="4730750"/>
            <a:ext cx="950389"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333" b="1" dirty="0"/>
              <a:t>Other </a:t>
            </a:r>
          </a:p>
          <a:p>
            <a:pPr algn="ctr" eaLnBrk="0" hangingPunct="0"/>
            <a:r>
              <a:rPr lang="en-US" altLang="en-US" sz="1333" b="1" dirty="0"/>
              <a:t>Enterprise </a:t>
            </a:r>
          </a:p>
          <a:p>
            <a:pPr algn="ctr" eaLnBrk="0" hangingPunct="0"/>
            <a:r>
              <a:rPr lang="en-US" altLang="en-US" sz="1333" b="1" dirty="0"/>
              <a:t>Apps and</a:t>
            </a:r>
          </a:p>
          <a:p>
            <a:pPr algn="ctr" eaLnBrk="0" hangingPunct="0"/>
            <a:r>
              <a:rPr lang="en-US" altLang="en-US" sz="1333" b="1" dirty="0"/>
              <a:t>Services</a:t>
            </a:r>
          </a:p>
        </p:txBody>
      </p:sp>
      <p:sp>
        <p:nvSpPr>
          <p:cNvPr id="55" name="Text Box 6"/>
          <p:cNvSpPr txBox="1">
            <a:spLocks noChangeArrowheads="1"/>
          </p:cNvSpPr>
          <p:nvPr/>
        </p:nvSpPr>
        <p:spPr bwMode="auto">
          <a:xfrm>
            <a:off x="3188229" y="921539"/>
            <a:ext cx="1079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Centricity</a:t>
            </a:r>
          </a:p>
          <a:p>
            <a:pPr algn="ctr"/>
            <a:r>
              <a:rPr lang="en-US" altLang="en-US" sz="1500" dirty="0">
                <a:solidFill>
                  <a:srgbClr val="FFFFFF"/>
                </a:solidFill>
                <a:latin typeface="Tw Cen MT" pitchFamily="34" charset="0"/>
              </a:rPr>
              <a:t>Shared</a:t>
            </a:r>
          </a:p>
          <a:p>
            <a:pPr algn="ctr"/>
            <a:r>
              <a:rPr lang="en-US" altLang="en-US" sz="1500" dirty="0">
                <a:solidFill>
                  <a:srgbClr val="FFFFFF"/>
                </a:solidFill>
                <a:latin typeface="Tw Cen MT" pitchFamily="34" charset="0"/>
              </a:rPr>
              <a:t>Services </a:t>
            </a:r>
          </a:p>
          <a:p>
            <a:pPr algn="ctr"/>
            <a:r>
              <a:rPr lang="en-US" altLang="en-US" sz="1500" dirty="0">
                <a:solidFill>
                  <a:srgbClr val="FFFFFF"/>
                </a:solidFill>
                <a:latin typeface="Tw Cen MT" pitchFamily="34" charset="0"/>
              </a:rPr>
              <a:t>Stack</a:t>
            </a:r>
          </a:p>
        </p:txBody>
      </p:sp>
      <p:sp>
        <p:nvSpPr>
          <p:cNvPr id="6" name="Oval 5"/>
          <p:cNvSpPr/>
          <p:nvPr/>
        </p:nvSpPr>
        <p:spPr>
          <a:xfrm>
            <a:off x="4123532" y="3595055"/>
            <a:ext cx="1322917" cy="11317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SMART on FHIR</a:t>
            </a:r>
          </a:p>
          <a:p>
            <a:pPr algn="ctr"/>
            <a:r>
              <a:rPr lang="en-US" sz="1500" dirty="0"/>
              <a:t>App</a:t>
            </a:r>
          </a:p>
        </p:txBody>
      </p:sp>
      <p:sp>
        <p:nvSpPr>
          <p:cNvPr id="61" name="Up-Down Arrow 60"/>
          <p:cNvSpPr/>
          <p:nvPr/>
        </p:nvSpPr>
        <p:spPr>
          <a:xfrm rot="5400000">
            <a:off x="3536158" y="3618306"/>
            <a:ext cx="215634" cy="959114"/>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12" name="Group 11"/>
          <p:cNvGrpSpPr/>
          <p:nvPr/>
        </p:nvGrpSpPr>
        <p:grpSpPr>
          <a:xfrm>
            <a:off x="1390307" y="1019753"/>
            <a:ext cx="2073092" cy="1445003"/>
            <a:chOff x="1007968" y="1350703"/>
            <a:chExt cx="2487710" cy="1734004"/>
          </a:xfrm>
        </p:grpSpPr>
        <p:sp>
          <p:nvSpPr>
            <p:cNvPr id="56" name="TextBox 8"/>
            <p:cNvSpPr txBox="1">
              <a:spLocks noChangeArrowheads="1"/>
            </p:cNvSpPr>
            <p:nvPr/>
          </p:nvSpPr>
          <p:spPr bwMode="auto">
            <a:xfrm>
              <a:off x="2294780" y="1465263"/>
              <a:ext cx="1200898" cy="161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167" dirty="0">
                  <a:latin typeface="Tw Cen MT" pitchFamily="34" charset="0"/>
                </a:rPr>
                <a:t>Security</a:t>
              </a:r>
            </a:p>
            <a:p>
              <a:pPr algn="ctr"/>
              <a:r>
                <a:rPr lang="en-US" altLang="en-US" sz="1167" dirty="0">
                  <a:latin typeface="Tw Cen MT" pitchFamily="34" charset="0"/>
                </a:rPr>
                <a:t>Auditing</a:t>
              </a:r>
            </a:p>
            <a:p>
              <a:pPr algn="ctr"/>
              <a:r>
                <a:rPr lang="en-US" altLang="en-US" sz="1167" dirty="0">
                  <a:latin typeface="Tw Cen MT" pitchFamily="34" charset="0"/>
                </a:rPr>
                <a:t>Data Drive,</a:t>
              </a:r>
            </a:p>
            <a:p>
              <a:pPr algn="ctr"/>
              <a:r>
                <a:rPr lang="en-US" altLang="en-US" sz="1167" dirty="0">
                  <a:latin typeface="Tw Cen MT" pitchFamily="34" charset="0"/>
                </a:rPr>
                <a:t>Time Drive</a:t>
              </a:r>
            </a:p>
            <a:p>
              <a:pPr algn="ctr"/>
              <a:r>
                <a:rPr lang="en-US" altLang="en-US" sz="1167" dirty="0">
                  <a:latin typeface="Tw Cen MT" pitchFamily="34" charset="0"/>
                </a:rPr>
                <a:t>Pub - Sub</a:t>
              </a:r>
            </a:p>
            <a:p>
              <a:pPr algn="ctr"/>
              <a:r>
                <a:rPr lang="en-US" altLang="en-US" sz="1167" dirty="0">
                  <a:latin typeface="Tw Cen MT" pitchFamily="34" charset="0"/>
                </a:rPr>
                <a:t>Notification, Etc.</a:t>
              </a:r>
            </a:p>
          </p:txBody>
        </p:sp>
        <p:grpSp>
          <p:nvGrpSpPr>
            <p:cNvPr id="9" name="Group 8"/>
            <p:cNvGrpSpPr/>
            <p:nvPr/>
          </p:nvGrpSpPr>
          <p:grpSpPr>
            <a:xfrm>
              <a:off x="1007968" y="1350703"/>
              <a:ext cx="1420812" cy="1573212"/>
              <a:chOff x="1007968" y="1350703"/>
              <a:chExt cx="1420812" cy="1573212"/>
            </a:xfrm>
          </p:grpSpPr>
          <p:pic>
            <p:nvPicPr>
              <p:cNvPr id="54" name="Rectangle 6"/>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07968" y="1350703"/>
                <a:ext cx="1420812" cy="1573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49636" y="1629072"/>
                <a:ext cx="987425" cy="941796"/>
              </a:xfrm>
              <a:prstGeom prst="rect">
                <a:avLst/>
              </a:prstGeom>
              <a:noFill/>
            </p:spPr>
            <p:txBody>
              <a:bodyPr wrap="none" rtlCol="0">
                <a:spAutoFit/>
              </a:bodyPr>
              <a:lstStyle/>
              <a:p>
                <a:pPr algn="ctr"/>
                <a:r>
                  <a:rPr lang="en-US" sz="1500" dirty="0">
                    <a:solidFill>
                      <a:schemeClr val="bg1"/>
                    </a:solidFill>
                  </a:rPr>
                  <a:t>Core </a:t>
                </a:r>
              </a:p>
              <a:p>
                <a:pPr algn="ctr"/>
                <a:r>
                  <a:rPr lang="en-US" sz="1500" dirty="0">
                    <a:solidFill>
                      <a:schemeClr val="bg1"/>
                    </a:solidFill>
                  </a:rPr>
                  <a:t>Shared</a:t>
                </a:r>
              </a:p>
              <a:p>
                <a:pPr algn="ctr"/>
                <a:r>
                  <a:rPr lang="en-US" sz="1500" dirty="0">
                    <a:solidFill>
                      <a:schemeClr val="bg1"/>
                    </a:solidFill>
                  </a:rPr>
                  <a:t>Services</a:t>
                </a:r>
              </a:p>
            </p:txBody>
          </p:sp>
        </p:grpSp>
      </p:grpSp>
      <p:sp>
        <p:nvSpPr>
          <p:cNvPr id="65" name="Up-Down Arrow 64"/>
          <p:cNvSpPr/>
          <p:nvPr/>
        </p:nvSpPr>
        <p:spPr>
          <a:xfrm>
            <a:off x="2268805" y="2965743"/>
            <a:ext cx="380998" cy="666986"/>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7" name="Up-Down Arrow 66"/>
          <p:cNvSpPr/>
          <p:nvPr/>
        </p:nvSpPr>
        <p:spPr>
          <a:xfrm rot="4375954">
            <a:off x="3526344" y="4027317"/>
            <a:ext cx="218064" cy="1043038"/>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8" name="Up-Down Arrow 67"/>
          <p:cNvSpPr/>
          <p:nvPr/>
        </p:nvSpPr>
        <p:spPr>
          <a:xfrm>
            <a:off x="4688418" y="2965743"/>
            <a:ext cx="223571" cy="666986"/>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11" name="TextBox 10"/>
          <p:cNvSpPr txBox="1"/>
          <p:nvPr/>
        </p:nvSpPr>
        <p:spPr>
          <a:xfrm>
            <a:off x="3255823" y="3766726"/>
            <a:ext cx="743858" cy="323165"/>
          </a:xfrm>
          <a:prstGeom prst="rect">
            <a:avLst/>
          </a:prstGeom>
          <a:noFill/>
        </p:spPr>
        <p:txBody>
          <a:bodyPr wrap="none" rtlCol="0">
            <a:spAutoFit/>
          </a:bodyPr>
          <a:lstStyle/>
          <a:p>
            <a:r>
              <a:rPr lang="en-US" sz="1500" dirty="0"/>
              <a:t>SMART</a:t>
            </a:r>
          </a:p>
        </p:txBody>
      </p:sp>
      <p:sp>
        <p:nvSpPr>
          <p:cNvPr id="71" name="TextBox 70"/>
          <p:cNvSpPr txBox="1"/>
          <p:nvPr/>
        </p:nvSpPr>
        <p:spPr>
          <a:xfrm rot="20585427">
            <a:off x="3411517" y="4626865"/>
            <a:ext cx="545342" cy="323165"/>
          </a:xfrm>
          <a:prstGeom prst="rect">
            <a:avLst/>
          </a:prstGeom>
          <a:noFill/>
        </p:spPr>
        <p:txBody>
          <a:bodyPr wrap="none" rtlCol="0">
            <a:spAutoFit/>
          </a:bodyPr>
          <a:lstStyle/>
          <a:p>
            <a:r>
              <a:rPr lang="en-US" sz="1500" dirty="0"/>
              <a:t>FHIR</a:t>
            </a:r>
          </a:p>
        </p:txBody>
      </p:sp>
      <p:grpSp>
        <p:nvGrpSpPr>
          <p:cNvPr id="13" name="Group 12"/>
          <p:cNvGrpSpPr/>
          <p:nvPr/>
        </p:nvGrpSpPr>
        <p:grpSpPr>
          <a:xfrm>
            <a:off x="3451767" y="1644979"/>
            <a:ext cx="1184010" cy="674688"/>
            <a:chOff x="3408363" y="1966913"/>
            <a:chExt cx="1420812" cy="809625"/>
          </a:xfrm>
        </p:grpSpPr>
        <p:pic>
          <p:nvPicPr>
            <p:cNvPr id="73" name="Rectangle 5"/>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08363" y="1966913"/>
              <a:ext cx="1420812" cy="809625"/>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48"/>
            <p:cNvSpPr txBox="1">
              <a:spLocks noChangeArrowheads="1"/>
            </p:cNvSpPr>
            <p:nvPr/>
          </p:nvSpPr>
          <p:spPr bwMode="auto">
            <a:xfrm>
              <a:off x="3462338" y="2017713"/>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BPMN2</a:t>
              </a:r>
            </a:p>
            <a:p>
              <a:pPr algn="ctr"/>
              <a:r>
                <a:rPr lang="en-US" altLang="en-US" sz="1500" dirty="0">
                  <a:solidFill>
                    <a:srgbClr val="FFFFFF"/>
                  </a:solidFill>
                  <a:latin typeface="Tw Cen MT" pitchFamily="34" charset="0"/>
                </a:rPr>
                <a:t>Engine</a:t>
              </a:r>
            </a:p>
          </p:txBody>
        </p:sp>
      </p:grpSp>
      <p:sp>
        <p:nvSpPr>
          <p:cNvPr id="76" name="Up-Down Arrow 75"/>
          <p:cNvSpPr/>
          <p:nvPr/>
        </p:nvSpPr>
        <p:spPr>
          <a:xfrm>
            <a:off x="1904182" y="2260254"/>
            <a:ext cx="210656" cy="5690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78" name="Up-Down Arrow 77"/>
          <p:cNvSpPr/>
          <p:nvPr/>
        </p:nvSpPr>
        <p:spPr>
          <a:xfrm>
            <a:off x="3918341" y="2228106"/>
            <a:ext cx="210656" cy="5690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80" name="Group 79"/>
          <p:cNvGrpSpPr/>
          <p:nvPr/>
        </p:nvGrpSpPr>
        <p:grpSpPr>
          <a:xfrm>
            <a:off x="4618751" y="1666146"/>
            <a:ext cx="1361563" cy="674688"/>
            <a:chOff x="3394484" y="1966913"/>
            <a:chExt cx="1434691" cy="809625"/>
          </a:xfrm>
        </p:grpSpPr>
        <p:pic>
          <p:nvPicPr>
            <p:cNvPr id="81" name="Rectangle 5"/>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08363" y="1966913"/>
              <a:ext cx="1420812" cy="809625"/>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48"/>
            <p:cNvSpPr txBox="1">
              <a:spLocks noChangeArrowheads="1"/>
            </p:cNvSpPr>
            <p:nvPr/>
          </p:nvSpPr>
          <p:spPr bwMode="auto">
            <a:xfrm>
              <a:off x="3394484" y="2017713"/>
              <a:ext cx="12954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333" dirty="0">
                  <a:solidFill>
                    <a:srgbClr val="FFFFFF"/>
                  </a:solidFill>
                  <a:latin typeface="Tw Cen MT" pitchFamily="34" charset="0"/>
                </a:rPr>
                <a:t>Terminology</a:t>
              </a:r>
            </a:p>
            <a:p>
              <a:pPr algn="ctr"/>
              <a:r>
                <a:rPr lang="en-US" altLang="en-US" sz="1333" dirty="0">
                  <a:solidFill>
                    <a:srgbClr val="FFFFFF"/>
                  </a:solidFill>
                  <a:latin typeface="Tw Cen MT" pitchFamily="34" charset="0"/>
                </a:rPr>
                <a:t>Ontology</a:t>
              </a:r>
            </a:p>
          </p:txBody>
        </p:sp>
      </p:grpSp>
      <p:grpSp>
        <p:nvGrpSpPr>
          <p:cNvPr id="83" name="Group 82"/>
          <p:cNvGrpSpPr/>
          <p:nvPr/>
        </p:nvGrpSpPr>
        <p:grpSpPr>
          <a:xfrm>
            <a:off x="5894133" y="1682750"/>
            <a:ext cx="1184010" cy="674688"/>
            <a:chOff x="3408363" y="1966913"/>
            <a:chExt cx="1420812" cy="809625"/>
          </a:xfrm>
        </p:grpSpPr>
        <p:pic>
          <p:nvPicPr>
            <p:cNvPr id="84" name="Rectangle 5"/>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08363" y="1966913"/>
              <a:ext cx="1420812" cy="809625"/>
            </a:xfrm>
            <a:prstGeom prst="rect">
              <a:avLst/>
            </a:prstGeom>
            <a:noFill/>
            <a:extLst>
              <a:ext uri="{909E8E84-426E-40DD-AFC4-6F175D3DCCD1}">
                <a14:hiddenFill xmlns:a14="http://schemas.microsoft.com/office/drawing/2010/main">
                  <a:solidFill>
                    <a:srgbClr val="FFFFFF"/>
                  </a:solidFill>
                </a14:hiddenFill>
              </a:ext>
            </a:extLst>
          </p:spPr>
        </p:pic>
        <p:sp>
          <p:nvSpPr>
            <p:cNvPr id="85" name="Text Box 48"/>
            <p:cNvSpPr txBox="1">
              <a:spLocks noChangeArrowheads="1"/>
            </p:cNvSpPr>
            <p:nvPr/>
          </p:nvSpPr>
          <p:spPr bwMode="auto">
            <a:xfrm>
              <a:off x="3462338" y="2017713"/>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DROOLS</a:t>
              </a:r>
            </a:p>
          </p:txBody>
        </p:sp>
      </p:grpSp>
      <p:sp>
        <p:nvSpPr>
          <p:cNvPr id="86" name="Up-Down Arrow 85"/>
          <p:cNvSpPr/>
          <p:nvPr/>
        </p:nvSpPr>
        <p:spPr>
          <a:xfrm>
            <a:off x="5103675" y="2249273"/>
            <a:ext cx="210656" cy="5690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87" name="Up-Down Arrow 86"/>
          <p:cNvSpPr/>
          <p:nvPr/>
        </p:nvSpPr>
        <p:spPr>
          <a:xfrm>
            <a:off x="6394841" y="2270439"/>
            <a:ext cx="210656" cy="5690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nvGrpSpPr>
          <p:cNvPr id="88" name="Group 87"/>
          <p:cNvGrpSpPr/>
          <p:nvPr/>
        </p:nvGrpSpPr>
        <p:grpSpPr>
          <a:xfrm>
            <a:off x="7033164" y="1682750"/>
            <a:ext cx="1184010" cy="674688"/>
            <a:chOff x="3408363" y="1966913"/>
            <a:chExt cx="1420812" cy="809625"/>
          </a:xfrm>
        </p:grpSpPr>
        <p:pic>
          <p:nvPicPr>
            <p:cNvPr id="89" name="Rectangle 5"/>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08363" y="1966913"/>
              <a:ext cx="1420812" cy="80962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48"/>
            <p:cNvSpPr txBox="1">
              <a:spLocks noChangeArrowheads="1"/>
            </p:cNvSpPr>
            <p:nvPr/>
          </p:nvSpPr>
          <p:spPr bwMode="auto">
            <a:xfrm>
              <a:off x="3462338" y="2017713"/>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fontAlgn="base">
                <a:spcBef>
                  <a:spcPct val="0"/>
                </a:spcBef>
                <a:spcAft>
                  <a:spcPct val="0"/>
                </a:spcAft>
                <a:defRPr sz="3200">
                  <a:solidFill>
                    <a:schemeClr val="tx1"/>
                  </a:solidFill>
                  <a:latin typeface="GE Inspira Pitch" pitchFamily="34" charset="0"/>
                </a:defRPr>
              </a:lvl6pPr>
              <a:lvl7pPr marL="2971800" indent="-228600" fontAlgn="base">
                <a:spcBef>
                  <a:spcPct val="0"/>
                </a:spcBef>
                <a:spcAft>
                  <a:spcPct val="0"/>
                </a:spcAft>
                <a:defRPr sz="3200">
                  <a:solidFill>
                    <a:schemeClr val="tx1"/>
                  </a:solidFill>
                  <a:latin typeface="GE Inspira Pitch" pitchFamily="34" charset="0"/>
                </a:defRPr>
              </a:lvl7pPr>
              <a:lvl8pPr marL="3429000" indent="-228600" fontAlgn="base">
                <a:spcBef>
                  <a:spcPct val="0"/>
                </a:spcBef>
                <a:spcAft>
                  <a:spcPct val="0"/>
                </a:spcAft>
                <a:defRPr sz="3200">
                  <a:solidFill>
                    <a:schemeClr val="tx1"/>
                  </a:solidFill>
                  <a:latin typeface="GE Inspira Pitch" pitchFamily="34" charset="0"/>
                </a:defRPr>
              </a:lvl8pPr>
              <a:lvl9pPr marL="3886200" indent="-228600" fontAlgn="base">
                <a:spcBef>
                  <a:spcPct val="0"/>
                </a:spcBef>
                <a:spcAft>
                  <a:spcPct val="0"/>
                </a:spcAft>
                <a:defRPr sz="3200">
                  <a:solidFill>
                    <a:schemeClr val="tx1"/>
                  </a:solidFill>
                  <a:latin typeface="GE Inspira Pitch" pitchFamily="34" charset="0"/>
                </a:defRPr>
              </a:lvl9pPr>
            </a:lstStyle>
            <a:p>
              <a:pPr algn="ctr"/>
              <a:r>
                <a:rPr lang="en-US" altLang="en-US" sz="1500" dirty="0">
                  <a:solidFill>
                    <a:srgbClr val="FFFFFF"/>
                  </a:solidFill>
                  <a:latin typeface="Tw Cen MT" pitchFamily="34" charset="0"/>
                </a:rPr>
                <a:t>More…</a:t>
              </a:r>
            </a:p>
          </p:txBody>
        </p:sp>
      </p:grpSp>
      <p:sp>
        <p:nvSpPr>
          <p:cNvPr id="91" name="Up-Down Arrow 90"/>
          <p:cNvSpPr/>
          <p:nvPr/>
        </p:nvSpPr>
        <p:spPr>
          <a:xfrm>
            <a:off x="7474341" y="2270035"/>
            <a:ext cx="210656" cy="5690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14" name="Right Brace 13"/>
          <p:cNvSpPr/>
          <p:nvPr/>
        </p:nvSpPr>
        <p:spPr>
          <a:xfrm rot="16200000">
            <a:off x="5610319" y="-770957"/>
            <a:ext cx="328288" cy="45554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15" name="TextBox 14"/>
          <p:cNvSpPr txBox="1"/>
          <p:nvPr/>
        </p:nvSpPr>
        <p:spPr>
          <a:xfrm>
            <a:off x="4717832" y="1023754"/>
            <a:ext cx="1939955" cy="348878"/>
          </a:xfrm>
          <a:prstGeom prst="rect">
            <a:avLst/>
          </a:prstGeom>
          <a:noFill/>
        </p:spPr>
        <p:txBody>
          <a:bodyPr wrap="none" rtlCol="0">
            <a:spAutoFit/>
          </a:bodyPr>
          <a:lstStyle/>
          <a:p>
            <a:r>
              <a:rPr lang="en-US" sz="1667" b="1" dirty="0"/>
              <a:t>Knowledge Services</a:t>
            </a:r>
          </a:p>
        </p:txBody>
      </p:sp>
      <p:sp>
        <p:nvSpPr>
          <p:cNvPr id="94" name="Up-Down Arrow 93"/>
          <p:cNvSpPr/>
          <p:nvPr/>
        </p:nvSpPr>
        <p:spPr>
          <a:xfrm>
            <a:off x="6788303" y="2987146"/>
            <a:ext cx="210656" cy="633233"/>
          </a:xfrm>
          <a:prstGeom prst="upDownArrow">
            <a:avLst>
              <a:gd name="adj1" fmla="val 50000"/>
              <a:gd name="adj2" fmla="val 522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Tree>
    <p:extLst>
      <p:ext uri="{BB962C8B-B14F-4D97-AF65-F5344CB8AC3E}">
        <p14:creationId xmlns:p14="http://schemas.microsoft.com/office/powerpoint/2010/main" val="200357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28480" y="1592995"/>
            <a:ext cx="5262324" cy="2503886"/>
            <a:chOff x="2579860" y="2151749"/>
            <a:chExt cx="7501290" cy="3338514"/>
          </a:xfrm>
        </p:grpSpPr>
        <p:sp>
          <p:nvSpPr>
            <p:cNvPr id="76" name="AutoShape 29"/>
            <p:cNvSpPr>
              <a:spLocks noChangeArrowheads="1"/>
            </p:cNvSpPr>
            <p:nvPr/>
          </p:nvSpPr>
          <p:spPr bwMode="auto">
            <a:xfrm>
              <a:off x="2937048" y="2613712"/>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sz="1650" kern="0">
                <a:solidFill>
                  <a:srgbClr val="FFFF00"/>
                </a:solidFill>
              </a:endParaRPr>
            </a:p>
          </p:txBody>
        </p:sp>
        <p:sp>
          <p:nvSpPr>
            <p:cNvPr id="77" name="AutoShape 30"/>
            <p:cNvSpPr>
              <a:spLocks noChangeArrowheads="1"/>
            </p:cNvSpPr>
            <p:nvPr/>
          </p:nvSpPr>
          <p:spPr bwMode="auto">
            <a:xfrm>
              <a:off x="3211685" y="2654988"/>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78" name="Text Box 31"/>
            <p:cNvSpPr txBox="1">
              <a:spLocks noChangeArrowheads="1"/>
            </p:cNvSpPr>
            <p:nvPr/>
          </p:nvSpPr>
          <p:spPr bwMode="auto">
            <a:xfrm>
              <a:off x="3160886" y="2635937"/>
              <a:ext cx="615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200">
                  <a:solidFill>
                    <a:srgbClr val="00000A"/>
                  </a:solidFill>
                  <a:latin typeface="Arial Narrow" pitchFamily="34" charset="0"/>
                </a:rPr>
                <a:t>data</a:t>
              </a:r>
            </a:p>
          </p:txBody>
        </p:sp>
        <p:sp>
          <p:nvSpPr>
            <p:cNvPr id="79" name="Text Box 32"/>
            <p:cNvSpPr txBox="1">
              <a:spLocks noChangeArrowheads="1"/>
            </p:cNvSpPr>
            <p:nvPr/>
          </p:nvSpPr>
          <p:spPr bwMode="auto">
            <a:xfrm>
              <a:off x="3827635" y="2626412"/>
              <a:ext cx="112871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200" dirty="0">
                  <a:solidFill>
                    <a:srgbClr val="00000A"/>
                  </a:solidFill>
                  <a:latin typeface="Arial Narrow" pitchFamily="34" charset="0"/>
                </a:rPr>
                <a:t>138 mmHg</a:t>
              </a:r>
            </a:p>
          </p:txBody>
        </p:sp>
        <p:sp>
          <p:nvSpPr>
            <p:cNvPr id="80" name="Text Box 37"/>
            <p:cNvSpPr txBox="1">
              <a:spLocks noChangeArrowheads="1"/>
            </p:cNvSpPr>
            <p:nvPr/>
          </p:nvSpPr>
          <p:spPr bwMode="auto">
            <a:xfrm>
              <a:off x="5223048" y="2181912"/>
              <a:ext cx="22494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200">
                  <a:solidFill>
                    <a:srgbClr val="00000A"/>
                  </a:solidFill>
                  <a:latin typeface="Arial Narrow" pitchFamily="34" charset="0"/>
                </a:rPr>
                <a:t>SystolicBP</a:t>
              </a:r>
            </a:p>
          </p:txBody>
        </p:sp>
        <p:sp>
          <p:nvSpPr>
            <p:cNvPr id="81" name="AutoShape 38"/>
            <p:cNvSpPr>
              <a:spLocks noChangeArrowheads="1"/>
            </p:cNvSpPr>
            <p:nvPr/>
          </p:nvSpPr>
          <p:spPr bwMode="auto">
            <a:xfrm>
              <a:off x="2579860" y="2178737"/>
              <a:ext cx="2606675"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82" name="Text Box 39"/>
            <p:cNvSpPr txBox="1">
              <a:spLocks noChangeArrowheads="1"/>
            </p:cNvSpPr>
            <p:nvPr/>
          </p:nvSpPr>
          <p:spPr bwMode="auto">
            <a:xfrm>
              <a:off x="2687809" y="2151749"/>
              <a:ext cx="28479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200" dirty="0" err="1">
                  <a:solidFill>
                    <a:srgbClr val="00000A"/>
                  </a:solidFill>
                  <a:latin typeface="Arial Narrow" pitchFamily="34" charset="0"/>
                </a:rPr>
                <a:t>SystolicBPObs</a:t>
              </a:r>
              <a:endParaRPr lang="en-US" altLang="en-US" sz="1200" dirty="0">
                <a:solidFill>
                  <a:srgbClr val="00000A"/>
                </a:solidFill>
                <a:latin typeface="Arial Narrow" pitchFamily="34" charset="0"/>
              </a:endParaRPr>
            </a:p>
          </p:txBody>
        </p:sp>
        <p:grpSp>
          <p:nvGrpSpPr>
            <p:cNvPr id="83" name="Group 37"/>
            <p:cNvGrpSpPr>
              <a:grpSpLocks/>
            </p:cNvGrpSpPr>
            <p:nvPr/>
          </p:nvGrpSpPr>
          <p:grpSpPr bwMode="auto">
            <a:xfrm>
              <a:off x="3208510" y="3112188"/>
              <a:ext cx="3983591" cy="2378075"/>
              <a:chOff x="2162067" y="3262457"/>
              <a:chExt cx="3983591" cy="2378075"/>
            </a:xfrm>
          </p:grpSpPr>
          <p:sp>
            <p:nvSpPr>
              <p:cNvPr id="91" name="AutoShape 33"/>
              <p:cNvSpPr>
                <a:spLocks noChangeArrowheads="1"/>
              </p:cNvSpPr>
              <p:nvPr/>
            </p:nvSpPr>
            <p:spPr bwMode="auto">
              <a:xfrm>
                <a:off x="2163655" y="3300557"/>
                <a:ext cx="639762"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92" name="Text Box 34"/>
              <p:cNvSpPr txBox="1">
                <a:spLocks noChangeArrowheads="1"/>
              </p:cNvSpPr>
              <p:nvPr/>
            </p:nvSpPr>
            <p:spPr bwMode="auto">
              <a:xfrm>
                <a:off x="2162067" y="3262457"/>
                <a:ext cx="6928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quals</a:t>
                </a:r>
              </a:p>
            </p:txBody>
          </p:sp>
          <p:sp>
            <p:nvSpPr>
              <p:cNvPr id="93" name="AutoShape 40"/>
              <p:cNvSpPr>
                <a:spLocks noChangeArrowheads="1"/>
              </p:cNvSpPr>
              <p:nvPr/>
            </p:nvSpPr>
            <p:spPr bwMode="auto">
              <a:xfrm>
                <a:off x="2665305" y="4170507"/>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sz="1650" kern="0">
                  <a:solidFill>
                    <a:srgbClr val="FFFF00"/>
                  </a:solidFill>
                </a:endParaRPr>
              </a:p>
            </p:txBody>
          </p:sp>
          <p:sp>
            <p:nvSpPr>
              <p:cNvPr id="94" name="AutoShape 41"/>
              <p:cNvSpPr>
                <a:spLocks noChangeArrowheads="1"/>
              </p:cNvSpPr>
              <p:nvPr/>
            </p:nvSpPr>
            <p:spPr bwMode="auto">
              <a:xfrm>
                <a:off x="2939942" y="4211782"/>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95" name="Text Box 42"/>
              <p:cNvSpPr txBox="1">
                <a:spLocks noChangeArrowheads="1"/>
              </p:cNvSpPr>
              <p:nvPr/>
            </p:nvSpPr>
            <p:spPr bwMode="auto">
              <a:xfrm>
                <a:off x="2889143" y="4192733"/>
                <a:ext cx="615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data</a:t>
                </a:r>
              </a:p>
            </p:txBody>
          </p:sp>
          <p:sp>
            <p:nvSpPr>
              <p:cNvPr id="96" name="Text Box 43"/>
              <p:cNvSpPr txBox="1">
                <a:spLocks noChangeArrowheads="1"/>
              </p:cNvSpPr>
              <p:nvPr/>
            </p:nvSpPr>
            <p:spPr bwMode="auto">
              <a:xfrm>
                <a:off x="3555892" y="4183207"/>
                <a:ext cx="11397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dirty="0">
                    <a:solidFill>
                      <a:srgbClr val="00000A"/>
                    </a:solidFill>
                    <a:latin typeface="Arial Narrow" pitchFamily="34" charset="0"/>
                  </a:rPr>
                  <a:t>Right Arm</a:t>
                </a:r>
              </a:p>
            </p:txBody>
          </p:sp>
          <p:sp>
            <p:nvSpPr>
              <p:cNvPr id="97" name="Text Box 44"/>
              <p:cNvSpPr txBox="1">
                <a:spLocks noChangeArrowheads="1"/>
              </p:cNvSpPr>
              <p:nvPr/>
            </p:nvSpPr>
            <p:spPr bwMode="auto">
              <a:xfrm>
                <a:off x="4656030" y="3683143"/>
                <a:ext cx="127635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BodyLocation</a:t>
                </a:r>
              </a:p>
            </p:txBody>
          </p:sp>
          <p:sp>
            <p:nvSpPr>
              <p:cNvPr id="98" name="AutoShape 45"/>
              <p:cNvSpPr>
                <a:spLocks noChangeArrowheads="1"/>
              </p:cNvSpPr>
              <p:nvPr/>
            </p:nvSpPr>
            <p:spPr bwMode="auto">
              <a:xfrm>
                <a:off x="2308117" y="3735532"/>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99" name="Text Box 46"/>
              <p:cNvSpPr txBox="1">
                <a:spLocks noChangeArrowheads="1"/>
              </p:cNvSpPr>
              <p:nvPr/>
            </p:nvSpPr>
            <p:spPr bwMode="auto">
              <a:xfrm>
                <a:off x="2416067" y="3708543"/>
                <a:ext cx="13554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dirty="0" err="1">
                    <a:solidFill>
                      <a:srgbClr val="00000A"/>
                    </a:solidFill>
                    <a:latin typeface="Arial Narrow" pitchFamily="34" charset="0"/>
                  </a:rPr>
                  <a:t>BodyLocation</a:t>
                </a:r>
                <a:endParaRPr lang="en-US" altLang="en-US" sz="1200" kern="0" dirty="0">
                  <a:solidFill>
                    <a:srgbClr val="00000A"/>
                  </a:solidFill>
                  <a:latin typeface="Arial Narrow" pitchFamily="34" charset="0"/>
                </a:endParaRPr>
              </a:p>
            </p:txBody>
          </p:sp>
          <p:sp>
            <p:nvSpPr>
              <p:cNvPr id="100" name="AutoShape 47"/>
              <p:cNvSpPr>
                <a:spLocks noChangeArrowheads="1"/>
              </p:cNvSpPr>
              <p:nvPr/>
            </p:nvSpPr>
            <p:spPr bwMode="auto">
              <a:xfrm>
                <a:off x="2666892" y="5242069"/>
                <a:ext cx="2363788" cy="398463"/>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sz="1650" kern="0">
                  <a:solidFill>
                    <a:srgbClr val="FFFF00"/>
                  </a:solidFill>
                </a:endParaRPr>
              </a:p>
            </p:txBody>
          </p:sp>
          <p:sp>
            <p:nvSpPr>
              <p:cNvPr id="101" name="AutoShape 48"/>
              <p:cNvSpPr>
                <a:spLocks noChangeArrowheads="1"/>
              </p:cNvSpPr>
              <p:nvPr/>
            </p:nvSpPr>
            <p:spPr bwMode="auto">
              <a:xfrm>
                <a:off x="2941530" y="5283344"/>
                <a:ext cx="639762" cy="300038"/>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102" name="Text Box 49"/>
              <p:cNvSpPr txBox="1">
                <a:spLocks noChangeArrowheads="1"/>
              </p:cNvSpPr>
              <p:nvPr/>
            </p:nvSpPr>
            <p:spPr bwMode="auto">
              <a:xfrm>
                <a:off x="2890731" y="5264293"/>
                <a:ext cx="6151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data</a:t>
                </a:r>
              </a:p>
            </p:txBody>
          </p:sp>
          <p:sp>
            <p:nvSpPr>
              <p:cNvPr id="103" name="Text Box 50"/>
              <p:cNvSpPr txBox="1">
                <a:spLocks noChangeArrowheads="1"/>
              </p:cNvSpPr>
              <p:nvPr/>
            </p:nvSpPr>
            <p:spPr bwMode="auto">
              <a:xfrm>
                <a:off x="3557480" y="5254769"/>
                <a:ext cx="8108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Sitting</a:t>
                </a:r>
              </a:p>
            </p:txBody>
          </p:sp>
          <p:sp>
            <p:nvSpPr>
              <p:cNvPr id="104" name="Text Box 51"/>
              <p:cNvSpPr txBox="1">
                <a:spLocks noChangeArrowheads="1"/>
              </p:cNvSpPr>
              <p:nvPr/>
            </p:nvSpPr>
            <p:spPr bwMode="auto">
              <a:xfrm>
                <a:off x="4657616" y="4754707"/>
                <a:ext cx="14880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PatientPosition</a:t>
                </a:r>
              </a:p>
            </p:txBody>
          </p:sp>
          <p:sp>
            <p:nvSpPr>
              <p:cNvPr id="105" name="AutoShape 52"/>
              <p:cNvSpPr>
                <a:spLocks noChangeArrowheads="1"/>
              </p:cNvSpPr>
              <p:nvPr/>
            </p:nvSpPr>
            <p:spPr bwMode="auto">
              <a:xfrm>
                <a:off x="2309705" y="4807094"/>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1650" kern="0">
                  <a:solidFill>
                    <a:srgbClr val="FFFF00"/>
                  </a:solidFill>
                  <a:latin typeface="Times New Roman"/>
                </a:endParaRPr>
              </a:p>
            </p:txBody>
          </p:sp>
          <p:sp>
            <p:nvSpPr>
              <p:cNvPr id="106" name="Text Box 53"/>
              <p:cNvSpPr txBox="1">
                <a:spLocks noChangeArrowheads="1"/>
              </p:cNvSpPr>
              <p:nvPr/>
            </p:nvSpPr>
            <p:spPr bwMode="auto">
              <a:xfrm>
                <a:off x="2417655" y="4780107"/>
                <a:ext cx="1465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200" kern="0">
                    <a:solidFill>
                      <a:srgbClr val="00000A"/>
                    </a:solidFill>
                    <a:latin typeface="Arial Narrow" pitchFamily="34" charset="0"/>
                  </a:rPr>
                  <a:t>PatientPosition</a:t>
                </a:r>
              </a:p>
            </p:txBody>
          </p:sp>
        </p:grpSp>
        <p:cxnSp>
          <p:nvCxnSpPr>
            <p:cNvPr id="84" name="Straight Arrow Connector 83"/>
            <p:cNvCxnSpPr/>
            <p:nvPr/>
          </p:nvCxnSpPr>
          <p:spPr bwMode="auto">
            <a:xfrm flipH="1" flipV="1">
              <a:off x="6873926" y="3869424"/>
              <a:ext cx="1428882" cy="7809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flipH="1">
              <a:off x="5300835" y="4785161"/>
              <a:ext cx="3001971" cy="5300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6" name="TextBox 85"/>
            <p:cNvSpPr txBox="1"/>
            <p:nvPr/>
          </p:nvSpPr>
          <p:spPr>
            <a:xfrm>
              <a:off x="8376703" y="4514609"/>
              <a:ext cx="1704447" cy="400109"/>
            </a:xfrm>
            <a:prstGeom prst="rect">
              <a:avLst/>
            </a:prstGeom>
            <a:noFill/>
            <a:ln>
              <a:noFill/>
            </a:ln>
          </p:spPr>
          <p:txBody>
            <a:bodyPr wrap="square" rtlCol="0">
              <a:spAutoFit/>
            </a:bodyPr>
            <a:lstStyle>
              <a:defPPr>
                <a:defRPr lang="en-US"/>
              </a:defPPr>
              <a:lvl1pPr>
                <a:defRPr>
                  <a:solidFill>
                    <a:srgbClr val="00000A"/>
                  </a:solidFill>
                </a:defRPr>
              </a:lvl1pPr>
            </a:lstStyle>
            <a:p>
              <a:pPr defTabSz="342900"/>
              <a:r>
                <a:rPr lang="en-US" sz="1350" dirty="0"/>
                <a:t>SNOMED CT</a:t>
              </a:r>
            </a:p>
          </p:txBody>
        </p:sp>
        <p:cxnSp>
          <p:nvCxnSpPr>
            <p:cNvPr id="87" name="Straight Arrow Connector 86"/>
            <p:cNvCxnSpPr/>
            <p:nvPr/>
          </p:nvCxnSpPr>
          <p:spPr bwMode="auto">
            <a:xfrm flipH="1" flipV="1">
              <a:off x="6123814" y="2499738"/>
              <a:ext cx="1348721" cy="352644"/>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8" name="TextBox 87"/>
            <p:cNvSpPr txBox="1"/>
            <p:nvPr/>
          </p:nvSpPr>
          <p:spPr>
            <a:xfrm>
              <a:off x="7255395" y="2646269"/>
              <a:ext cx="2378904" cy="677108"/>
            </a:xfrm>
            <a:prstGeom prst="rect">
              <a:avLst/>
            </a:prstGeom>
            <a:noFill/>
            <a:ln>
              <a:noFill/>
            </a:ln>
          </p:spPr>
          <p:txBody>
            <a:bodyPr wrap="none" rtlCol="0">
              <a:spAutoFit/>
            </a:bodyPr>
            <a:lstStyle/>
            <a:p>
              <a:pPr algn="ctr" defTabSz="342900"/>
              <a:r>
                <a:rPr lang="en-US" sz="1350" dirty="0">
                  <a:solidFill>
                    <a:srgbClr val="00000A"/>
                  </a:solidFill>
                </a:rPr>
                <a:t>LOINC or  </a:t>
              </a:r>
            </a:p>
            <a:p>
              <a:pPr algn="ctr" defTabSz="342900"/>
              <a:r>
                <a:rPr lang="en-US" sz="1350" dirty="0">
                  <a:solidFill>
                    <a:srgbClr val="00000A"/>
                  </a:solidFill>
                </a:rPr>
                <a:t>SNOMED Observable</a:t>
              </a:r>
              <a:endParaRPr lang="en-US" sz="1500" dirty="0">
                <a:solidFill>
                  <a:srgbClr val="00000A"/>
                </a:solidFill>
              </a:endParaRPr>
            </a:p>
          </p:txBody>
        </p:sp>
        <p:cxnSp>
          <p:nvCxnSpPr>
            <p:cNvPr id="89" name="Straight Arrow Connector 88"/>
            <p:cNvCxnSpPr/>
            <p:nvPr/>
          </p:nvCxnSpPr>
          <p:spPr bwMode="auto">
            <a:xfrm flipH="1" flipV="1">
              <a:off x="5553126" y="4219468"/>
              <a:ext cx="2644776" cy="479806"/>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90" name="Straight Arrow Connector 89"/>
            <p:cNvCxnSpPr>
              <a:endCxn id="104" idx="3"/>
            </p:cNvCxnSpPr>
            <p:nvPr/>
          </p:nvCxnSpPr>
          <p:spPr bwMode="auto">
            <a:xfrm flipH="1">
              <a:off x="7192101" y="4772714"/>
              <a:ext cx="947066" cy="16391"/>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grpSp>
        <p:nvGrpSpPr>
          <p:cNvPr id="21" name="Group 20"/>
          <p:cNvGrpSpPr/>
          <p:nvPr/>
        </p:nvGrpSpPr>
        <p:grpSpPr>
          <a:xfrm>
            <a:off x="6588421" y="2613449"/>
            <a:ext cx="970419" cy="284663"/>
            <a:chOff x="8786601" y="3145228"/>
            <a:chExt cx="1293892" cy="379551"/>
          </a:xfrm>
        </p:grpSpPr>
        <p:sp>
          <p:nvSpPr>
            <p:cNvPr id="58" name="HL7 CDA"/>
            <p:cNvSpPr txBox="1"/>
            <p:nvPr/>
          </p:nvSpPr>
          <p:spPr>
            <a:xfrm>
              <a:off x="9335096" y="3145228"/>
              <a:ext cx="745397"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HL7 CDA</a:t>
              </a:r>
            </a:p>
          </p:txBody>
        </p:sp>
        <p:sp>
          <p:nvSpPr>
            <p:cNvPr id="72" name="Connection Line"/>
            <p:cNvSpPr/>
            <p:nvPr/>
          </p:nvSpPr>
          <p:spPr>
            <a:xfrm>
              <a:off x="8786601" y="3398667"/>
              <a:ext cx="505495" cy="126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grpSp>
        <p:nvGrpSpPr>
          <p:cNvPr id="20" name="Group 19"/>
          <p:cNvGrpSpPr/>
          <p:nvPr/>
        </p:nvGrpSpPr>
        <p:grpSpPr>
          <a:xfrm>
            <a:off x="6365918" y="2105365"/>
            <a:ext cx="878507" cy="711427"/>
            <a:chOff x="8487890" y="2426153"/>
            <a:chExt cx="1171343" cy="948570"/>
          </a:xfrm>
        </p:grpSpPr>
        <p:sp>
          <p:nvSpPr>
            <p:cNvPr id="57" name="CDISC"/>
            <p:cNvSpPr txBox="1"/>
            <p:nvPr/>
          </p:nvSpPr>
          <p:spPr>
            <a:xfrm>
              <a:off x="9125433" y="2426153"/>
              <a:ext cx="533800"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CDISC</a:t>
              </a:r>
            </a:p>
          </p:txBody>
        </p:sp>
        <p:sp>
          <p:nvSpPr>
            <p:cNvPr id="73" name="Connection Line"/>
            <p:cNvSpPr/>
            <p:nvPr/>
          </p:nvSpPr>
          <p:spPr>
            <a:xfrm>
              <a:off x="8487890" y="2797550"/>
              <a:ext cx="655846" cy="5771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grpSp>
        <p:nvGrpSpPr>
          <p:cNvPr id="19" name="Group 18"/>
          <p:cNvGrpSpPr/>
          <p:nvPr/>
        </p:nvGrpSpPr>
        <p:grpSpPr>
          <a:xfrm>
            <a:off x="6115928" y="1676201"/>
            <a:ext cx="581490" cy="1102874"/>
            <a:chOff x="8154569" y="1853935"/>
            <a:chExt cx="775319" cy="1470499"/>
          </a:xfrm>
        </p:grpSpPr>
        <p:sp>
          <p:nvSpPr>
            <p:cNvPr id="56" name="HL7 FHIR"/>
            <p:cNvSpPr txBox="1"/>
            <p:nvPr/>
          </p:nvSpPr>
          <p:spPr>
            <a:xfrm>
              <a:off x="8154569" y="1853935"/>
              <a:ext cx="775319"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HL7 FHIR</a:t>
              </a:r>
            </a:p>
          </p:txBody>
        </p:sp>
        <p:sp>
          <p:nvSpPr>
            <p:cNvPr id="74" name="Connection Line"/>
            <p:cNvSpPr/>
            <p:nvPr/>
          </p:nvSpPr>
          <p:spPr>
            <a:xfrm>
              <a:off x="8221692" y="2200119"/>
              <a:ext cx="272858" cy="112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grpSp>
        <p:nvGrpSpPr>
          <p:cNvPr id="8" name="Group 7"/>
          <p:cNvGrpSpPr/>
          <p:nvPr/>
        </p:nvGrpSpPr>
        <p:grpSpPr>
          <a:xfrm>
            <a:off x="380922" y="751569"/>
            <a:ext cx="3780868" cy="4604012"/>
            <a:chOff x="507896" y="621091"/>
            <a:chExt cx="5041157" cy="6138683"/>
          </a:xfrm>
        </p:grpSpPr>
        <p:grpSp>
          <p:nvGrpSpPr>
            <p:cNvPr id="5" name="Group 4"/>
            <p:cNvGrpSpPr/>
            <p:nvPr/>
          </p:nvGrpSpPr>
          <p:grpSpPr>
            <a:xfrm>
              <a:off x="511479" y="1131162"/>
              <a:ext cx="5037574" cy="5628612"/>
              <a:chOff x="511479" y="1131162"/>
              <a:chExt cx="5037574" cy="5628612"/>
            </a:xfrm>
          </p:grpSpPr>
          <p:sp>
            <p:nvSpPr>
              <p:cNvPr id="121" name="Rounded Rectangle"/>
              <p:cNvSpPr/>
              <p:nvPr/>
            </p:nvSpPr>
            <p:spPr>
              <a:xfrm>
                <a:off x="511479" y="2963430"/>
                <a:ext cx="5037574" cy="3796344"/>
              </a:xfrm>
              <a:prstGeom prst="roundRect">
                <a:avLst>
                  <a:gd name="adj" fmla="val 2352"/>
                </a:avLst>
              </a:prstGeom>
              <a:blipFill>
                <a:blip r:embed="rId3" cstate="print">
                  <a:alphaModFix amt="26086"/>
                  <a:extLst>
                    <a:ext uri="{28A0092B-C50C-407E-A947-70E740481C1C}">
                      <a14:useLocalDpi xmlns:a14="http://schemas.microsoft.com/office/drawing/2010/main"/>
                    </a:ext>
                  </a:extLst>
                </a:blip>
                <a:stretch>
                  <a:fillRect/>
                </a:stretch>
              </a:blipFill>
              <a:ln w="50800">
                <a:solidFill>
                  <a:srgbClr val="C2E1F9">
                    <a:alpha val="26086"/>
                  </a:srgbClr>
                </a:solidFill>
                <a:miter lim="400000"/>
              </a:ln>
            </p:spPr>
            <p:txBody>
              <a:bodyPr lIns="26789" tIns="26789" rIns="26789" bIns="26789" anchor="ctr"/>
              <a:lstStyle/>
              <a:p>
                <a:pPr algn="ctr" defTabSz="308063" hangingPunct="0">
                  <a:defRPr sz="2600"/>
                </a:pPr>
                <a:endParaRPr sz="1371" kern="0">
                  <a:solidFill>
                    <a:srgbClr val="FFFFFF"/>
                  </a:solidFill>
                  <a:sym typeface="Helvetica Light"/>
                </a:endParaRPr>
              </a:p>
            </p:txBody>
          </p:sp>
          <p:grpSp>
            <p:nvGrpSpPr>
              <p:cNvPr id="4" name="Group 3"/>
              <p:cNvGrpSpPr/>
              <p:nvPr/>
            </p:nvGrpSpPr>
            <p:grpSpPr>
              <a:xfrm>
                <a:off x="814001" y="1131162"/>
                <a:ext cx="4312026" cy="4225400"/>
                <a:chOff x="814001" y="1131162"/>
                <a:chExt cx="4312026" cy="4225400"/>
              </a:xfrm>
            </p:grpSpPr>
            <p:grpSp>
              <p:nvGrpSpPr>
                <p:cNvPr id="148" name="Group"/>
                <p:cNvGrpSpPr/>
                <p:nvPr/>
              </p:nvGrpSpPr>
              <p:grpSpPr>
                <a:xfrm>
                  <a:off x="2041200" y="3453805"/>
                  <a:ext cx="1788605" cy="1902757"/>
                  <a:chOff x="0" y="0"/>
                  <a:chExt cx="2543793" cy="2706142"/>
                </a:xfrm>
              </p:grpSpPr>
              <p:sp>
                <p:nvSpPr>
                  <p:cNvPr id="141" name="Oval"/>
                  <p:cNvSpPr/>
                  <p:nvPr/>
                </p:nvSpPr>
                <p:spPr>
                  <a:xfrm>
                    <a:off x="0" y="1636230"/>
                    <a:ext cx="2543793" cy="1069912"/>
                  </a:xfrm>
                  <a:prstGeom prst="ellipse">
                    <a:avLst/>
                  </a:prstGeom>
                  <a:solidFill>
                    <a:srgbClr val="2FAC67"/>
                  </a:solidFill>
                  <a:ln w="12700" cap="flat">
                    <a:noFill/>
                    <a:miter lim="400000"/>
                  </a:ln>
                  <a:effectLst/>
                </p:spPr>
                <p:txBody>
                  <a:bodyPr wrap="square" lIns="26789" tIns="26789" rIns="26789" bIns="26789" numCol="1" anchor="ctr">
                    <a:noAutofit/>
                  </a:bodyPr>
                  <a:lstStyle/>
                  <a:p>
                    <a:pPr algn="ctr" defTabSz="308063" hangingPunct="0">
                      <a:defRPr sz="2600"/>
                    </a:pPr>
                    <a:endParaRPr sz="1371" kern="0">
                      <a:solidFill>
                        <a:srgbClr val="FFFFFF"/>
                      </a:solidFill>
                      <a:sym typeface="Helvetica Light"/>
                    </a:endParaRPr>
                  </a:p>
                </p:txBody>
              </p:sp>
              <p:sp>
                <p:nvSpPr>
                  <p:cNvPr id="142" name="Rectangle"/>
                  <p:cNvSpPr/>
                  <p:nvPr/>
                </p:nvSpPr>
                <p:spPr>
                  <a:xfrm>
                    <a:off x="0" y="522466"/>
                    <a:ext cx="2543793" cy="1652074"/>
                  </a:xfrm>
                  <a:prstGeom prst="rect">
                    <a:avLst/>
                  </a:prstGeom>
                  <a:solidFill>
                    <a:srgbClr val="2FAC67"/>
                  </a:solidFill>
                  <a:ln w="12700" cap="flat">
                    <a:noFill/>
                    <a:miter lim="400000"/>
                  </a:ln>
                  <a:effectLst/>
                </p:spPr>
                <p:txBody>
                  <a:bodyPr wrap="square" lIns="26789" tIns="26789" rIns="26789" bIns="26789" numCol="1" anchor="b">
                    <a:noAutofit/>
                  </a:bodyPr>
                  <a:lstStyle/>
                  <a:p>
                    <a:pPr algn="ctr" defTabSz="308063" hangingPunct="0">
                      <a:defRPr sz="2600"/>
                    </a:pPr>
                    <a:endParaRPr sz="1371" kern="0">
                      <a:solidFill>
                        <a:srgbClr val="FFFFFF"/>
                      </a:solidFill>
                      <a:sym typeface="Helvetica Light"/>
                    </a:endParaRPr>
                  </a:p>
                </p:txBody>
              </p:sp>
              <p:sp>
                <p:nvSpPr>
                  <p:cNvPr id="143" name="Oval"/>
                  <p:cNvSpPr/>
                  <p:nvPr/>
                </p:nvSpPr>
                <p:spPr>
                  <a:xfrm>
                    <a:off x="0" y="0"/>
                    <a:ext cx="2543793" cy="1069911"/>
                  </a:xfrm>
                  <a:prstGeom prst="ellipse">
                    <a:avLst/>
                  </a:prstGeom>
                  <a:solidFill>
                    <a:srgbClr val="2FAC66"/>
                  </a:solidFill>
                  <a:ln w="25400" cap="flat">
                    <a:solidFill>
                      <a:srgbClr val="FFFFFF"/>
                    </a:solidFill>
                    <a:prstDash val="solid"/>
                    <a:miter lim="400000"/>
                  </a:ln>
                  <a:effectLst/>
                </p:spPr>
                <p:txBody>
                  <a:bodyPr wrap="square" lIns="26789" tIns="26789" rIns="26789" bIns="26789" numCol="1" anchor="ctr">
                    <a:noAutofit/>
                  </a:bodyPr>
                  <a:lstStyle/>
                  <a:p>
                    <a:pPr algn="ctr" defTabSz="308063" hangingPunct="0">
                      <a:defRPr sz="2600"/>
                    </a:pPr>
                    <a:endParaRPr sz="1371" kern="0">
                      <a:solidFill>
                        <a:srgbClr val="FFFFFF"/>
                      </a:solidFill>
                      <a:sym typeface="Helvetica Light"/>
                    </a:endParaRPr>
                  </a:p>
                </p:txBody>
              </p:sp>
              <p:sp>
                <p:nvSpPr>
                  <p:cNvPr id="144" name="Repository of…"/>
                  <p:cNvSpPr txBox="1"/>
                  <p:nvPr/>
                </p:nvSpPr>
                <p:spPr>
                  <a:xfrm>
                    <a:off x="121045" y="1076455"/>
                    <a:ext cx="2301703" cy="14336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p>
                    <a:pPr algn="ctr" defTabSz="308063" hangingPunct="0">
                      <a:defRPr sz="2100" b="1">
                        <a:solidFill>
                          <a:srgbClr val="000000"/>
                        </a:solidFill>
                        <a:latin typeface="Calibri"/>
                        <a:ea typeface="Calibri"/>
                        <a:cs typeface="Calibri"/>
                        <a:sym typeface="Calibri"/>
                      </a:defRPr>
                    </a:pPr>
                    <a:r>
                      <a:rPr sz="1108" b="1" kern="0" dirty="0">
                        <a:solidFill>
                          <a:srgbClr val="000000"/>
                        </a:solidFill>
                        <a:latin typeface="Calibri"/>
                        <a:ea typeface="Calibri"/>
                        <a:cs typeface="Calibri"/>
                        <a:sym typeface="Calibri"/>
                      </a:rPr>
                      <a:t>Repository of</a:t>
                    </a:r>
                  </a:p>
                  <a:p>
                    <a:pPr algn="ctr" defTabSz="308063" hangingPunct="0">
                      <a:defRPr sz="2100" b="1">
                        <a:solidFill>
                          <a:srgbClr val="000000"/>
                        </a:solidFill>
                        <a:latin typeface="Calibri"/>
                        <a:ea typeface="Calibri"/>
                        <a:cs typeface="Calibri"/>
                        <a:sym typeface="Calibri"/>
                      </a:defRPr>
                    </a:pPr>
                    <a:r>
                      <a:rPr sz="1108" b="1" kern="0" dirty="0">
                        <a:solidFill>
                          <a:srgbClr val="000000"/>
                        </a:solidFill>
                        <a:latin typeface="Calibri"/>
                        <a:ea typeface="Calibri"/>
                        <a:cs typeface="Calibri"/>
                        <a:sym typeface="Calibri"/>
                      </a:rPr>
                      <a:t>Shared Models</a:t>
                    </a:r>
                  </a:p>
                  <a:p>
                    <a:pPr algn="ctr" defTabSz="308063" hangingPunct="0">
                      <a:defRPr sz="2100" b="1">
                        <a:solidFill>
                          <a:srgbClr val="000000"/>
                        </a:solidFill>
                        <a:latin typeface="Calibri"/>
                        <a:ea typeface="Calibri"/>
                        <a:cs typeface="Calibri"/>
                        <a:sym typeface="Calibri"/>
                      </a:defRPr>
                    </a:pPr>
                    <a:r>
                      <a:rPr sz="1108" b="1" kern="0" dirty="0">
                        <a:solidFill>
                          <a:srgbClr val="000000"/>
                        </a:solidFill>
                        <a:latin typeface="Calibri"/>
                        <a:ea typeface="Calibri"/>
                        <a:cs typeface="Calibri"/>
                        <a:sym typeface="Calibri"/>
                      </a:rPr>
                      <a:t>in an approved</a:t>
                    </a:r>
                  </a:p>
                  <a:p>
                    <a:pPr algn="ctr" defTabSz="308063" hangingPunct="0">
                      <a:defRPr sz="2100" b="1">
                        <a:solidFill>
                          <a:srgbClr val="000000"/>
                        </a:solidFill>
                        <a:latin typeface="Calibri"/>
                        <a:ea typeface="Calibri"/>
                        <a:cs typeface="Calibri"/>
                        <a:sym typeface="Calibri"/>
                      </a:defRPr>
                    </a:pPr>
                    <a:r>
                      <a:rPr sz="1108" b="1" kern="0" dirty="0">
                        <a:solidFill>
                          <a:srgbClr val="000000"/>
                        </a:solidFill>
                        <a:latin typeface="Calibri"/>
                        <a:ea typeface="Calibri"/>
                        <a:cs typeface="Calibri"/>
                        <a:sym typeface="Calibri"/>
                      </a:rPr>
                      <a:t>Formalism</a:t>
                    </a:r>
                  </a:p>
                </p:txBody>
              </p:sp>
              <p:sp>
                <p:nvSpPr>
                  <p:cNvPr id="171" name="Connection Line"/>
                  <p:cNvSpPr/>
                  <p:nvPr/>
                </p:nvSpPr>
                <p:spPr>
                  <a:xfrm>
                    <a:off x="183575" y="177548"/>
                    <a:ext cx="622567" cy="695866"/>
                  </a:xfrm>
                  <a:custGeom>
                    <a:avLst/>
                    <a:gdLst/>
                    <a:ahLst/>
                    <a:cxnLst>
                      <a:cxn ang="0">
                        <a:pos x="wd2" y="hd2"/>
                      </a:cxn>
                      <a:cxn ang="5400000">
                        <a:pos x="wd2" y="hd2"/>
                      </a:cxn>
                      <a:cxn ang="10800000">
                        <a:pos x="wd2" y="hd2"/>
                      </a:cxn>
                      <a:cxn ang="16200000">
                        <a:pos x="wd2" y="hd2"/>
                      </a:cxn>
                    </a:cxnLst>
                    <a:rect l="0" t="0" r="r" b="b"/>
                    <a:pathLst>
                      <a:path w="16220" h="21600" extrusionOk="0">
                        <a:moveTo>
                          <a:pt x="16220" y="21600"/>
                        </a:moveTo>
                        <a:cubicBezTo>
                          <a:pt x="-4648" y="14025"/>
                          <a:pt x="-5380" y="6825"/>
                          <a:pt x="14025" y="0"/>
                        </a:cubicBezTo>
                      </a:path>
                    </a:pathLst>
                  </a:custGeom>
                  <a:noFill/>
                  <a:ln w="25400" cap="flat">
                    <a:solidFill>
                      <a:srgbClr val="FFFFFF"/>
                    </a:solidFill>
                    <a:prstDash val="solid"/>
                    <a:miter lim="400000"/>
                    <a:headEnd type="triangle" w="med" len="med"/>
                  </a:ln>
                  <a:effectLst/>
                </p:spPr>
                <p:txBody>
                  <a:bodyPr/>
                  <a:lstStyle/>
                  <a:p>
                    <a:pPr algn="ctr" defTabSz="308063" hangingPunct="0"/>
                    <a:endParaRPr sz="1898" kern="0">
                      <a:solidFill>
                        <a:srgbClr val="FFFFFF"/>
                      </a:solidFill>
                      <a:sym typeface="Helvetica Light"/>
                    </a:endParaRPr>
                  </a:p>
                </p:txBody>
              </p:sp>
              <p:sp>
                <p:nvSpPr>
                  <p:cNvPr id="146" name="Model Review"/>
                  <p:cNvSpPr txBox="1"/>
                  <p:nvPr/>
                </p:nvSpPr>
                <p:spPr>
                  <a:xfrm>
                    <a:off x="415061" y="326608"/>
                    <a:ext cx="1713669" cy="4259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26789" tIns="26789" rIns="26789" bIns="26789" numCol="1"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a:t>Model Review</a:t>
                    </a:r>
                  </a:p>
                </p:txBody>
              </p:sp>
              <p:sp>
                <p:nvSpPr>
                  <p:cNvPr id="172" name="Connection Line"/>
                  <p:cNvSpPr/>
                  <p:nvPr/>
                </p:nvSpPr>
                <p:spPr>
                  <a:xfrm>
                    <a:off x="1733633" y="186320"/>
                    <a:ext cx="622567" cy="695866"/>
                  </a:xfrm>
                  <a:custGeom>
                    <a:avLst/>
                    <a:gdLst/>
                    <a:ahLst/>
                    <a:cxnLst>
                      <a:cxn ang="0">
                        <a:pos x="wd2" y="hd2"/>
                      </a:cxn>
                      <a:cxn ang="5400000">
                        <a:pos x="wd2" y="hd2"/>
                      </a:cxn>
                      <a:cxn ang="10800000">
                        <a:pos x="wd2" y="hd2"/>
                      </a:cxn>
                      <a:cxn ang="16200000">
                        <a:pos x="wd2" y="hd2"/>
                      </a:cxn>
                    </a:cxnLst>
                    <a:rect l="0" t="0" r="r" b="b"/>
                    <a:pathLst>
                      <a:path w="16220" h="21600" extrusionOk="0">
                        <a:moveTo>
                          <a:pt x="0" y="0"/>
                        </a:moveTo>
                        <a:cubicBezTo>
                          <a:pt x="20868" y="7575"/>
                          <a:pt x="21600" y="14775"/>
                          <a:pt x="2195" y="21600"/>
                        </a:cubicBezTo>
                      </a:path>
                    </a:pathLst>
                  </a:custGeom>
                  <a:noFill/>
                  <a:ln w="25400" cap="flat">
                    <a:solidFill>
                      <a:srgbClr val="FFFFFF"/>
                    </a:solidFill>
                    <a:prstDash val="solid"/>
                    <a:miter lim="400000"/>
                    <a:headEnd type="triangle" w="med" len="med"/>
                  </a:ln>
                  <a:effectLst/>
                </p:spPr>
                <p:txBody>
                  <a:bodyPr/>
                  <a:lstStyle/>
                  <a:p>
                    <a:pPr algn="ctr" defTabSz="308063" hangingPunct="0"/>
                    <a:endParaRPr sz="1898" kern="0">
                      <a:solidFill>
                        <a:srgbClr val="FFFFFF"/>
                      </a:solidFill>
                      <a:sym typeface="Helvetica Light"/>
                    </a:endParaRPr>
                  </a:p>
                </p:txBody>
              </p:sp>
            </p:grpSp>
            <p:grpSp>
              <p:nvGrpSpPr>
                <p:cNvPr id="3" name="Group 2"/>
                <p:cNvGrpSpPr/>
                <p:nvPr/>
              </p:nvGrpSpPr>
              <p:grpSpPr>
                <a:xfrm>
                  <a:off x="814001" y="1131162"/>
                  <a:ext cx="4312026" cy="2380378"/>
                  <a:chOff x="4071672" y="1149111"/>
                  <a:chExt cx="4312026" cy="2380378"/>
                </a:xfrm>
              </p:grpSpPr>
              <p:sp>
                <p:nvSpPr>
                  <p:cNvPr id="139" name="Arrow"/>
                  <p:cNvSpPr/>
                  <p:nvPr/>
                </p:nvSpPr>
                <p:spPr>
                  <a:xfrm rot="5406826">
                    <a:off x="5209900" y="2714016"/>
                    <a:ext cx="856261" cy="774686"/>
                  </a:xfrm>
                  <a:prstGeom prst="rightArrow">
                    <a:avLst>
                      <a:gd name="adj1" fmla="val 58805"/>
                      <a:gd name="adj2" fmla="val 63109"/>
                    </a:avLst>
                  </a:prstGeom>
                  <a:solidFill>
                    <a:srgbClr val="BBDAF2"/>
                  </a:solidFill>
                  <a:ln w="12700">
                    <a:miter lim="400000"/>
                  </a:ln>
                </p:spPr>
                <p:txBody>
                  <a:bodyPr lIns="26789" tIns="26789" rIns="26789" bIns="26789" anchor="ctr"/>
                  <a:lstStyle/>
                  <a:p>
                    <a:pPr algn="ctr" defTabSz="308063" hangingPunct="0">
                      <a:defRPr sz="2600"/>
                    </a:pPr>
                    <a:endParaRPr sz="1371" kern="0">
                      <a:solidFill>
                        <a:srgbClr val="FFFFFF"/>
                      </a:solidFill>
                      <a:sym typeface="Helvetica Light"/>
                    </a:endParaRPr>
                  </a:p>
                </p:txBody>
              </p:sp>
              <p:sp>
                <p:nvSpPr>
                  <p:cNvPr id="151" name="Arrow"/>
                  <p:cNvSpPr/>
                  <p:nvPr/>
                </p:nvSpPr>
                <p:spPr>
                  <a:xfrm rot="5406826">
                    <a:off x="6450675" y="2714016"/>
                    <a:ext cx="856261" cy="774686"/>
                  </a:xfrm>
                  <a:prstGeom prst="rightArrow">
                    <a:avLst>
                      <a:gd name="adj1" fmla="val 58805"/>
                      <a:gd name="adj2" fmla="val 63109"/>
                    </a:avLst>
                  </a:prstGeom>
                  <a:solidFill>
                    <a:srgbClr val="BBDAF2"/>
                  </a:solidFill>
                  <a:ln w="12700">
                    <a:miter lim="400000"/>
                  </a:ln>
                </p:spPr>
                <p:txBody>
                  <a:bodyPr lIns="26789" tIns="26789" rIns="26789" bIns="26789" anchor="ctr"/>
                  <a:lstStyle/>
                  <a:p>
                    <a:pPr algn="ctr" defTabSz="308063" hangingPunct="0">
                      <a:defRPr sz="2600"/>
                    </a:pPr>
                    <a:endParaRPr sz="1371" kern="0">
                      <a:solidFill>
                        <a:srgbClr val="FFFFFF"/>
                      </a:solidFill>
                      <a:sym typeface="Helvetica Light"/>
                    </a:endParaRPr>
                  </a:p>
                </p:txBody>
              </p:sp>
              <p:sp>
                <p:nvSpPr>
                  <p:cNvPr id="168" name="SNOMED CT…"/>
                  <p:cNvSpPr/>
                  <p:nvPr/>
                </p:nvSpPr>
                <p:spPr>
                  <a:xfrm>
                    <a:off x="6634071" y="1149111"/>
                    <a:ext cx="1749627" cy="1429876"/>
                  </a:xfrm>
                  <a:prstGeom prst="roundRect">
                    <a:avLst>
                      <a:gd name="adj" fmla="val 6382"/>
                    </a:avLst>
                  </a:prstGeom>
                  <a:solidFill>
                    <a:srgbClr val="BBDAF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2600" b="1">
                        <a:solidFill>
                          <a:srgbClr val="000000"/>
                        </a:solidFill>
                        <a:latin typeface="Calibri"/>
                        <a:ea typeface="Calibri"/>
                        <a:cs typeface="Calibri"/>
                        <a:sym typeface="Calibri"/>
                      </a:defRPr>
                    </a:pPr>
                    <a:r>
                      <a:rPr sz="1371" b="1" kern="0" dirty="0">
                        <a:solidFill>
                          <a:srgbClr val="000000"/>
                        </a:solidFill>
                        <a:latin typeface="Calibri"/>
                        <a:ea typeface="Calibri"/>
                        <a:cs typeface="Calibri"/>
                        <a:sym typeface="Calibri"/>
                      </a:rPr>
                      <a:t>SNOMED CT</a:t>
                    </a:r>
                  </a:p>
                  <a:p>
                    <a:pPr algn="ctr" defTabSz="308063" hangingPunct="0">
                      <a:defRPr sz="2600" b="1">
                        <a:solidFill>
                          <a:srgbClr val="000000"/>
                        </a:solidFill>
                        <a:latin typeface="Calibri"/>
                        <a:ea typeface="Calibri"/>
                        <a:cs typeface="Calibri"/>
                        <a:sym typeface="Calibri"/>
                      </a:defRPr>
                    </a:pPr>
                    <a:r>
                      <a:rPr sz="1371" b="1" kern="0" dirty="0">
                        <a:solidFill>
                          <a:srgbClr val="000000"/>
                        </a:solidFill>
                        <a:latin typeface="Calibri"/>
                        <a:ea typeface="Calibri"/>
                        <a:cs typeface="Calibri"/>
                        <a:sym typeface="Calibri"/>
                      </a:rPr>
                      <a:t>LOINC</a:t>
                    </a:r>
                  </a:p>
                  <a:p>
                    <a:pPr algn="ctr" defTabSz="308063" hangingPunct="0">
                      <a:defRPr sz="2600" b="1">
                        <a:solidFill>
                          <a:srgbClr val="000000"/>
                        </a:solidFill>
                        <a:latin typeface="Calibri"/>
                        <a:ea typeface="Calibri"/>
                        <a:cs typeface="Calibri"/>
                        <a:sym typeface="Calibri"/>
                      </a:defRPr>
                    </a:pPr>
                    <a:r>
                      <a:rPr sz="1371" b="1" kern="0" dirty="0">
                        <a:solidFill>
                          <a:srgbClr val="000000"/>
                        </a:solidFill>
                        <a:latin typeface="Calibri"/>
                        <a:ea typeface="Calibri"/>
                        <a:cs typeface="Calibri"/>
                        <a:sym typeface="Calibri"/>
                      </a:rPr>
                      <a:t>RxNorm</a:t>
                    </a:r>
                  </a:p>
                </p:txBody>
              </p:sp>
              <p:grpSp>
                <p:nvGrpSpPr>
                  <p:cNvPr id="2" name="Group 1"/>
                  <p:cNvGrpSpPr/>
                  <p:nvPr/>
                </p:nvGrpSpPr>
                <p:grpSpPr>
                  <a:xfrm>
                    <a:off x="4071672" y="1150723"/>
                    <a:ext cx="2346347" cy="1426655"/>
                    <a:chOff x="3623354" y="1636581"/>
                    <a:chExt cx="3337027" cy="2029021"/>
                  </a:xfrm>
                </p:grpSpPr>
                <p:sp>
                  <p:nvSpPr>
                    <p:cNvPr id="169" name="Core Reference Model"/>
                    <p:cNvSpPr/>
                    <p:nvPr/>
                  </p:nvSpPr>
                  <p:spPr>
                    <a:xfrm>
                      <a:off x="3623354" y="1636581"/>
                      <a:ext cx="3337027" cy="2029021"/>
                    </a:xfrm>
                    <a:prstGeom prst="roundRect">
                      <a:avLst>
                        <a:gd name="adj" fmla="val 6382"/>
                      </a:avLst>
                    </a:prstGeom>
                    <a:solidFill>
                      <a:srgbClr val="BBDAF2"/>
                    </a:solidFill>
                    <a:ln w="12700">
                      <a:miter lim="400000"/>
                    </a:ln>
                    <a:extLst>
                      <a:ext uri="{C572A759-6A51-4108-AA02-DFA0A04FC94B}">
                        <ma14:wrappingTextBoxFlag xmlns="" xmlns:ma14="http://schemas.microsoft.com/office/mac/drawingml/2011/main" val="1"/>
                      </a:ext>
                    </a:extLst>
                  </p:spPr>
                  <p:txBody>
                    <a:bodyPr lIns="26789" tIns="26789" rIns="26789" bIns="26789"/>
                    <a:lstStyle>
                      <a:lvl1pPr>
                        <a:defRPr sz="2600" b="1">
                          <a:solidFill>
                            <a:srgbClr val="000000"/>
                          </a:solidFill>
                          <a:latin typeface="Calibri"/>
                          <a:ea typeface="Calibri"/>
                          <a:cs typeface="Calibri"/>
                          <a:sym typeface="Calibri"/>
                        </a:defRPr>
                      </a:lvl1pPr>
                    </a:lstStyle>
                    <a:p>
                      <a:pPr algn="ctr" defTabSz="308063" hangingPunct="0"/>
                      <a:r>
                        <a:rPr sz="1371" kern="0" dirty="0"/>
                        <a:t>Core Reference Model</a:t>
                      </a:r>
                    </a:p>
                  </p:txBody>
                </p:sp>
                <p:pic>
                  <p:nvPicPr>
                    <p:cNvPr id="170" name="pasted-image.tiff" descr="pasted-image.tiff"/>
                    <p:cNvPicPr>
                      <a:picLocks noChangeAspect="1"/>
                    </p:cNvPicPr>
                    <p:nvPr/>
                  </p:nvPicPr>
                  <p:blipFill>
                    <a:blip r:embed="rId4"/>
                    <a:stretch>
                      <a:fillRect/>
                    </a:stretch>
                  </p:blipFill>
                  <p:spPr>
                    <a:xfrm>
                      <a:off x="4065321" y="2170207"/>
                      <a:ext cx="2336801" cy="1358901"/>
                    </a:xfrm>
                    <a:prstGeom prst="rect">
                      <a:avLst/>
                    </a:prstGeom>
                    <a:ln w="12700">
                      <a:miter lim="400000"/>
                    </a:ln>
                  </p:spPr>
                </p:pic>
              </p:grpSp>
            </p:grpSp>
          </p:grpSp>
        </p:grpSp>
        <p:grpSp>
          <p:nvGrpSpPr>
            <p:cNvPr id="7" name="Group 6"/>
            <p:cNvGrpSpPr/>
            <p:nvPr/>
          </p:nvGrpSpPr>
          <p:grpSpPr>
            <a:xfrm>
              <a:off x="507896" y="621091"/>
              <a:ext cx="5037574" cy="2182122"/>
              <a:chOff x="507896" y="621091"/>
              <a:chExt cx="5037574" cy="2182122"/>
            </a:xfrm>
          </p:grpSpPr>
          <p:sp>
            <p:nvSpPr>
              <p:cNvPr id="138" name="Standards Infusion"/>
              <p:cNvSpPr txBox="1"/>
              <p:nvPr/>
            </p:nvSpPr>
            <p:spPr>
              <a:xfrm>
                <a:off x="1048187" y="706986"/>
                <a:ext cx="3841963" cy="38589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2900" b="1">
                    <a:solidFill>
                      <a:srgbClr val="000000"/>
                    </a:solidFill>
                    <a:latin typeface="Calibri"/>
                    <a:ea typeface="Calibri"/>
                    <a:cs typeface="Calibri"/>
                    <a:sym typeface="Calibri"/>
                  </a:defRPr>
                </a:lvl1pPr>
              </a:lstStyle>
              <a:p>
                <a:pPr algn="ctr" defTabSz="308063" hangingPunct="0"/>
                <a:r>
                  <a:rPr sz="1529" kern="0" dirty="0"/>
                  <a:t>Standards Infusion</a:t>
                </a:r>
              </a:p>
            </p:txBody>
          </p:sp>
          <p:sp>
            <p:nvSpPr>
              <p:cNvPr id="119" name="Rounded Rectangle"/>
              <p:cNvSpPr/>
              <p:nvPr/>
            </p:nvSpPr>
            <p:spPr>
              <a:xfrm>
                <a:off x="507896" y="621091"/>
                <a:ext cx="5037574" cy="2182122"/>
              </a:xfrm>
              <a:prstGeom prst="roundRect">
                <a:avLst>
                  <a:gd name="adj" fmla="val 4092"/>
                </a:avLst>
              </a:prstGeom>
              <a:ln w="12700">
                <a:solidFill>
                  <a:srgbClr val="C2E1F9"/>
                </a:solidFill>
                <a:miter lim="400000"/>
              </a:ln>
            </p:spPr>
            <p:txBody>
              <a:bodyPr lIns="26789" tIns="26789" rIns="26789" bIns="26789" anchor="ctr"/>
              <a:lstStyle/>
              <a:p>
                <a:pPr algn="ctr" defTabSz="308063" hangingPunct="0">
                  <a:defRPr sz="2600"/>
                </a:pPr>
                <a:endParaRPr sz="1371" kern="0">
                  <a:solidFill>
                    <a:srgbClr val="FFFFFF"/>
                  </a:solidFill>
                  <a:sym typeface="Helvetica Light"/>
                </a:endParaRPr>
              </a:p>
            </p:txBody>
          </p:sp>
        </p:grpSp>
      </p:grpSp>
      <p:sp>
        <p:nvSpPr>
          <p:cNvPr id="122" name="CEMs"/>
          <p:cNvSpPr/>
          <p:nvPr/>
        </p:nvSpPr>
        <p:spPr>
          <a:xfrm>
            <a:off x="382497" y="2522630"/>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1800" b="1">
                <a:solidFill>
                  <a:srgbClr val="000000"/>
                </a:solidFill>
                <a:latin typeface="Calibri"/>
                <a:ea typeface="Calibri"/>
                <a:cs typeface="Calibri"/>
                <a:sym typeface="Calibri"/>
              </a:defRPr>
            </a:lvl1pPr>
          </a:lstStyle>
          <a:p>
            <a:pPr algn="ctr" defTabSz="308063" hangingPunct="0"/>
            <a:r>
              <a:rPr sz="949" kern="0" dirty="0"/>
              <a:t>CEMs</a:t>
            </a:r>
          </a:p>
        </p:txBody>
      </p:sp>
      <p:sp>
        <p:nvSpPr>
          <p:cNvPr id="123" name="Initial Loading of Repository"/>
          <p:cNvSpPr txBox="1"/>
          <p:nvPr/>
        </p:nvSpPr>
        <p:spPr>
          <a:xfrm>
            <a:off x="831948" y="5020697"/>
            <a:ext cx="2881473" cy="289422"/>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2900" b="1">
                <a:solidFill>
                  <a:srgbClr val="000000"/>
                </a:solidFill>
                <a:latin typeface="Calibri"/>
                <a:ea typeface="Calibri"/>
                <a:cs typeface="Calibri"/>
                <a:sym typeface="Calibri"/>
              </a:defRPr>
            </a:lvl1pPr>
          </a:lstStyle>
          <a:p>
            <a:pPr algn="ctr" defTabSz="308063" hangingPunct="0"/>
            <a:r>
              <a:rPr sz="1529" kern="0" dirty="0"/>
              <a:t>Initial Loading of Repository</a:t>
            </a:r>
          </a:p>
        </p:txBody>
      </p:sp>
      <p:sp>
        <p:nvSpPr>
          <p:cNvPr id="124" name="DCMs"/>
          <p:cNvSpPr/>
          <p:nvPr/>
        </p:nvSpPr>
        <p:spPr>
          <a:xfrm>
            <a:off x="382497" y="3001111"/>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1800" b="1">
                <a:solidFill>
                  <a:srgbClr val="000000"/>
                </a:solidFill>
                <a:latin typeface="Calibri"/>
                <a:ea typeface="Calibri"/>
                <a:cs typeface="Calibri"/>
                <a:sym typeface="Calibri"/>
              </a:defRPr>
            </a:lvl1pPr>
          </a:lstStyle>
          <a:p>
            <a:pPr algn="ctr" defTabSz="308063" hangingPunct="0"/>
            <a:r>
              <a:rPr sz="949" kern="0" dirty="0"/>
              <a:t>DCMs</a:t>
            </a:r>
          </a:p>
        </p:txBody>
      </p:sp>
      <p:sp>
        <p:nvSpPr>
          <p:cNvPr id="125" name="CDA…"/>
          <p:cNvSpPr/>
          <p:nvPr/>
        </p:nvSpPr>
        <p:spPr>
          <a:xfrm>
            <a:off x="382497" y="3479593"/>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CDA</a:t>
            </a:r>
          </a:p>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Templates</a:t>
            </a:r>
          </a:p>
        </p:txBody>
      </p:sp>
      <p:sp>
        <p:nvSpPr>
          <p:cNvPr id="126" name="openEHR…"/>
          <p:cNvSpPr/>
          <p:nvPr/>
        </p:nvSpPr>
        <p:spPr>
          <a:xfrm>
            <a:off x="382497" y="3969407"/>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openEHR</a:t>
            </a:r>
          </a:p>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Archetypes</a:t>
            </a:r>
          </a:p>
        </p:txBody>
      </p:sp>
      <p:sp>
        <p:nvSpPr>
          <p:cNvPr id="127" name="ISO EN 13606…"/>
          <p:cNvSpPr/>
          <p:nvPr/>
        </p:nvSpPr>
        <p:spPr>
          <a:xfrm>
            <a:off x="382497" y="4527270"/>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ISO EN 13606</a:t>
            </a:r>
          </a:p>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Archetypes</a:t>
            </a:r>
          </a:p>
        </p:txBody>
      </p:sp>
      <p:sp>
        <p:nvSpPr>
          <p:cNvPr id="128" name="FHIM…"/>
          <p:cNvSpPr/>
          <p:nvPr/>
        </p:nvSpPr>
        <p:spPr>
          <a:xfrm>
            <a:off x="1347642" y="4527270"/>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FHIM</a:t>
            </a:r>
          </a:p>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Models</a:t>
            </a:r>
          </a:p>
        </p:txBody>
      </p:sp>
      <p:sp>
        <p:nvSpPr>
          <p:cNvPr id="129" name="FHIR…"/>
          <p:cNvSpPr/>
          <p:nvPr/>
        </p:nvSpPr>
        <p:spPr>
          <a:xfrm>
            <a:off x="2312788" y="4527270"/>
            <a:ext cx="803672" cy="401837"/>
          </a:xfrm>
          <a:prstGeom prst="roundRect">
            <a:avLst>
              <a:gd name="adj" fmla="val 8333"/>
            </a:avLst>
          </a:prstGeom>
          <a:solidFill>
            <a:srgbClr val="FAB65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FHIR</a:t>
            </a:r>
          </a:p>
          <a:p>
            <a:pPr algn="ctr" defTabSz="308063" hangingPunct="0">
              <a:defRPr sz="1800" b="1">
                <a:solidFill>
                  <a:srgbClr val="000000"/>
                </a:solidFill>
                <a:latin typeface="Calibri"/>
                <a:ea typeface="Calibri"/>
                <a:cs typeface="Calibri"/>
                <a:sym typeface="Calibri"/>
              </a:defRPr>
            </a:pPr>
            <a:r>
              <a:rPr sz="949" b="1" kern="0" dirty="0">
                <a:solidFill>
                  <a:srgbClr val="000000"/>
                </a:solidFill>
                <a:latin typeface="Calibri"/>
                <a:ea typeface="Calibri"/>
                <a:cs typeface="Calibri"/>
                <a:sym typeface="Calibri"/>
              </a:rPr>
              <a:t>Resources</a:t>
            </a:r>
          </a:p>
        </p:txBody>
      </p:sp>
      <p:sp>
        <p:nvSpPr>
          <p:cNvPr id="140" name="Logical Model Development Lifecycle"/>
          <p:cNvSpPr txBox="1"/>
          <p:nvPr/>
        </p:nvSpPr>
        <p:spPr>
          <a:xfrm>
            <a:off x="141668" y="30409"/>
            <a:ext cx="8757633" cy="502094"/>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lvl1pPr algn="ctr" defTabSz="685800">
              <a:lnSpc>
                <a:spcPct val="90000"/>
              </a:lnSpc>
              <a:spcBef>
                <a:spcPct val="0"/>
              </a:spcBef>
              <a:buNone/>
              <a:defRPr sz="2100" b="1" spc="225">
                <a:solidFill>
                  <a:srgbClr val="484B99"/>
                </a:solidFill>
                <a:latin typeface="Arial" panose="020B0604020202020204" pitchFamily="34" charset="0"/>
                <a:ea typeface="+mj-ea"/>
                <a:cs typeface="Arial" panose="020B0604020202020204" pitchFamily="34" charset="0"/>
              </a:defRPr>
            </a:lvl1pPr>
          </a:lstStyle>
          <a:p>
            <a:r>
              <a:rPr dirty="0"/>
              <a:t>Logical Model Development Lifecycle</a:t>
            </a:r>
          </a:p>
        </p:txBody>
      </p:sp>
      <p:sp>
        <p:nvSpPr>
          <p:cNvPr id="173" name="Connection Line"/>
          <p:cNvSpPr/>
          <p:nvPr/>
        </p:nvSpPr>
        <p:spPr>
          <a:xfrm>
            <a:off x="1173286" y="2954638"/>
            <a:ext cx="318091" cy="1889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4" name="Connection Line"/>
          <p:cNvSpPr/>
          <p:nvPr/>
        </p:nvSpPr>
        <p:spPr>
          <a:xfrm>
            <a:off x="1219653" y="3313733"/>
            <a:ext cx="278064" cy="71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5" name="Connection Line"/>
          <p:cNvSpPr/>
          <p:nvPr/>
        </p:nvSpPr>
        <p:spPr>
          <a:xfrm>
            <a:off x="1219653" y="3622779"/>
            <a:ext cx="278064" cy="225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6" name="Connection Line"/>
          <p:cNvSpPr/>
          <p:nvPr/>
        </p:nvSpPr>
        <p:spPr>
          <a:xfrm>
            <a:off x="1217354" y="3866101"/>
            <a:ext cx="280364" cy="1195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7" name="Connection Line"/>
          <p:cNvSpPr/>
          <p:nvPr/>
        </p:nvSpPr>
        <p:spPr>
          <a:xfrm>
            <a:off x="1070199" y="4107456"/>
            <a:ext cx="471143" cy="3863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8" name="Connection Line"/>
          <p:cNvSpPr/>
          <p:nvPr/>
        </p:nvSpPr>
        <p:spPr>
          <a:xfrm>
            <a:off x="1840716" y="4287639"/>
            <a:ext cx="80241" cy="2061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sp>
        <p:nvSpPr>
          <p:cNvPr id="179" name="Connection Line"/>
          <p:cNvSpPr/>
          <p:nvPr/>
        </p:nvSpPr>
        <p:spPr>
          <a:xfrm>
            <a:off x="2517236" y="4280665"/>
            <a:ext cx="93999" cy="2131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nvGrpSpPr>
          <p:cNvPr id="16" name="Group 15"/>
          <p:cNvGrpSpPr/>
          <p:nvPr/>
        </p:nvGrpSpPr>
        <p:grpSpPr>
          <a:xfrm>
            <a:off x="5117340" y="748798"/>
            <a:ext cx="2819096" cy="4605467"/>
            <a:chOff x="6823119" y="617397"/>
            <a:chExt cx="3758795" cy="6140623"/>
          </a:xfrm>
        </p:grpSpPr>
        <p:sp>
          <p:nvSpPr>
            <p:cNvPr id="55" name="Rounded Rectangle"/>
            <p:cNvSpPr/>
            <p:nvPr/>
          </p:nvSpPr>
          <p:spPr>
            <a:xfrm>
              <a:off x="6823119" y="617397"/>
              <a:ext cx="3758795" cy="6140623"/>
            </a:xfrm>
            <a:prstGeom prst="roundRect">
              <a:avLst>
                <a:gd name="adj" fmla="val 2376"/>
              </a:avLst>
            </a:prstGeom>
            <a:ln w="50800">
              <a:solidFill>
                <a:srgbClr val="C2E1F9"/>
              </a:solidFill>
              <a:miter lim="400000"/>
            </a:ln>
          </p:spPr>
          <p:txBody>
            <a:bodyPr lIns="26789" tIns="26789" rIns="26789" bIns="26789" anchor="ctr"/>
            <a:lstStyle/>
            <a:p>
              <a:pPr algn="ctr" defTabSz="308063" hangingPunct="0">
                <a:defRPr sz="2600"/>
              </a:pPr>
              <a:endParaRPr sz="1371" kern="0">
                <a:solidFill>
                  <a:srgbClr val="FFFFFF"/>
                </a:solidFill>
                <a:sym typeface="Helvetica Light"/>
              </a:endParaRPr>
            </a:p>
          </p:txBody>
        </p:sp>
        <p:sp>
          <p:nvSpPr>
            <p:cNvPr id="63" name="Model Dissemination"/>
            <p:cNvSpPr txBox="1"/>
            <p:nvPr/>
          </p:nvSpPr>
          <p:spPr>
            <a:xfrm>
              <a:off x="7540343" y="6313263"/>
              <a:ext cx="2426267" cy="385896"/>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2900" b="1">
                  <a:solidFill>
                    <a:srgbClr val="000000"/>
                  </a:solidFill>
                  <a:latin typeface="Calibri"/>
                  <a:ea typeface="Calibri"/>
                  <a:cs typeface="Calibri"/>
                  <a:sym typeface="Calibri"/>
                </a:defRPr>
              </a:lvl1pPr>
            </a:lstStyle>
            <a:p>
              <a:pPr algn="ctr" defTabSz="308063" hangingPunct="0"/>
              <a:r>
                <a:rPr sz="1529" kern="0" dirty="0"/>
                <a:t>Model Dissemination</a:t>
              </a:r>
            </a:p>
          </p:txBody>
        </p:sp>
      </p:grpSp>
      <p:grpSp>
        <p:nvGrpSpPr>
          <p:cNvPr id="9" name="Group 8"/>
          <p:cNvGrpSpPr/>
          <p:nvPr/>
        </p:nvGrpSpPr>
        <p:grpSpPr>
          <a:xfrm>
            <a:off x="2940068" y="2809724"/>
            <a:ext cx="3825050" cy="694604"/>
            <a:chOff x="3920090" y="3365299"/>
            <a:chExt cx="5100067" cy="926138"/>
          </a:xfrm>
        </p:grpSpPr>
        <p:sp>
          <p:nvSpPr>
            <p:cNvPr id="64" name="Connection Line"/>
            <p:cNvSpPr/>
            <p:nvPr/>
          </p:nvSpPr>
          <p:spPr>
            <a:xfrm>
              <a:off x="3920090" y="3829064"/>
              <a:ext cx="3506684" cy="4623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000000"/>
              </a:solidFill>
              <a:miter lim="400000"/>
              <a:headEnd type="triangle"/>
              <a:tailEnd type="triangle"/>
            </a:ln>
          </p:spPr>
          <p:txBody>
            <a:bodyPr/>
            <a:lstStyle/>
            <a:p>
              <a:pPr algn="ctr" defTabSz="308063" hangingPunct="0"/>
              <a:endParaRPr sz="1898" kern="0">
                <a:solidFill>
                  <a:srgbClr val="FFFFFF"/>
                </a:solidFill>
                <a:sym typeface="Helvetica Light"/>
              </a:endParaRPr>
            </a:p>
          </p:txBody>
        </p:sp>
        <p:grpSp>
          <p:nvGrpSpPr>
            <p:cNvPr id="65" name="Group"/>
            <p:cNvGrpSpPr/>
            <p:nvPr/>
          </p:nvGrpSpPr>
          <p:grpSpPr>
            <a:xfrm>
              <a:off x="7246904" y="3365299"/>
              <a:ext cx="1773253" cy="644818"/>
              <a:chOff x="0" y="0"/>
              <a:chExt cx="2521959" cy="917074"/>
            </a:xfrm>
          </p:grpSpPr>
          <p:sp>
            <p:nvSpPr>
              <p:cNvPr id="66" name="Oval"/>
              <p:cNvSpPr/>
              <p:nvPr/>
            </p:nvSpPr>
            <p:spPr>
              <a:xfrm>
                <a:off x="0" y="0"/>
                <a:ext cx="2084861" cy="666069"/>
              </a:xfrm>
              <a:prstGeom prst="ellipse">
                <a:avLst/>
              </a:prstGeom>
              <a:solidFill>
                <a:srgbClr val="E6A998"/>
              </a:solidFill>
              <a:ln w="25400" cap="flat">
                <a:solidFill>
                  <a:srgbClr val="FFFFFF"/>
                </a:solidFill>
                <a:prstDash val="solid"/>
                <a:miter lim="400000"/>
              </a:ln>
              <a:effectLst/>
            </p:spPr>
            <p:txBody>
              <a:bodyPr wrap="square" lIns="26789" tIns="26789" rIns="26789" bIns="26789" numCol="1" anchor="ctr">
                <a:noAutofit/>
              </a:bodyPr>
              <a:lstStyle/>
              <a:p>
                <a:pPr algn="ctr" defTabSz="308063" hangingPunct="0">
                  <a:defRPr sz="2100" b="1">
                    <a:solidFill>
                      <a:srgbClr val="000000"/>
                    </a:solidFill>
                    <a:latin typeface="Calibri"/>
                    <a:ea typeface="Calibri"/>
                    <a:cs typeface="Calibri"/>
                    <a:sym typeface="Calibri"/>
                  </a:defRPr>
                </a:pPr>
                <a:endParaRPr sz="1108" b="1" kern="0">
                  <a:solidFill>
                    <a:srgbClr val="000000"/>
                  </a:solidFill>
                  <a:latin typeface="Calibri"/>
                  <a:ea typeface="Calibri"/>
                  <a:cs typeface="Calibri"/>
                  <a:sym typeface="Calibri"/>
                </a:endParaRPr>
              </a:p>
            </p:txBody>
          </p:sp>
          <p:sp>
            <p:nvSpPr>
              <p:cNvPr id="67" name="Oval"/>
              <p:cNvSpPr/>
              <p:nvPr/>
            </p:nvSpPr>
            <p:spPr>
              <a:xfrm>
                <a:off x="196238" y="119546"/>
                <a:ext cx="2084861" cy="666070"/>
              </a:xfrm>
              <a:prstGeom prst="ellipse">
                <a:avLst/>
              </a:prstGeom>
              <a:solidFill>
                <a:srgbClr val="D97C69"/>
              </a:solidFill>
              <a:ln w="25400" cap="flat">
                <a:solidFill>
                  <a:srgbClr val="FFFFFF"/>
                </a:solidFill>
                <a:prstDash val="solid"/>
                <a:miter lim="400000"/>
              </a:ln>
              <a:effectLst/>
            </p:spPr>
            <p:txBody>
              <a:bodyPr wrap="square" lIns="26789" tIns="26789" rIns="26789" bIns="26789" numCol="1" anchor="ctr">
                <a:noAutofit/>
              </a:bodyPr>
              <a:lstStyle/>
              <a:p>
                <a:pPr algn="ctr" defTabSz="308063" hangingPunct="0">
                  <a:defRPr sz="2100" b="1">
                    <a:solidFill>
                      <a:srgbClr val="000000"/>
                    </a:solidFill>
                    <a:latin typeface="Calibri"/>
                    <a:ea typeface="Calibri"/>
                    <a:cs typeface="Calibri"/>
                    <a:sym typeface="Calibri"/>
                  </a:defRPr>
                </a:pPr>
                <a:endParaRPr sz="1108" b="1" kern="0">
                  <a:solidFill>
                    <a:srgbClr val="000000"/>
                  </a:solidFill>
                  <a:latin typeface="Calibri"/>
                  <a:ea typeface="Calibri"/>
                  <a:cs typeface="Calibri"/>
                  <a:sym typeface="Calibri"/>
                </a:endParaRPr>
              </a:p>
            </p:txBody>
          </p:sp>
          <p:sp>
            <p:nvSpPr>
              <p:cNvPr id="68" name="Translators"/>
              <p:cNvSpPr/>
              <p:nvPr/>
            </p:nvSpPr>
            <p:spPr>
              <a:xfrm>
                <a:off x="437098" y="251005"/>
                <a:ext cx="2084862" cy="666070"/>
              </a:xfrm>
              <a:prstGeom prst="ellipse">
                <a:avLst/>
              </a:prstGeom>
              <a:solidFill>
                <a:schemeClr val="accent5">
                  <a:hueOff val="101205"/>
                  <a:satOff val="-13598"/>
                  <a:lumOff val="23877"/>
                </a:schemeClr>
              </a:solidFill>
              <a:ln w="25400" cap="flat">
                <a:solidFill>
                  <a:srgbClr val="FFFFFF"/>
                </a:solidFill>
                <a:prstDash val="solid"/>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Translators</a:t>
                </a:r>
              </a:p>
            </p:txBody>
          </p:sp>
        </p:grpSp>
      </p:grpSp>
      <p:grpSp>
        <p:nvGrpSpPr>
          <p:cNvPr id="15" name="Group 14"/>
          <p:cNvGrpSpPr/>
          <p:nvPr/>
        </p:nvGrpSpPr>
        <p:grpSpPr>
          <a:xfrm>
            <a:off x="6271938" y="3332502"/>
            <a:ext cx="763496" cy="982511"/>
            <a:chOff x="8362584" y="4062335"/>
            <a:chExt cx="1017994" cy="1310015"/>
          </a:xfrm>
        </p:grpSpPr>
        <p:sp>
          <p:nvSpPr>
            <p:cNvPr id="61" name="HL7 V2"/>
            <p:cNvSpPr txBox="1"/>
            <p:nvPr/>
          </p:nvSpPr>
          <p:spPr>
            <a:xfrm>
              <a:off x="8763422" y="5072887"/>
              <a:ext cx="617156"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HL7 V2</a:t>
              </a:r>
            </a:p>
          </p:txBody>
        </p:sp>
        <p:sp>
          <p:nvSpPr>
            <p:cNvPr id="69" name="Connection Line"/>
            <p:cNvSpPr/>
            <p:nvPr/>
          </p:nvSpPr>
          <p:spPr>
            <a:xfrm>
              <a:off x="8362584" y="4062335"/>
              <a:ext cx="589303" cy="963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grpSp>
        <p:nvGrpSpPr>
          <p:cNvPr id="14" name="Group 13"/>
          <p:cNvGrpSpPr/>
          <p:nvPr/>
        </p:nvGrpSpPr>
        <p:grpSpPr>
          <a:xfrm>
            <a:off x="6545222" y="3299448"/>
            <a:ext cx="881329" cy="474304"/>
            <a:chOff x="8726966" y="4018264"/>
            <a:chExt cx="1175105" cy="632405"/>
          </a:xfrm>
        </p:grpSpPr>
        <p:sp>
          <p:nvSpPr>
            <p:cNvPr id="60" name="NCPDP"/>
            <p:cNvSpPr txBox="1"/>
            <p:nvPr/>
          </p:nvSpPr>
          <p:spPr>
            <a:xfrm>
              <a:off x="9284915" y="4351206"/>
              <a:ext cx="617156"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NCPDP</a:t>
              </a:r>
            </a:p>
          </p:txBody>
        </p:sp>
        <p:sp>
          <p:nvSpPr>
            <p:cNvPr id="70" name="Connection Line"/>
            <p:cNvSpPr/>
            <p:nvPr/>
          </p:nvSpPr>
          <p:spPr>
            <a:xfrm>
              <a:off x="8726966" y="4018264"/>
              <a:ext cx="529523" cy="294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grpSp>
        <p:nvGrpSpPr>
          <p:cNvPr id="13" name="Group 12"/>
          <p:cNvGrpSpPr/>
          <p:nvPr/>
        </p:nvGrpSpPr>
        <p:grpSpPr>
          <a:xfrm>
            <a:off x="6800253" y="3096910"/>
            <a:ext cx="580696" cy="224597"/>
            <a:chOff x="9067004" y="3748217"/>
            <a:chExt cx="774261" cy="299463"/>
          </a:xfrm>
        </p:grpSpPr>
        <p:sp>
          <p:nvSpPr>
            <p:cNvPr id="59" name="X12"/>
            <p:cNvSpPr txBox="1"/>
            <p:nvPr/>
          </p:nvSpPr>
          <p:spPr>
            <a:xfrm>
              <a:off x="9472040" y="3748217"/>
              <a:ext cx="369225" cy="299463"/>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defRPr sz="2100" b="1">
                  <a:solidFill>
                    <a:srgbClr val="000000"/>
                  </a:solidFill>
                  <a:latin typeface="Calibri"/>
                  <a:ea typeface="Calibri"/>
                  <a:cs typeface="Calibri"/>
                  <a:sym typeface="Calibri"/>
                </a:defRPr>
              </a:lvl1pPr>
            </a:lstStyle>
            <a:p>
              <a:pPr algn="ctr" defTabSz="308063" hangingPunct="0"/>
              <a:r>
                <a:rPr sz="1108" kern="0" dirty="0"/>
                <a:t>X12</a:t>
              </a:r>
            </a:p>
          </p:txBody>
        </p:sp>
        <p:sp>
          <p:nvSpPr>
            <p:cNvPr id="71" name="Connection Line"/>
            <p:cNvSpPr/>
            <p:nvPr/>
          </p:nvSpPr>
          <p:spPr>
            <a:xfrm>
              <a:off x="9067004" y="3816557"/>
              <a:ext cx="358130" cy="494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308063" hangingPunct="0"/>
              <a:endParaRPr sz="1898" kern="0">
                <a:solidFill>
                  <a:srgbClr val="FFFFFF"/>
                </a:solidFill>
                <a:sym typeface="Helvetica Light"/>
              </a:endParaRPr>
            </a:p>
          </p:txBody>
        </p:sp>
      </p:grpSp>
      <p:sp>
        <p:nvSpPr>
          <p:cNvPr id="22" name="Oval 21"/>
          <p:cNvSpPr/>
          <p:nvPr/>
        </p:nvSpPr>
        <p:spPr>
          <a:xfrm>
            <a:off x="5984897" y="1569864"/>
            <a:ext cx="859178" cy="4163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prstGeom prst="rect">
            <a:avLst/>
          </a:prstGeom>
        </p:spPr>
        <p:txBody>
          <a:bodyPr/>
          <a:lstStyle/>
          <a:p>
            <a:fld id="{86CB4B4D-7CA3-9044-876B-883B54F8677D}" type="slidenum">
              <a:rPr lang="en-US" sz="3300"/>
              <a:pPr/>
              <a:t>34</a:t>
            </a:fld>
            <a:endParaRPr lang="en-US" sz="3300"/>
          </a:p>
        </p:txBody>
      </p:sp>
    </p:spTree>
    <p:extLst>
      <p:ext uri="{BB962C8B-B14F-4D97-AF65-F5344CB8AC3E}">
        <p14:creationId xmlns:p14="http://schemas.microsoft.com/office/powerpoint/2010/main" val="55771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58333E-6 1.11111E-6 L 0.38867 -0.18217 " pathEditMode="relative" rAng="0" ptsTypes="AA">
                                      <p:cBhvr>
                                        <p:cTn id="10" dur="2000" fill="hold"/>
                                        <p:tgtEl>
                                          <p:spTgt spid="75"/>
                                        </p:tgtEl>
                                        <p:attrNameLst>
                                          <p:attrName>ppt_x</p:attrName>
                                          <p:attrName>ppt_y</p:attrName>
                                        </p:attrNameLst>
                                      </p:cBhvr>
                                      <p:rCtr x="19375" y="-900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38867 -0.18217 L -0.1 0.09514 " pathEditMode="relative" rAng="0" ptsTypes="AA">
                                      <p:cBhvr>
                                        <p:cTn id="18" dur="2000" fill="hold"/>
                                        <p:tgtEl>
                                          <p:spTgt spid="75"/>
                                        </p:tgtEl>
                                        <p:attrNameLst>
                                          <p:attrName>ppt_x</p:attrName>
                                          <p:attrName>ppt_y</p:attrName>
                                        </p:attrNameLst>
                                      </p:cBhvr>
                                      <p:rCtr x="-24440" y="13866"/>
                                    </p:animMotion>
                                  </p:childTnLst>
                                </p:cTn>
                              </p:par>
                              <p:par>
                                <p:cTn id="19" presetID="53" presetClass="exit" presetSubtype="32" fill="hold" nodeType="withEffect">
                                  <p:stCondLst>
                                    <p:cond delay="0"/>
                                  </p:stCondLst>
                                  <p:childTnLst>
                                    <p:anim calcmode="lin" valueType="num">
                                      <p:cBhvr>
                                        <p:cTn id="20" dur="2000"/>
                                        <p:tgtEl>
                                          <p:spTgt spid="75"/>
                                        </p:tgtEl>
                                        <p:attrNameLst>
                                          <p:attrName>ppt_w</p:attrName>
                                        </p:attrNameLst>
                                      </p:cBhvr>
                                      <p:tavLst>
                                        <p:tav tm="0">
                                          <p:val>
                                            <p:strVal val="ppt_w"/>
                                          </p:val>
                                        </p:tav>
                                        <p:tav tm="100000">
                                          <p:val>
                                            <p:fltVal val="0"/>
                                          </p:val>
                                        </p:tav>
                                      </p:tavLst>
                                    </p:anim>
                                    <p:anim calcmode="lin" valueType="num">
                                      <p:cBhvr>
                                        <p:cTn id="21" dur="2000"/>
                                        <p:tgtEl>
                                          <p:spTgt spid="75"/>
                                        </p:tgtEl>
                                        <p:attrNameLst>
                                          <p:attrName>ppt_h</p:attrName>
                                        </p:attrNameLst>
                                      </p:cBhvr>
                                      <p:tavLst>
                                        <p:tav tm="0">
                                          <p:val>
                                            <p:strVal val="ppt_h"/>
                                          </p:val>
                                        </p:tav>
                                        <p:tav tm="100000">
                                          <p:val>
                                            <p:fltVal val="0"/>
                                          </p:val>
                                        </p:tav>
                                      </p:tavLst>
                                    </p:anim>
                                    <p:animEffect transition="out" filter="fade">
                                      <p:cBhvr>
                                        <p:cTn id="22" dur="2000"/>
                                        <p:tgtEl>
                                          <p:spTgt spid="75"/>
                                        </p:tgtEl>
                                      </p:cBhvr>
                                    </p:animEffect>
                                    <p:set>
                                      <p:cBhvr>
                                        <p:cTn id="23" dur="1" fill="hold">
                                          <p:stCondLst>
                                            <p:cond delay="1999"/>
                                          </p:stCondLst>
                                        </p:cTn>
                                        <p:tgtEl>
                                          <p:spTgt spid="75"/>
                                        </p:tgtEl>
                                        <p:attrNameLst>
                                          <p:attrName>style.visibility</p:attrName>
                                        </p:attrNameLst>
                                      </p:cBhvr>
                                      <p:to>
                                        <p:strVal val="hidden"/>
                                      </p:to>
                                    </p:set>
                                  </p:childTnLst>
                                </p:cTn>
                              </p:par>
                            </p:childTnLst>
                          </p:cTn>
                        </p:par>
                        <p:par>
                          <p:cTn id="24" fill="hold">
                            <p:stCondLst>
                              <p:cond delay="2000"/>
                            </p:stCondLst>
                            <p:childTnLst>
                              <p:par>
                                <p:cTn id="25" presetID="1" presetClass="exit" presetSubtype="0" fill="hold" nodeType="afterEffect">
                                  <p:stCondLst>
                                    <p:cond delay="1000"/>
                                  </p:stCondLst>
                                  <p:childTnLst>
                                    <p:set>
                                      <p:cBhvr>
                                        <p:cTn id="26" dur="1" fill="hold">
                                          <p:stCondLst>
                                            <p:cond delay="0"/>
                                          </p:stCondLst>
                                        </p:cTn>
                                        <p:tgtEl>
                                          <p:spTgt spid="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124"/>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17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50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175"/>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500"/>
                                  </p:stCondLst>
                                  <p:childTnLst>
                                    <p:set>
                                      <p:cBhvr>
                                        <p:cTn id="49" dur="1" fill="hold">
                                          <p:stCondLst>
                                            <p:cond delay="0"/>
                                          </p:stCondLst>
                                        </p:cTn>
                                        <p:tgtEl>
                                          <p:spTgt spid="126"/>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176"/>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grpId="0" nodeType="afterEffect">
                                  <p:stCondLst>
                                    <p:cond delay="500"/>
                                  </p:stCondLst>
                                  <p:childTnLst>
                                    <p:set>
                                      <p:cBhvr>
                                        <p:cTn id="54" dur="1" fill="hold">
                                          <p:stCondLst>
                                            <p:cond delay="0"/>
                                          </p:stCondLst>
                                        </p:cTn>
                                        <p:tgtEl>
                                          <p:spTgt spid="127"/>
                                        </p:tgtEl>
                                        <p:attrNameLst>
                                          <p:attrName>style.visibility</p:attrName>
                                        </p:attrNameLst>
                                      </p:cBhvr>
                                      <p:to>
                                        <p:strVal val="visible"/>
                                      </p:to>
                                    </p:set>
                                  </p:childTnLst>
                                </p:cTn>
                              </p:par>
                              <p:par>
                                <p:cTn id="55" presetID="1" presetClass="entr" presetSubtype="0" fill="hold" grpId="0" nodeType="withEffect">
                                  <p:stCondLst>
                                    <p:cond delay="500"/>
                                  </p:stCondLst>
                                  <p:childTnLst>
                                    <p:set>
                                      <p:cBhvr>
                                        <p:cTn id="56" dur="1" fill="hold">
                                          <p:stCondLst>
                                            <p:cond delay="0"/>
                                          </p:stCondLst>
                                        </p:cTn>
                                        <p:tgtEl>
                                          <p:spTgt spid="177"/>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grpId="0" nodeType="afterEffect">
                                  <p:stCondLst>
                                    <p:cond delay="500"/>
                                  </p:stCondLst>
                                  <p:childTnLst>
                                    <p:set>
                                      <p:cBhvr>
                                        <p:cTn id="59" dur="1" fill="hold">
                                          <p:stCondLst>
                                            <p:cond delay="0"/>
                                          </p:stCondLst>
                                        </p:cTn>
                                        <p:tgtEl>
                                          <p:spTgt spid="128"/>
                                        </p:tgtEl>
                                        <p:attrNameLst>
                                          <p:attrName>style.visibility</p:attrName>
                                        </p:attrNameLst>
                                      </p:cBhvr>
                                      <p:to>
                                        <p:strVal val="visible"/>
                                      </p:to>
                                    </p:set>
                                  </p:childTnLst>
                                </p:cTn>
                              </p:par>
                              <p:par>
                                <p:cTn id="60" presetID="1" presetClass="entr" presetSubtype="0" fill="hold" grpId="0" nodeType="withEffect">
                                  <p:stCondLst>
                                    <p:cond delay="500"/>
                                  </p:stCondLst>
                                  <p:childTnLst>
                                    <p:set>
                                      <p:cBhvr>
                                        <p:cTn id="61" dur="1" fill="hold">
                                          <p:stCondLst>
                                            <p:cond delay="0"/>
                                          </p:stCondLst>
                                        </p:cTn>
                                        <p:tgtEl>
                                          <p:spTgt spid="178"/>
                                        </p:tgtEl>
                                        <p:attrNameLst>
                                          <p:attrName>style.visibility</p:attrName>
                                        </p:attrNameLst>
                                      </p:cBhvr>
                                      <p:to>
                                        <p:strVal val="visible"/>
                                      </p:to>
                                    </p:set>
                                  </p:childTnLst>
                                </p:cTn>
                              </p:par>
                            </p:childTnLst>
                          </p:cTn>
                        </p:par>
                        <p:par>
                          <p:cTn id="62" fill="hold">
                            <p:stCondLst>
                              <p:cond delay="2500"/>
                            </p:stCondLst>
                            <p:childTnLst>
                              <p:par>
                                <p:cTn id="63" presetID="1" presetClass="entr" presetSubtype="0" fill="hold" grpId="0" nodeType="afterEffect">
                                  <p:stCondLst>
                                    <p:cond delay="500"/>
                                  </p:stCondLst>
                                  <p:childTnLst>
                                    <p:set>
                                      <p:cBhvr>
                                        <p:cTn id="64" dur="1" fill="hold">
                                          <p:stCondLst>
                                            <p:cond delay="0"/>
                                          </p:stCondLst>
                                        </p:cTn>
                                        <p:tgtEl>
                                          <p:spTgt spid="129"/>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1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par>
                          <p:cTn id="88" fill="hold">
                            <p:stCondLst>
                              <p:cond delay="0"/>
                            </p:stCondLst>
                            <p:childTnLst>
                              <p:par>
                                <p:cTn id="89" presetID="22" presetClass="entr" presetSubtype="4" fill="hold" nodeType="afterEffect">
                                  <p:stCondLst>
                                    <p:cond delay="50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childTnLst>
                          </p:cTn>
                        </p:par>
                        <p:par>
                          <p:cTn id="92" fill="hold">
                            <p:stCondLst>
                              <p:cond delay="1000"/>
                            </p:stCondLst>
                            <p:childTnLst>
                              <p:par>
                                <p:cTn id="93" presetID="22" presetClass="entr" presetSubtype="8" fill="hold" nodeType="afterEffect">
                                  <p:stCondLst>
                                    <p:cond delay="50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2000"/>
                            </p:stCondLst>
                            <p:childTnLst>
                              <p:par>
                                <p:cTn id="97" presetID="22" presetClass="entr" presetSubtype="8" fill="hold" nodeType="afterEffect">
                                  <p:stCondLst>
                                    <p:cond delay="50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3000"/>
                            </p:stCondLst>
                            <p:childTnLst>
                              <p:par>
                                <p:cTn id="101" presetID="22" presetClass="entr" presetSubtype="1" fill="hold" nodeType="afterEffect">
                                  <p:stCondLst>
                                    <p:cond delay="500"/>
                                  </p:stCondLst>
                                  <p:childTnLst>
                                    <p:set>
                                      <p:cBhvr>
                                        <p:cTn id="102" dur="1" fill="hold">
                                          <p:stCondLst>
                                            <p:cond delay="0"/>
                                          </p:stCondLst>
                                        </p:cTn>
                                        <p:tgtEl>
                                          <p:spTgt spid="15"/>
                                        </p:tgtEl>
                                        <p:attrNameLst>
                                          <p:attrName>style.visibility</p:attrName>
                                        </p:attrNameLst>
                                      </p:cBhvr>
                                      <p:to>
                                        <p:strVal val="visible"/>
                                      </p:to>
                                    </p:set>
                                    <p:animEffect transition="in" filter="wipe(up)">
                                      <p:cBhvr>
                                        <p:cTn id="10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27" grpId="0" animBg="1"/>
      <p:bldP spid="128" grpId="0" animBg="1"/>
      <p:bldP spid="129" grpId="0" animBg="1"/>
      <p:bldP spid="173" grpId="0" animBg="1"/>
      <p:bldP spid="174" grpId="0" animBg="1"/>
      <p:bldP spid="175" grpId="0" animBg="1"/>
      <p:bldP spid="176" grpId="0" animBg="1"/>
      <p:bldP spid="177" grpId="0" animBg="1"/>
      <p:bldP spid="178" grpId="0" animBg="1"/>
      <p:bldP spid="179"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68580" tIns="34290" rIns="68580" bIns="34290" rtlCol="0" anchor="ctr"/>
          <a:lstStyle/>
          <a:p>
            <a:pPr algn="r"/>
            <a:fld id="{2A87D11A-E4C4-2C4D-9054-85AF8217705F}" type="slidenum">
              <a:rPr lang="en-US" sz="3240">
                <a:solidFill>
                  <a:prstClr val="white"/>
                </a:solidFill>
              </a:rPr>
              <a:pPr algn="r"/>
              <a:t>35</a:t>
            </a:fld>
            <a:endParaRPr lang="en-US" sz="3240" dirty="0">
              <a:solidFill>
                <a:prstClr val="white"/>
              </a:solidFill>
            </a:endParaRPr>
          </a:p>
        </p:txBody>
      </p:sp>
      <p:sp>
        <p:nvSpPr>
          <p:cNvPr id="2" name="Title 1"/>
          <p:cNvSpPr>
            <a:spLocks noGrp="1"/>
          </p:cNvSpPr>
          <p:nvPr>
            <p:ph type="title" idx="4294967295"/>
          </p:nvPr>
        </p:nvSpPr>
        <p:spPr>
          <a:xfrm>
            <a:off x="0" y="134938"/>
            <a:ext cx="8594725" cy="1003300"/>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The ultimate value of detailed information models</a:t>
            </a:r>
          </a:p>
        </p:txBody>
      </p:sp>
      <p:sp>
        <p:nvSpPr>
          <p:cNvPr id="3" name="Content Placeholder 2"/>
          <p:cNvSpPr>
            <a:spLocks noGrp="1"/>
          </p:cNvSpPr>
          <p:nvPr>
            <p:ph idx="4294967295"/>
          </p:nvPr>
        </p:nvSpPr>
        <p:spPr>
          <a:xfrm>
            <a:off x="798485" y="1276124"/>
            <a:ext cx="7886700" cy="3627438"/>
          </a:xfrm>
        </p:spPr>
        <p:txBody>
          <a:bodyPr>
            <a:noAutofit/>
          </a:bodyPr>
          <a:lstStyle/>
          <a:p>
            <a:r>
              <a:rPr lang="en-US" dirty="0"/>
              <a:t>Software is developed much faster</a:t>
            </a:r>
          </a:p>
          <a:p>
            <a:pPr lvl="1"/>
            <a:r>
              <a:rPr lang="en-US" dirty="0"/>
              <a:t>Clinical knowledge is contained in the models</a:t>
            </a:r>
          </a:p>
          <a:p>
            <a:pPr lvl="1"/>
            <a:r>
              <a:rPr lang="en-US" dirty="0"/>
              <a:t>Much easier for software engineers</a:t>
            </a:r>
          </a:p>
          <a:p>
            <a:r>
              <a:rPr lang="en-US" dirty="0"/>
              <a:t>The data used in the applications is completely conformant to standards leading to semantic interoperability</a:t>
            </a:r>
          </a:p>
          <a:p>
            <a:r>
              <a:rPr lang="en-US" dirty="0"/>
              <a:t>If you follow the SMART on FHIR development strategy, your software can be shared with any system that supports the approved standards</a:t>
            </a:r>
          </a:p>
        </p:txBody>
      </p:sp>
    </p:spTree>
    <p:extLst>
      <p:ext uri="{BB962C8B-B14F-4D97-AF65-F5344CB8AC3E}">
        <p14:creationId xmlns:p14="http://schemas.microsoft.com/office/powerpoint/2010/main" val="3005750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2" name="Title 1"/>
          <p:cNvSpPr>
            <a:spLocks noGrp="1"/>
          </p:cNvSpPr>
          <p:nvPr>
            <p:ph type="title" idx="4294967295"/>
          </p:nvPr>
        </p:nvSpPr>
        <p:spPr>
          <a:xfrm>
            <a:off x="669925" y="246063"/>
            <a:ext cx="8474075" cy="714375"/>
          </a:xfrm>
        </p:spPr>
        <p:txBody>
          <a:bodyPr>
            <a:noAutofit/>
          </a:bodyPr>
          <a:lstStyle/>
          <a:p>
            <a:pPr algn="ctr"/>
            <a:r>
              <a:rPr lang="en-AU" sz="3200" dirty="0" err="1"/>
              <a:t>IsoSemantic</a:t>
            </a:r>
            <a:r>
              <a:rPr lang="en-AU" sz="3200" dirty="0"/>
              <a:t> Models – Example of Problem</a:t>
            </a:r>
          </a:p>
        </p:txBody>
      </p:sp>
      <p:pic>
        <p:nvPicPr>
          <p:cNvPr id="5" name="Picture 2"/>
          <p:cNvPicPr>
            <a:picLocks noChangeAspect="1" noChangeArrowheads="1"/>
          </p:cNvPicPr>
          <p:nvPr/>
        </p:nvPicPr>
        <p:blipFill>
          <a:blip r:embed="rId2" cstate="print"/>
          <a:srcRect/>
          <a:stretch>
            <a:fillRect/>
          </a:stretch>
        </p:blipFill>
        <p:spPr bwMode="auto">
          <a:xfrm>
            <a:off x="1883536" y="2249305"/>
            <a:ext cx="1585712" cy="2363391"/>
          </a:xfrm>
          <a:prstGeom prst="rect">
            <a:avLst/>
          </a:prstGeom>
          <a:solidFill>
            <a:srgbClr val="FF0000"/>
          </a:solid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585167" y="2249304"/>
            <a:ext cx="1695173" cy="2363391"/>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387034" y="2249305"/>
            <a:ext cx="1873431" cy="2363391"/>
          </a:xfrm>
          <a:prstGeom prst="rect">
            <a:avLst/>
          </a:prstGeom>
          <a:noFill/>
          <a:ln w="9525">
            <a:noFill/>
            <a:miter lim="800000"/>
            <a:headEnd/>
            <a:tailEnd/>
          </a:ln>
        </p:spPr>
      </p:pic>
      <p:sp>
        <p:nvSpPr>
          <p:cNvPr id="8" name="Rectangle 7"/>
          <p:cNvSpPr/>
          <p:nvPr/>
        </p:nvSpPr>
        <p:spPr>
          <a:xfrm>
            <a:off x="1714500" y="1713865"/>
            <a:ext cx="5715000" cy="323165"/>
          </a:xfrm>
          <a:prstGeom prst="rect">
            <a:avLst/>
          </a:prstGeom>
          <a:solidFill>
            <a:srgbClr val="CCFF99"/>
          </a:solidFill>
        </p:spPr>
        <p:txBody>
          <a:bodyPr wrap="square">
            <a:spAutoFit/>
          </a:bodyPr>
          <a:lstStyle/>
          <a:p>
            <a:pPr algn="ctr" defTabSz="571478"/>
            <a:r>
              <a:rPr lang="en-US" sz="1500" dirty="0">
                <a:solidFill>
                  <a:srgbClr val="000066"/>
                </a:solidFill>
                <a:latin typeface="Aharoni" panose="02010803020104030203" pitchFamily="2" charset="-79"/>
                <a:cs typeface="Aharoni" panose="02010803020104030203" pitchFamily="2" charset="-79"/>
              </a:rPr>
              <a:t>e.g. “Suspected Lung Cancer”</a:t>
            </a:r>
          </a:p>
        </p:txBody>
      </p:sp>
      <p:sp>
        <p:nvSpPr>
          <p:cNvPr id="4" name="Rectangle 3"/>
          <p:cNvSpPr/>
          <p:nvPr/>
        </p:nvSpPr>
        <p:spPr>
          <a:xfrm>
            <a:off x="5886370" y="973548"/>
            <a:ext cx="2394745" cy="400110"/>
          </a:xfrm>
          <a:prstGeom prst="rect">
            <a:avLst/>
          </a:prstGeom>
        </p:spPr>
        <p:txBody>
          <a:bodyPr wrap="square">
            <a:spAutoFit/>
          </a:bodyPr>
          <a:lstStyle/>
          <a:p>
            <a:pPr algn="r" defTabSz="571478"/>
            <a:r>
              <a:rPr lang="en-AU" sz="2000" i="1" dirty="0">
                <a:solidFill>
                  <a:srgbClr val="000000"/>
                </a:solidFill>
                <a:cs typeface="Aharoni" panose="02010803020104030203" pitchFamily="2" charset="-79"/>
              </a:rPr>
              <a:t>(from </a:t>
            </a:r>
            <a:r>
              <a:rPr lang="en-AU" sz="2000" i="1" dirty="0" err="1">
                <a:solidFill>
                  <a:srgbClr val="000000"/>
                </a:solidFill>
                <a:cs typeface="Aharoni" panose="02010803020104030203" pitchFamily="2" charset="-79"/>
              </a:rPr>
              <a:t>Dr.</a:t>
            </a:r>
            <a:r>
              <a:rPr lang="en-AU" sz="2000" i="1" dirty="0">
                <a:solidFill>
                  <a:srgbClr val="000000"/>
                </a:solidFill>
                <a:cs typeface="Aharoni" panose="02010803020104030203" pitchFamily="2" charset="-79"/>
              </a:rPr>
              <a:t> Linda Bird)</a:t>
            </a:r>
            <a:endParaRPr lang="en-US" sz="2000" i="1" dirty="0">
              <a:solidFill>
                <a:srgbClr val="000000"/>
              </a:solidFill>
              <a:cs typeface="Aharoni" panose="02010803020104030203" pitchFamily="2" charset="-79"/>
            </a:endParaRPr>
          </a:p>
        </p:txBody>
      </p:sp>
    </p:spTree>
    <p:extLst>
      <p:ext uri="{BB962C8B-B14F-4D97-AF65-F5344CB8AC3E}">
        <p14:creationId xmlns:p14="http://schemas.microsoft.com/office/powerpoint/2010/main" val="3530500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8125"/>
            <a:ext cx="8345488" cy="714375"/>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Data Comes in Different Shapes and Colors</a:t>
            </a:r>
          </a:p>
        </p:txBody>
      </p:sp>
      <p:sp>
        <p:nvSpPr>
          <p:cNvPr id="5" name="TextBox 4"/>
          <p:cNvSpPr txBox="1"/>
          <p:nvPr/>
        </p:nvSpPr>
        <p:spPr>
          <a:xfrm>
            <a:off x="3619502" y="1762125"/>
            <a:ext cx="3176639" cy="361637"/>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Finding – Suspected Lung Cancer</a:t>
            </a:r>
          </a:p>
        </p:txBody>
      </p:sp>
      <p:sp>
        <p:nvSpPr>
          <p:cNvPr id="6" name="TextBox 5"/>
          <p:cNvSpPr txBox="1"/>
          <p:nvPr/>
        </p:nvSpPr>
        <p:spPr>
          <a:xfrm>
            <a:off x="3667126" y="2428875"/>
            <a:ext cx="2687723"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Finding – Suspected Cancer</a:t>
            </a:r>
          </a:p>
          <a:p>
            <a:pPr defTabSz="571478"/>
            <a:r>
              <a:rPr lang="en-US" sz="1750" dirty="0">
                <a:solidFill>
                  <a:prstClr val="black"/>
                </a:solidFill>
                <a:cs typeface="Aharoni" panose="02010803020104030203" pitchFamily="2" charset="-79"/>
              </a:rPr>
              <a:t>Location – Lung </a:t>
            </a:r>
          </a:p>
        </p:txBody>
      </p:sp>
      <p:sp>
        <p:nvSpPr>
          <p:cNvPr id="7" name="TextBox 6"/>
          <p:cNvSpPr txBox="1"/>
          <p:nvPr/>
        </p:nvSpPr>
        <p:spPr>
          <a:xfrm>
            <a:off x="3667127" y="3404185"/>
            <a:ext cx="3640356" cy="1169551"/>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Finding – Cancer</a:t>
            </a:r>
          </a:p>
          <a:p>
            <a:pPr defTabSz="571478"/>
            <a:r>
              <a:rPr lang="en-US" sz="1750" dirty="0">
                <a:solidFill>
                  <a:prstClr val="black"/>
                </a:solidFill>
                <a:cs typeface="Aharoni" panose="02010803020104030203" pitchFamily="2" charset="-79"/>
              </a:rPr>
              <a:t>Location – Lung</a:t>
            </a:r>
          </a:p>
          <a:p>
            <a:pPr defTabSz="571478"/>
            <a:r>
              <a:rPr lang="en-US" sz="1750" dirty="0">
                <a:solidFill>
                  <a:prstClr val="black"/>
                </a:solidFill>
                <a:cs typeface="Aharoni" panose="02010803020104030203" pitchFamily="2" charset="-79"/>
              </a:rPr>
              <a:t>Certainty – Suspected</a:t>
            </a:r>
          </a:p>
          <a:p>
            <a:pPr defTabSz="571478"/>
            <a:r>
              <a:rPr lang="en-US" sz="1750" b="1" dirty="0">
                <a:solidFill>
                  <a:srgbClr val="FF6600"/>
                </a:solidFill>
                <a:cs typeface="Aharoni" panose="02010803020104030203" pitchFamily="2" charset="-79"/>
              </a:rPr>
              <a:t>(Let’s say this is the preferred shape) </a:t>
            </a:r>
          </a:p>
        </p:txBody>
      </p:sp>
      <p:sp>
        <p:nvSpPr>
          <p:cNvPr id="8" name="Oval 7"/>
          <p:cNvSpPr/>
          <p:nvPr/>
        </p:nvSpPr>
        <p:spPr>
          <a:xfrm>
            <a:off x="2619375" y="1639881"/>
            <a:ext cx="666750" cy="6937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9" name="Trapezoid 8"/>
          <p:cNvSpPr/>
          <p:nvPr/>
        </p:nvSpPr>
        <p:spPr>
          <a:xfrm>
            <a:off x="2667000" y="2449286"/>
            <a:ext cx="571500" cy="760095"/>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10" name="Hexagon 9"/>
          <p:cNvSpPr/>
          <p:nvPr/>
        </p:nvSpPr>
        <p:spPr>
          <a:xfrm>
            <a:off x="2573655" y="3551244"/>
            <a:ext cx="855345" cy="718562"/>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Tree>
    <p:extLst>
      <p:ext uri="{BB962C8B-B14F-4D97-AF65-F5344CB8AC3E}">
        <p14:creationId xmlns:p14="http://schemas.microsoft.com/office/powerpoint/2010/main" val="2450245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886700" cy="803398"/>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Data Standardized in the Service</a:t>
            </a:r>
          </a:p>
        </p:txBody>
      </p:sp>
      <p:sp>
        <p:nvSpPr>
          <p:cNvPr id="3" name="Oval 2"/>
          <p:cNvSpPr/>
          <p:nvPr/>
        </p:nvSpPr>
        <p:spPr>
          <a:xfrm rot="21347791">
            <a:off x="3203998" y="4512491"/>
            <a:ext cx="666750" cy="6937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5" name="Hexagon 4"/>
          <p:cNvSpPr/>
          <p:nvPr/>
        </p:nvSpPr>
        <p:spPr>
          <a:xfrm>
            <a:off x="3048003" y="2428875"/>
            <a:ext cx="636059" cy="523875"/>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6" name="TextBox 5"/>
          <p:cNvSpPr txBox="1"/>
          <p:nvPr/>
        </p:nvSpPr>
        <p:spPr>
          <a:xfrm>
            <a:off x="4238626" y="4314693"/>
            <a:ext cx="2396554"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Shape and color of data </a:t>
            </a:r>
          </a:p>
          <a:p>
            <a:pPr defTabSz="571478"/>
            <a:r>
              <a:rPr lang="en-US" sz="1750" dirty="0">
                <a:solidFill>
                  <a:prstClr val="black"/>
                </a:solidFill>
                <a:cs typeface="Aharoni" panose="02010803020104030203" pitchFamily="2" charset="-79"/>
              </a:rPr>
              <a:t>in the local database</a:t>
            </a:r>
          </a:p>
        </p:txBody>
      </p:sp>
      <p:cxnSp>
        <p:nvCxnSpPr>
          <p:cNvPr id="8" name="Straight Connector 7"/>
          <p:cNvCxnSpPr/>
          <p:nvPr/>
        </p:nvCxnSpPr>
        <p:spPr>
          <a:xfrm>
            <a:off x="2333625" y="4171818"/>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33625" y="3933693"/>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2"/>
          <p:cNvGrpSpPr>
            <a:grpSpLocks/>
          </p:cNvGrpSpPr>
          <p:nvPr/>
        </p:nvGrpSpPr>
        <p:grpSpPr bwMode="auto">
          <a:xfrm>
            <a:off x="2979212" y="3296114"/>
            <a:ext cx="809625" cy="679480"/>
            <a:chOff x="1632" y="1248"/>
            <a:chExt cx="2682" cy="2286"/>
          </a:xfrm>
        </p:grpSpPr>
        <p:sp>
          <p:nvSpPr>
            <p:cNvPr id="12"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3"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4"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sp>
        <p:nvSpPr>
          <p:cNvPr id="15" name="TextBox 14"/>
          <p:cNvSpPr txBox="1"/>
          <p:nvPr/>
        </p:nvSpPr>
        <p:spPr>
          <a:xfrm>
            <a:off x="4238627" y="3511431"/>
            <a:ext cx="2686441" cy="361637"/>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Shape </a:t>
            </a:r>
            <a:r>
              <a:rPr lang="en-US" sz="1750">
                <a:solidFill>
                  <a:prstClr val="black"/>
                </a:solidFill>
                <a:cs typeface="Aharoni" panose="02010803020104030203" pitchFamily="2" charset="-79"/>
              </a:rPr>
              <a:t>and color translation</a:t>
            </a:r>
            <a:endParaRPr lang="en-US" sz="1750" dirty="0">
              <a:solidFill>
                <a:prstClr val="black"/>
              </a:solidFill>
              <a:cs typeface="Aharoni" panose="02010803020104030203" pitchFamily="2" charset="-79"/>
            </a:endParaRPr>
          </a:p>
        </p:txBody>
      </p:sp>
      <p:sp>
        <p:nvSpPr>
          <p:cNvPr id="16" name="Oval 15"/>
          <p:cNvSpPr/>
          <p:nvPr/>
        </p:nvSpPr>
        <p:spPr>
          <a:xfrm>
            <a:off x="2524127" y="1314045"/>
            <a:ext cx="1714499" cy="5715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r>
              <a:rPr lang="en-US" sz="1750" dirty="0">
                <a:solidFill>
                  <a:prstClr val="white"/>
                </a:solidFill>
              </a:rPr>
              <a:t>Application </a:t>
            </a:r>
          </a:p>
        </p:txBody>
      </p:sp>
      <p:cxnSp>
        <p:nvCxnSpPr>
          <p:cNvPr id="17" name="Straight Connector 16"/>
          <p:cNvCxnSpPr/>
          <p:nvPr/>
        </p:nvCxnSpPr>
        <p:spPr>
          <a:xfrm>
            <a:off x="2333625" y="3266943"/>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3625" y="2028420"/>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00500" y="2476500"/>
            <a:ext cx="3248710" cy="361637"/>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Data in preferred shape and color</a:t>
            </a:r>
          </a:p>
        </p:txBody>
      </p:sp>
      <p:sp>
        <p:nvSpPr>
          <p:cNvPr id="20" name="TextBox 19"/>
          <p:cNvSpPr txBox="1"/>
          <p:nvPr/>
        </p:nvSpPr>
        <p:spPr>
          <a:xfrm>
            <a:off x="5712577" y="1361670"/>
            <a:ext cx="1216295"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Application</a:t>
            </a:r>
          </a:p>
          <a:p>
            <a:pPr defTabSz="571478"/>
            <a:r>
              <a:rPr lang="en-US" sz="1750" dirty="0">
                <a:solidFill>
                  <a:prstClr val="black"/>
                </a:solidFill>
                <a:cs typeface="Aharoni" panose="02010803020104030203" pitchFamily="2" charset="-79"/>
              </a:rPr>
              <a:t> and User</a:t>
            </a:r>
          </a:p>
        </p:txBody>
      </p:sp>
      <p:pic>
        <p:nvPicPr>
          <p:cNvPr id="1030" name="Picture 6" descr="C:\Users\coshuff\AppData\Local\Microsoft\Windows\Temporary Internet Files\Content.IE5\7VL2K6HY\MP900448637[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62500" y="1361670"/>
            <a:ext cx="714375" cy="47625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a:endCxn id="14" idx="2"/>
          </p:cNvCxnSpPr>
          <p:nvPr/>
        </p:nvCxnSpPr>
        <p:spPr>
          <a:xfrm flipH="1" flipV="1">
            <a:off x="3498737" y="3975594"/>
            <a:ext cx="30074" cy="635433"/>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81375" y="2952750"/>
            <a:ext cx="0" cy="558682"/>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381375" y="1831561"/>
            <a:ext cx="29214" cy="644939"/>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6"/>
          </p:cNvCxnSpPr>
          <p:nvPr/>
        </p:nvCxnSpPr>
        <p:spPr>
          <a:xfrm>
            <a:off x="4238626" y="1599795"/>
            <a:ext cx="476251"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6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2" name="Title 1"/>
          <p:cNvSpPr>
            <a:spLocks noGrp="1"/>
          </p:cNvSpPr>
          <p:nvPr>
            <p:ph type="title" idx="4294967295"/>
          </p:nvPr>
        </p:nvSpPr>
        <p:spPr>
          <a:xfrm>
            <a:off x="0" y="276225"/>
            <a:ext cx="5143500" cy="557213"/>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Partial Interoperability</a:t>
            </a:r>
          </a:p>
        </p:txBody>
      </p:sp>
      <p:cxnSp>
        <p:nvCxnSpPr>
          <p:cNvPr id="8" name="Straight Connector 7"/>
          <p:cNvCxnSpPr/>
          <p:nvPr/>
        </p:nvCxnSpPr>
        <p:spPr>
          <a:xfrm>
            <a:off x="2333625" y="3952875"/>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3714750"/>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2"/>
          <p:cNvGrpSpPr>
            <a:grpSpLocks/>
          </p:cNvGrpSpPr>
          <p:nvPr/>
        </p:nvGrpSpPr>
        <p:grpSpPr bwMode="auto">
          <a:xfrm>
            <a:off x="2571750" y="3082898"/>
            <a:ext cx="809625" cy="679480"/>
            <a:chOff x="1632" y="1248"/>
            <a:chExt cx="2682" cy="2286"/>
          </a:xfrm>
        </p:grpSpPr>
        <p:sp>
          <p:nvSpPr>
            <p:cNvPr id="12"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3"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4"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sp>
        <p:nvSpPr>
          <p:cNvPr id="16" name="Oval 15"/>
          <p:cNvSpPr/>
          <p:nvPr/>
        </p:nvSpPr>
        <p:spPr>
          <a:xfrm>
            <a:off x="2544410" y="1285875"/>
            <a:ext cx="1673935"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750" dirty="0">
              <a:solidFill>
                <a:prstClr val="white"/>
              </a:solidFill>
            </a:endParaRPr>
          </a:p>
        </p:txBody>
      </p:sp>
      <p:sp>
        <p:nvSpPr>
          <p:cNvPr id="15" name="TextBox 14"/>
          <p:cNvSpPr txBox="1"/>
          <p:nvPr/>
        </p:nvSpPr>
        <p:spPr>
          <a:xfrm>
            <a:off x="6074644" y="3190876"/>
            <a:ext cx="1116732" cy="900246"/>
          </a:xfrm>
          <a:prstGeom prst="rect">
            <a:avLst/>
          </a:prstGeom>
          <a:noFill/>
        </p:spPr>
        <p:txBody>
          <a:bodyPr wrap="square" rtlCol="0">
            <a:spAutoFit/>
          </a:bodyPr>
          <a:lstStyle/>
          <a:p>
            <a:pPr defTabSz="571478"/>
            <a:r>
              <a:rPr lang="en-US" sz="1750" dirty="0">
                <a:solidFill>
                  <a:prstClr val="black"/>
                </a:solidFill>
                <a:cs typeface="Aharoni" panose="02010803020104030203" pitchFamily="2" charset="-79"/>
              </a:rPr>
              <a:t>Term</a:t>
            </a:r>
          </a:p>
          <a:p>
            <a:pPr defTabSz="571478"/>
            <a:r>
              <a:rPr lang="en-US" sz="1750" dirty="0">
                <a:solidFill>
                  <a:prstClr val="black"/>
                </a:solidFill>
                <a:cs typeface="Aharoni" panose="02010803020104030203" pitchFamily="2" charset="-79"/>
              </a:rPr>
              <a:t>Translators</a:t>
            </a:r>
          </a:p>
        </p:txBody>
      </p:sp>
      <p:cxnSp>
        <p:nvCxnSpPr>
          <p:cNvPr id="17" name="Straight Connector 16"/>
          <p:cNvCxnSpPr/>
          <p:nvPr/>
        </p:nvCxnSpPr>
        <p:spPr>
          <a:xfrm>
            <a:off x="2333625" y="3048000"/>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3625" y="2286000"/>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39345" y="2381250"/>
            <a:ext cx="1822871" cy="553998"/>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Standard Terms</a:t>
            </a:r>
          </a:p>
          <a:p>
            <a:pPr defTabSz="571478"/>
            <a:r>
              <a:rPr lang="en-US" sz="1250" dirty="0">
                <a:solidFill>
                  <a:prstClr val="black"/>
                </a:solidFill>
                <a:cs typeface="Aharoni" panose="02010803020104030203" pitchFamily="2" charset="-79"/>
              </a:rPr>
              <a:t>(Non-standard Structure)</a:t>
            </a:r>
          </a:p>
        </p:txBody>
      </p:sp>
      <p:sp>
        <p:nvSpPr>
          <p:cNvPr id="20" name="TextBox 19"/>
          <p:cNvSpPr txBox="1"/>
          <p:nvPr/>
        </p:nvSpPr>
        <p:spPr>
          <a:xfrm>
            <a:off x="5712577" y="1476375"/>
            <a:ext cx="1216295"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Application</a:t>
            </a:r>
          </a:p>
          <a:p>
            <a:pPr defTabSz="571478"/>
            <a:r>
              <a:rPr lang="en-US" sz="1750" dirty="0">
                <a:solidFill>
                  <a:prstClr val="black"/>
                </a:solidFill>
                <a:cs typeface="Aharoni" panose="02010803020104030203" pitchFamily="2" charset="-79"/>
              </a:rPr>
              <a:t> and User</a:t>
            </a:r>
          </a:p>
        </p:txBody>
      </p:sp>
      <p:pic>
        <p:nvPicPr>
          <p:cNvPr id="1030" name="Picture 6" descr="C:\Users\coshuff\AppData\Local\Microsoft\Windows\Temporary Internet Files\Content.IE5\7VL2K6HY\MP900448637[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62500" y="1524000"/>
            <a:ext cx="714375" cy="47625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3000375" y="3714753"/>
            <a:ext cx="0" cy="348731"/>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52750" y="2952752"/>
            <a:ext cx="0" cy="339737"/>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992146" y="1905002"/>
            <a:ext cx="28493" cy="476251"/>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6"/>
          </p:cNvCxnSpPr>
          <p:nvPr/>
        </p:nvCxnSpPr>
        <p:spPr>
          <a:xfrm>
            <a:off x="4218345" y="1666875"/>
            <a:ext cx="516815" cy="9525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3720025"/>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
          <p:cNvGrpSpPr>
            <a:grpSpLocks/>
          </p:cNvGrpSpPr>
          <p:nvPr/>
        </p:nvGrpSpPr>
        <p:grpSpPr bwMode="auto">
          <a:xfrm>
            <a:off x="3714750" y="3088172"/>
            <a:ext cx="809625" cy="679480"/>
            <a:chOff x="1632" y="1248"/>
            <a:chExt cx="2682" cy="2286"/>
          </a:xfrm>
        </p:grpSpPr>
        <p:sp>
          <p:nvSpPr>
            <p:cNvPr id="2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cxnSp>
        <p:nvCxnSpPr>
          <p:cNvPr id="32" name="Straight Arrow Connector 31"/>
          <p:cNvCxnSpPr/>
          <p:nvPr/>
        </p:nvCxnSpPr>
        <p:spPr>
          <a:xfrm flipH="1" flipV="1">
            <a:off x="4143376" y="3720025"/>
            <a:ext cx="6468" cy="404579"/>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095750" y="2958027"/>
            <a:ext cx="0" cy="339737"/>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6" name="Group 2"/>
          <p:cNvGrpSpPr>
            <a:grpSpLocks/>
          </p:cNvGrpSpPr>
          <p:nvPr/>
        </p:nvGrpSpPr>
        <p:grpSpPr bwMode="auto">
          <a:xfrm>
            <a:off x="4762500" y="3106944"/>
            <a:ext cx="809625" cy="679480"/>
            <a:chOff x="1632" y="1248"/>
            <a:chExt cx="2682" cy="2286"/>
          </a:xfrm>
        </p:grpSpPr>
        <p:sp>
          <p:nvSpPr>
            <p:cNvPr id="3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cxnSp>
        <p:nvCxnSpPr>
          <p:cNvPr id="40" name="Straight Arrow Connector 39"/>
          <p:cNvCxnSpPr/>
          <p:nvPr/>
        </p:nvCxnSpPr>
        <p:spPr>
          <a:xfrm flipH="1" flipV="1">
            <a:off x="5191126" y="3738796"/>
            <a:ext cx="6468" cy="404579"/>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429003" y="1952428"/>
            <a:ext cx="501439" cy="590468"/>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143500" y="2976798"/>
            <a:ext cx="0" cy="339737"/>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3857625" y="1900967"/>
            <a:ext cx="1000125" cy="64193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667000" y="2386745"/>
            <a:ext cx="581631" cy="571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21" name="TextBox 20"/>
          <p:cNvSpPr txBox="1"/>
          <p:nvPr/>
        </p:nvSpPr>
        <p:spPr>
          <a:xfrm>
            <a:off x="2809877" y="1339863"/>
            <a:ext cx="1216295" cy="361637"/>
          </a:xfrm>
          <a:prstGeom prst="rect">
            <a:avLst/>
          </a:prstGeom>
          <a:noFill/>
        </p:spPr>
        <p:txBody>
          <a:bodyPr wrap="none" rtlCol="0">
            <a:spAutoFit/>
          </a:bodyPr>
          <a:lstStyle/>
          <a:p>
            <a:pPr defTabSz="571478"/>
            <a:r>
              <a:rPr lang="en-US" sz="1750" dirty="0">
                <a:solidFill>
                  <a:prstClr val="white"/>
                </a:solidFill>
                <a:cs typeface="Aharoni" panose="02010803020104030203" pitchFamily="2" charset="-79"/>
              </a:rPr>
              <a:t>Application</a:t>
            </a:r>
          </a:p>
        </p:txBody>
      </p:sp>
      <p:sp>
        <p:nvSpPr>
          <p:cNvPr id="52" name="Oval 51"/>
          <p:cNvSpPr/>
          <p:nvPr/>
        </p:nvSpPr>
        <p:spPr>
          <a:xfrm>
            <a:off x="2667000" y="4063482"/>
            <a:ext cx="666750" cy="6937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53" name="Trapezoid 52"/>
          <p:cNvSpPr/>
          <p:nvPr/>
        </p:nvSpPr>
        <p:spPr>
          <a:xfrm>
            <a:off x="3905252" y="4143375"/>
            <a:ext cx="479801" cy="632622"/>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55" name="Hexagon 54"/>
          <p:cNvSpPr/>
          <p:nvPr/>
        </p:nvSpPr>
        <p:spPr>
          <a:xfrm>
            <a:off x="4885655" y="4197749"/>
            <a:ext cx="636059" cy="523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grpSp>
        <p:nvGrpSpPr>
          <p:cNvPr id="60" name="Group 2"/>
          <p:cNvGrpSpPr>
            <a:grpSpLocks/>
          </p:cNvGrpSpPr>
          <p:nvPr/>
        </p:nvGrpSpPr>
        <p:grpSpPr bwMode="auto">
          <a:xfrm>
            <a:off x="2790611" y="1654799"/>
            <a:ext cx="201535" cy="246168"/>
            <a:chOff x="1632" y="1248"/>
            <a:chExt cx="2682" cy="2286"/>
          </a:xfrm>
        </p:grpSpPr>
        <p:sp>
          <p:nvSpPr>
            <p:cNvPr id="61"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62"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63"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grpSp>
        <p:nvGrpSpPr>
          <p:cNvPr id="64" name="Group 2"/>
          <p:cNvGrpSpPr>
            <a:grpSpLocks/>
          </p:cNvGrpSpPr>
          <p:nvPr/>
        </p:nvGrpSpPr>
        <p:grpSpPr bwMode="auto">
          <a:xfrm>
            <a:off x="3134796" y="1643429"/>
            <a:ext cx="246581" cy="309000"/>
            <a:chOff x="1632" y="1248"/>
            <a:chExt cx="2682" cy="2286"/>
          </a:xfrm>
        </p:grpSpPr>
        <p:sp>
          <p:nvSpPr>
            <p:cNvPr id="6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66"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67"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grpSp>
        <p:nvGrpSpPr>
          <p:cNvPr id="68" name="Group 2"/>
          <p:cNvGrpSpPr>
            <a:grpSpLocks/>
          </p:cNvGrpSpPr>
          <p:nvPr/>
        </p:nvGrpSpPr>
        <p:grpSpPr bwMode="auto">
          <a:xfrm>
            <a:off x="3524250" y="1639272"/>
            <a:ext cx="327462" cy="265728"/>
            <a:chOff x="1632" y="1248"/>
            <a:chExt cx="2682" cy="2286"/>
          </a:xfrm>
        </p:grpSpPr>
        <p:sp>
          <p:nvSpPr>
            <p:cNvPr id="6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7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7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sp>
        <p:nvSpPr>
          <p:cNvPr id="56" name="TextBox 55"/>
          <p:cNvSpPr txBox="1"/>
          <p:nvPr/>
        </p:nvSpPr>
        <p:spPr>
          <a:xfrm>
            <a:off x="5641360" y="4143375"/>
            <a:ext cx="1793311"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Local databases,</a:t>
            </a:r>
          </a:p>
          <a:p>
            <a:pPr defTabSz="571478"/>
            <a:r>
              <a:rPr lang="en-US" sz="1750" dirty="0">
                <a:solidFill>
                  <a:prstClr val="black"/>
                </a:solidFill>
                <a:cs typeface="Aharoni" panose="02010803020104030203" pitchFamily="2" charset="-79"/>
              </a:rPr>
              <a:t>CDA, HL7 V.2, etc.</a:t>
            </a:r>
          </a:p>
        </p:txBody>
      </p:sp>
      <p:sp>
        <p:nvSpPr>
          <p:cNvPr id="57" name="Hexagon 56"/>
          <p:cNvSpPr/>
          <p:nvPr/>
        </p:nvSpPr>
        <p:spPr>
          <a:xfrm>
            <a:off x="4762503" y="2413439"/>
            <a:ext cx="636059" cy="523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58" name="Trapezoid 57"/>
          <p:cNvSpPr/>
          <p:nvPr/>
        </p:nvSpPr>
        <p:spPr>
          <a:xfrm>
            <a:off x="3882256" y="2344174"/>
            <a:ext cx="479801" cy="632622"/>
          </a:xfrm>
          <a:prstGeom prst="trapezoi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Tree>
    <p:extLst>
      <p:ext uri="{BB962C8B-B14F-4D97-AF65-F5344CB8AC3E}">
        <p14:creationId xmlns:p14="http://schemas.microsoft.com/office/powerpoint/2010/main" val="18606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87D11A-E4C4-2C4D-9054-85AF8217705F}" type="slidenum">
              <a:rPr lang="en-US" smtClean="0"/>
              <a:t>4</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73369" y="0"/>
            <a:ext cx="5870620" cy="5715000"/>
          </a:xfrm>
          <a:prstGeom prst="rect">
            <a:avLst/>
          </a:prstGeom>
        </p:spPr>
      </p:pic>
    </p:spTree>
    <p:extLst>
      <p:ext uri="{BB962C8B-B14F-4D97-AF65-F5344CB8AC3E}">
        <p14:creationId xmlns:p14="http://schemas.microsoft.com/office/powerpoint/2010/main" val="15324599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7612063" cy="557213"/>
          </a:xfrm>
        </p:spPr>
        <p:txBody>
          <a:bodyPr vert="horz" lIns="91440" tIns="45720" rIns="91440" bIns="45720" rtlCol="0" anchor="ctr">
            <a:normAutofit/>
          </a:bodyPr>
          <a:lstStyle/>
          <a:p>
            <a:pPr algn="ctr"/>
            <a:r>
              <a:rPr lang="en-US" sz="2100" b="1" spc="225" dirty="0">
                <a:solidFill>
                  <a:srgbClr val="484B99"/>
                </a:solidFill>
                <a:latin typeface="Arial" panose="020B0604020202020204" pitchFamily="34" charset="0"/>
                <a:cs typeface="Arial" panose="020B0604020202020204" pitchFamily="34" charset="0"/>
              </a:rPr>
              <a:t>Preferred Strategy – Full Interoperability</a:t>
            </a:r>
          </a:p>
        </p:txBody>
      </p:sp>
      <p:sp>
        <p:nvSpPr>
          <p:cNvPr id="3" name="Oval 2"/>
          <p:cNvSpPr/>
          <p:nvPr/>
        </p:nvSpPr>
        <p:spPr>
          <a:xfrm>
            <a:off x="2667000" y="4282425"/>
            <a:ext cx="666750" cy="6937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5" name="Hexagon 4"/>
          <p:cNvSpPr/>
          <p:nvPr/>
        </p:nvSpPr>
        <p:spPr>
          <a:xfrm>
            <a:off x="2650068" y="2016747"/>
            <a:ext cx="636059" cy="523875"/>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6" name="TextBox 5"/>
          <p:cNvSpPr txBox="1"/>
          <p:nvPr/>
        </p:nvSpPr>
        <p:spPr>
          <a:xfrm>
            <a:off x="5644918" y="4314693"/>
            <a:ext cx="1793311"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Local databases,</a:t>
            </a:r>
          </a:p>
          <a:p>
            <a:pPr defTabSz="571478"/>
            <a:r>
              <a:rPr lang="en-US" sz="1750" dirty="0">
                <a:solidFill>
                  <a:prstClr val="black"/>
                </a:solidFill>
                <a:cs typeface="Aharoni" panose="02010803020104030203" pitchFamily="2" charset="-79"/>
              </a:rPr>
              <a:t>CDA, HL7 V.2, etc.</a:t>
            </a:r>
          </a:p>
        </p:txBody>
      </p:sp>
      <p:cxnSp>
        <p:nvCxnSpPr>
          <p:cNvPr id="8" name="Straight Connector 7"/>
          <p:cNvCxnSpPr/>
          <p:nvPr/>
        </p:nvCxnSpPr>
        <p:spPr>
          <a:xfrm>
            <a:off x="2333625" y="3991512"/>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3534444"/>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2"/>
          <p:cNvGrpSpPr>
            <a:grpSpLocks/>
          </p:cNvGrpSpPr>
          <p:nvPr/>
        </p:nvGrpSpPr>
        <p:grpSpPr bwMode="auto">
          <a:xfrm>
            <a:off x="2571750" y="2902592"/>
            <a:ext cx="809625" cy="679480"/>
            <a:chOff x="1632" y="1248"/>
            <a:chExt cx="2682" cy="2286"/>
          </a:xfrm>
        </p:grpSpPr>
        <p:sp>
          <p:nvSpPr>
            <p:cNvPr id="12"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3"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14"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sp>
        <p:nvSpPr>
          <p:cNvPr id="15" name="TextBox 14"/>
          <p:cNvSpPr txBox="1"/>
          <p:nvPr/>
        </p:nvSpPr>
        <p:spPr>
          <a:xfrm>
            <a:off x="6074646" y="2867695"/>
            <a:ext cx="1179169" cy="900246"/>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Term and</a:t>
            </a:r>
          </a:p>
          <a:p>
            <a:pPr defTabSz="571478"/>
            <a:r>
              <a:rPr lang="en-US" sz="1750" dirty="0">
                <a:solidFill>
                  <a:prstClr val="black"/>
                </a:solidFill>
                <a:cs typeface="Aharoni" panose="02010803020104030203" pitchFamily="2" charset="-79"/>
              </a:rPr>
              <a:t>Structure</a:t>
            </a:r>
          </a:p>
          <a:p>
            <a:pPr defTabSz="571478"/>
            <a:r>
              <a:rPr lang="en-US" sz="1750" dirty="0">
                <a:solidFill>
                  <a:prstClr val="black"/>
                </a:solidFill>
                <a:cs typeface="Aharoni" panose="02010803020104030203" pitchFamily="2" charset="-79"/>
              </a:rPr>
              <a:t>Translators</a:t>
            </a:r>
          </a:p>
        </p:txBody>
      </p:sp>
      <p:sp>
        <p:nvSpPr>
          <p:cNvPr id="16" name="Oval 15"/>
          <p:cNvSpPr/>
          <p:nvPr/>
        </p:nvSpPr>
        <p:spPr>
          <a:xfrm>
            <a:off x="2459732" y="1025610"/>
            <a:ext cx="1764538" cy="5715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r>
              <a:rPr lang="en-US" sz="1750" dirty="0">
                <a:solidFill>
                  <a:prstClr val="white"/>
                </a:solidFill>
              </a:rPr>
              <a:t>Application </a:t>
            </a:r>
          </a:p>
        </p:txBody>
      </p:sp>
      <p:cxnSp>
        <p:nvCxnSpPr>
          <p:cNvPr id="17" name="Straight Connector 16"/>
          <p:cNvCxnSpPr/>
          <p:nvPr/>
        </p:nvCxnSpPr>
        <p:spPr>
          <a:xfrm>
            <a:off x="2333625" y="2635872"/>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30" y="1835235"/>
            <a:ext cx="485775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15109" y="1906299"/>
            <a:ext cx="1651414" cy="630942"/>
          </a:xfrm>
          <a:prstGeom prst="rect">
            <a:avLst/>
          </a:prstGeom>
          <a:noFill/>
        </p:spPr>
        <p:txBody>
          <a:bodyPr wrap="none" rtlCol="0">
            <a:spAutoFit/>
          </a:bodyPr>
          <a:lstStyle/>
          <a:p>
            <a:pPr algn="ctr" defTabSz="571478"/>
            <a:r>
              <a:rPr lang="en-US" sz="1250" dirty="0">
                <a:solidFill>
                  <a:prstClr val="black"/>
                </a:solidFill>
                <a:cs typeface="Aharoni" panose="02010803020104030203" pitchFamily="2" charset="-79"/>
              </a:rPr>
              <a:t>Standard Structure</a:t>
            </a:r>
          </a:p>
          <a:p>
            <a:pPr algn="ctr" defTabSz="571478"/>
            <a:r>
              <a:rPr lang="en-US" sz="1250" u="sng" dirty="0">
                <a:solidFill>
                  <a:prstClr val="black"/>
                </a:solidFill>
                <a:cs typeface="Aharoni" panose="02010803020104030203" pitchFamily="2" charset="-79"/>
              </a:rPr>
              <a:t>AND</a:t>
            </a:r>
            <a:r>
              <a:rPr lang="en-US" sz="1250" dirty="0">
                <a:solidFill>
                  <a:prstClr val="black"/>
                </a:solidFill>
                <a:cs typeface="Aharoni" panose="02010803020104030203" pitchFamily="2" charset="-79"/>
              </a:rPr>
              <a:t> Standard Terms</a:t>
            </a:r>
          </a:p>
          <a:p>
            <a:pPr algn="ctr" defTabSz="571478"/>
            <a:r>
              <a:rPr lang="en-US" sz="1000" dirty="0">
                <a:solidFill>
                  <a:prstClr val="black"/>
                </a:solidFill>
                <a:cs typeface="Aharoni" panose="02010803020104030203" pitchFamily="2" charset="-79"/>
              </a:rPr>
              <a:t>(As defined by CIMI Models)</a:t>
            </a:r>
          </a:p>
        </p:txBody>
      </p:sp>
      <p:sp>
        <p:nvSpPr>
          <p:cNvPr id="20" name="TextBox 19"/>
          <p:cNvSpPr txBox="1"/>
          <p:nvPr/>
        </p:nvSpPr>
        <p:spPr>
          <a:xfrm>
            <a:off x="5648182" y="1025610"/>
            <a:ext cx="1216295" cy="630942"/>
          </a:xfrm>
          <a:prstGeom prst="rect">
            <a:avLst/>
          </a:prstGeom>
          <a:noFill/>
        </p:spPr>
        <p:txBody>
          <a:bodyPr wrap="none" rtlCol="0">
            <a:spAutoFit/>
          </a:bodyPr>
          <a:lstStyle/>
          <a:p>
            <a:pPr defTabSz="571478"/>
            <a:r>
              <a:rPr lang="en-US" sz="1750" dirty="0">
                <a:solidFill>
                  <a:prstClr val="black"/>
                </a:solidFill>
                <a:cs typeface="Aharoni" panose="02010803020104030203" pitchFamily="2" charset="-79"/>
              </a:rPr>
              <a:t>Application</a:t>
            </a:r>
          </a:p>
          <a:p>
            <a:pPr defTabSz="571478"/>
            <a:r>
              <a:rPr lang="en-US" sz="1750" dirty="0">
                <a:solidFill>
                  <a:prstClr val="black"/>
                </a:solidFill>
                <a:cs typeface="Aharoni" panose="02010803020104030203" pitchFamily="2" charset="-79"/>
              </a:rPr>
              <a:t> and User</a:t>
            </a:r>
          </a:p>
        </p:txBody>
      </p:sp>
      <p:pic>
        <p:nvPicPr>
          <p:cNvPr id="1030" name="Picture 6" descr="C:\Users\coshuff\AppData\Local\Microsoft\Windows\Temporary Internet Files\Content.IE5\7VL2K6HY\MP900448637[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98105" y="1073235"/>
            <a:ext cx="714375" cy="47625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a:stCxn id="3" idx="0"/>
          </p:cNvCxnSpPr>
          <p:nvPr/>
        </p:nvCxnSpPr>
        <p:spPr>
          <a:xfrm flipV="1">
            <a:off x="3000375" y="3606118"/>
            <a:ext cx="0" cy="676307"/>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911404" y="2578114"/>
            <a:ext cx="41346" cy="53407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11404" y="1609916"/>
            <a:ext cx="289601" cy="445251"/>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6"/>
          </p:cNvCxnSpPr>
          <p:nvPr/>
        </p:nvCxnSpPr>
        <p:spPr>
          <a:xfrm>
            <a:off x="4224270" y="1311360"/>
            <a:ext cx="426212"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3539719"/>
            <a:ext cx="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
          <p:cNvGrpSpPr>
            <a:grpSpLocks/>
          </p:cNvGrpSpPr>
          <p:nvPr/>
        </p:nvGrpSpPr>
        <p:grpSpPr bwMode="auto">
          <a:xfrm>
            <a:off x="3714750" y="2907866"/>
            <a:ext cx="809625" cy="679480"/>
            <a:chOff x="1632" y="1248"/>
            <a:chExt cx="2682" cy="2286"/>
          </a:xfrm>
        </p:grpSpPr>
        <p:sp>
          <p:nvSpPr>
            <p:cNvPr id="2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2D05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0"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1"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cxnSp>
        <p:nvCxnSpPr>
          <p:cNvPr id="32" name="Straight Arrow Connector 31"/>
          <p:cNvCxnSpPr/>
          <p:nvPr/>
        </p:nvCxnSpPr>
        <p:spPr>
          <a:xfrm flipH="1" flipV="1">
            <a:off x="4139823" y="3606118"/>
            <a:ext cx="10021" cy="73743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11097" y="2559393"/>
            <a:ext cx="0" cy="608928"/>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6" name="Group 2"/>
          <p:cNvGrpSpPr>
            <a:grpSpLocks/>
          </p:cNvGrpSpPr>
          <p:nvPr/>
        </p:nvGrpSpPr>
        <p:grpSpPr bwMode="auto">
          <a:xfrm>
            <a:off x="4762500" y="2926638"/>
            <a:ext cx="809625" cy="679480"/>
            <a:chOff x="1632" y="1248"/>
            <a:chExt cx="2682" cy="2286"/>
          </a:xfrm>
        </p:grpSpPr>
        <p:sp>
          <p:nvSpPr>
            <p:cNvPr id="3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2"/>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sp>
          <p:nvSpPr>
            <p:cNvPr id="3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21CC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7150" tIns="28575" rIns="57150" bIns="28575" numCol="1" anchor="t" anchorCtr="0" compatLnSpc="1">
              <a:prstTxWarp prst="textNoShape">
                <a:avLst/>
              </a:prstTxWarp>
              <a:flatTx/>
            </a:bodyPr>
            <a:lstStyle/>
            <a:p>
              <a:pPr defTabSz="571478"/>
              <a:endParaRPr lang="en-US" sz="1125" dirty="0">
                <a:solidFill>
                  <a:prstClr val="black"/>
                </a:solidFill>
                <a:cs typeface="Aharoni" panose="02010803020104030203" pitchFamily="2" charset="-79"/>
              </a:endParaRPr>
            </a:p>
          </p:txBody>
        </p:sp>
      </p:grpSp>
      <p:sp>
        <p:nvSpPr>
          <p:cNvPr id="34" name="Hexagon 33"/>
          <p:cNvSpPr/>
          <p:nvPr/>
        </p:nvSpPr>
        <p:spPr>
          <a:xfrm>
            <a:off x="3793068" y="2016747"/>
            <a:ext cx="636059" cy="523875"/>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cxnSp>
        <p:nvCxnSpPr>
          <p:cNvPr id="40" name="Straight Arrow Connector 39"/>
          <p:cNvCxnSpPr/>
          <p:nvPr/>
        </p:nvCxnSpPr>
        <p:spPr>
          <a:xfrm flipH="1" flipV="1">
            <a:off x="5179900" y="3606119"/>
            <a:ext cx="31486" cy="810573"/>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480531" y="1611849"/>
            <a:ext cx="414020" cy="543735"/>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158847" y="2578114"/>
            <a:ext cx="21053" cy="590206"/>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Hexagon 42"/>
          <p:cNvSpPr/>
          <p:nvPr/>
        </p:nvSpPr>
        <p:spPr>
          <a:xfrm>
            <a:off x="4840818" y="2035518"/>
            <a:ext cx="636059" cy="523875"/>
          </a:xfrm>
          <a:prstGeom prst="hexagon">
            <a:avLst/>
          </a:prstGeom>
          <a:solidFill>
            <a:srgbClr val="F21C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cxnSp>
        <p:nvCxnSpPr>
          <p:cNvPr id="54" name="Straight Arrow Connector 53"/>
          <p:cNvCxnSpPr/>
          <p:nvPr/>
        </p:nvCxnSpPr>
        <p:spPr>
          <a:xfrm flipH="1" flipV="1">
            <a:off x="3857626" y="1588122"/>
            <a:ext cx="1028029" cy="540093"/>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Trapezoid 58"/>
          <p:cNvSpPr/>
          <p:nvPr/>
        </p:nvSpPr>
        <p:spPr>
          <a:xfrm>
            <a:off x="3905252" y="4362318"/>
            <a:ext cx="479801" cy="632622"/>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60" name="Hexagon 59"/>
          <p:cNvSpPr/>
          <p:nvPr/>
        </p:nvSpPr>
        <p:spPr>
          <a:xfrm>
            <a:off x="4885655" y="4416692"/>
            <a:ext cx="636059" cy="523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white"/>
              </a:solidFill>
            </a:endParaRPr>
          </a:p>
        </p:txBody>
      </p:sp>
      <p:sp>
        <p:nvSpPr>
          <p:cNvPr id="4" name="Curved Right Arrow 3"/>
          <p:cNvSpPr/>
          <p:nvPr/>
        </p:nvSpPr>
        <p:spPr>
          <a:xfrm>
            <a:off x="1905002" y="2155584"/>
            <a:ext cx="310019" cy="2261108"/>
          </a:xfrm>
          <a:prstGeom prst="curvedRightArrow">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8"/>
            <a:endParaRPr lang="en-US" sz="1125">
              <a:solidFill>
                <a:prstClr val="black"/>
              </a:solidFill>
            </a:endParaRPr>
          </a:p>
        </p:txBody>
      </p:sp>
      <p:sp>
        <p:nvSpPr>
          <p:cNvPr id="7" name="TextBox 6"/>
          <p:cNvSpPr txBox="1"/>
          <p:nvPr/>
        </p:nvSpPr>
        <p:spPr>
          <a:xfrm>
            <a:off x="1707070" y="2635872"/>
            <a:ext cx="415498" cy="1253548"/>
          </a:xfrm>
          <a:prstGeom prst="rect">
            <a:avLst/>
          </a:prstGeom>
          <a:solidFill>
            <a:schemeClr val="bg1"/>
          </a:solidFill>
        </p:spPr>
        <p:txBody>
          <a:bodyPr vert="vert270" wrap="square" rtlCol="0">
            <a:spAutoFit/>
          </a:bodyPr>
          <a:lstStyle/>
          <a:p>
            <a:pPr defTabSz="571478"/>
            <a:r>
              <a:rPr lang="en-US" sz="1500" dirty="0">
                <a:solidFill>
                  <a:prstClr val="black"/>
                </a:solidFill>
                <a:cs typeface="Aharoni" panose="02010803020104030203" pitchFamily="2" charset="-79"/>
              </a:rPr>
              <a:t>Requirements</a:t>
            </a:r>
          </a:p>
        </p:txBody>
      </p:sp>
    </p:spTree>
    <p:extLst>
      <p:ext uri="{BB962C8B-B14F-4D97-AF65-F5344CB8AC3E}">
        <p14:creationId xmlns:p14="http://schemas.microsoft.com/office/powerpoint/2010/main" val="320297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Reasons to do it on the server side</a:t>
            </a:r>
          </a:p>
        </p:txBody>
      </p:sp>
      <p:sp>
        <p:nvSpPr>
          <p:cNvPr id="3" name="Content Placeholder 2"/>
          <p:cNvSpPr>
            <a:spLocks noGrp="1"/>
          </p:cNvSpPr>
          <p:nvPr>
            <p:ph type="body" sz="quarter" idx="13"/>
          </p:nvPr>
        </p:nvSpPr>
        <p:spPr>
          <a:xfrm>
            <a:off x="661988" y="1287887"/>
            <a:ext cx="7886700" cy="2923505"/>
          </a:xfrm>
        </p:spPr>
        <p:txBody>
          <a:bodyPr>
            <a:normAutofit/>
          </a:bodyPr>
          <a:lstStyle/>
          <a:p>
            <a:r>
              <a:rPr lang="en-US" dirty="0"/>
              <a:t>Person writing the translation is most likely to understand the meaning of the data in their own database.</a:t>
            </a:r>
          </a:p>
          <a:p>
            <a:r>
              <a:rPr lang="en-US" dirty="0"/>
              <a:t>The person writing the translation only has to understand their own data and the preferred model.</a:t>
            </a:r>
          </a:p>
          <a:p>
            <a:pPr lvl="1"/>
            <a:r>
              <a:rPr lang="en-US" dirty="0"/>
              <a:t>They can optimize query execution for their own system</a:t>
            </a:r>
          </a:p>
          <a:p>
            <a:r>
              <a:rPr lang="en-US" dirty="0"/>
              <a:t>The query for the data is simpler.  If the application has to write a query that will work for all shapes, the query will be inefficient to process by every system.</a:t>
            </a:r>
          </a:p>
          <a:p>
            <a:r>
              <a:rPr lang="en-US" dirty="0"/>
              <a:t>If you do it in the application, every application has to have the knowledge of every possible representation</a:t>
            </a:r>
          </a:p>
        </p:txBody>
      </p:sp>
    </p:spTree>
    <p:extLst>
      <p:ext uri="{BB962C8B-B14F-4D97-AF65-F5344CB8AC3E}">
        <p14:creationId xmlns:p14="http://schemas.microsoft.com/office/powerpoint/2010/main" val="368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7439" y="652942"/>
            <a:ext cx="3461085" cy="4369651"/>
          </a:xfrm>
          <a:prstGeom prst="rect">
            <a:avLst/>
          </a:prstGeom>
        </p:spPr>
      </p:pic>
    </p:spTree>
    <p:extLst>
      <p:ext uri="{BB962C8B-B14F-4D97-AF65-F5344CB8AC3E}">
        <p14:creationId xmlns:p14="http://schemas.microsoft.com/office/powerpoint/2010/main" val="423142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Sir Cyril </a:t>
            </a:r>
            <a:r>
              <a:rPr lang="en-US" altLang="en-US" sz="2800" dirty="0" err="1"/>
              <a:t>Chantler</a:t>
            </a:r>
            <a:endParaRPr lang="en-US" sz="2800" dirty="0"/>
          </a:p>
        </p:txBody>
      </p:sp>
      <p:sp>
        <p:nvSpPr>
          <p:cNvPr id="6" name="Slide Number Placeholder 1"/>
          <p:cNvSpPr>
            <a:spLocks noGrp="1"/>
          </p:cNvSpPr>
          <p:nvPr>
            <p:ph type="sldNum" sz="quarter" idx="12"/>
          </p:nvPr>
        </p:nvSpPr>
        <p:spPr/>
        <p:txBody>
          <a:bodyPr vert="horz" lIns="68580" tIns="34290" rIns="68580" bIns="34290" rtlCol="0" anchor="ctr"/>
          <a:lstStyle/>
          <a:p>
            <a:pPr algn="r"/>
            <a:fld id="{1BD193CA-8C23-45FF-A556-BCEEAB74AD97}" type="slidenum">
              <a:rPr lang="en-US" altLang="en-US" sz="3240">
                <a:solidFill>
                  <a:schemeClr val="bg1"/>
                </a:solidFill>
              </a:rPr>
              <a:pPr algn="r"/>
              <a:t>6</a:t>
            </a:fld>
            <a:endParaRPr lang="en-US" altLang="en-US" sz="3240" dirty="0">
              <a:solidFill>
                <a:schemeClr val="bg1"/>
              </a:solidFill>
            </a:endParaRPr>
          </a:p>
        </p:txBody>
      </p:sp>
      <p:sp>
        <p:nvSpPr>
          <p:cNvPr id="3" name="Text Placeholder 2"/>
          <p:cNvSpPr>
            <a:spLocks noGrp="1"/>
          </p:cNvSpPr>
          <p:nvPr>
            <p:ph type="body" sz="quarter" idx="13"/>
          </p:nvPr>
        </p:nvSpPr>
        <p:spPr>
          <a:xfrm>
            <a:off x="628650" y="1282825"/>
            <a:ext cx="6699429" cy="2987146"/>
          </a:xfrm>
        </p:spPr>
        <p:txBody>
          <a:bodyPr>
            <a:normAutofit/>
          </a:bodyPr>
          <a:lstStyle/>
          <a:p>
            <a:pPr marL="0" indent="0">
              <a:spcAft>
                <a:spcPct val="15000"/>
              </a:spcAft>
              <a:buNone/>
            </a:pPr>
            <a:r>
              <a:rPr lang="en-US" altLang="en-US" sz="3200" b="1" i="1" dirty="0"/>
              <a:t>Medicine used to be</a:t>
            </a:r>
            <a:r>
              <a:rPr lang="en-US" altLang="en-US" sz="3200" b="1" i="1" dirty="0">
                <a:solidFill>
                  <a:srgbClr val="FFFF00"/>
                </a:solidFill>
              </a:rPr>
              <a:t> </a:t>
            </a:r>
            <a:r>
              <a:rPr lang="en-US" altLang="en-US" sz="3200" b="1" i="1" dirty="0">
                <a:solidFill>
                  <a:srgbClr val="00FF00"/>
                </a:solidFill>
              </a:rPr>
              <a:t>simple</a:t>
            </a:r>
            <a:r>
              <a:rPr lang="en-US" altLang="en-US" sz="3200" b="1" i="1" dirty="0"/>
              <a:t>,</a:t>
            </a:r>
            <a:r>
              <a:rPr lang="en-US" altLang="en-US" sz="3200" b="1" i="1" dirty="0">
                <a:solidFill>
                  <a:srgbClr val="FFFF00"/>
                </a:solidFill>
              </a:rPr>
              <a:t> </a:t>
            </a:r>
            <a:r>
              <a:rPr lang="en-US" altLang="en-US" sz="3200" b="1" i="1" dirty="0">
                <a:solidFill>
                  <a:srgbClr val="FF6379"/>
                </a:solidFill>
              </a:rPr>
              <a:t>ineffective</a:t>
            </a:r>
            <a:r>
              <a:rPr lang="en-US" altLang="en-US" sz="3200" b="1" i="1" dirty="0"/>
              <a:t>,</a:t>
            </a:r>
            <a:r>
              <a:rPr lang="en-US" altLang="en-US" sz="3200" b="1" i="1" dirty="0">
                <a:solidFill>
                  <a:srgbClr val="FFFF00"/>
                </a:solidFill>
              </a:rPr>
              <a:t> </a:t>
            </a:r>
            <a:r>
              <a:rPr lang="en-US" altLang="en-US" sz="3200" b="1" i="1" dirty="0"/>
              <a:t>and relatively</a:t>
            </a:r>
            <a:r>
              <a:rPr lang="en-US" altLang="en-US" sz="3200" b="1" i="1" dirty="0">
                <a:solidFill>
                  <a:srgbClr val="FFFF00"/>
                </a:solidFill>
              </a:rPr>
              <a:t> </a:t>
            </a:r>
            <a:r>
              <a:rPr lang="en-US" altLang="en-US" sz="3200" b="1" i="1" dirty="0">
                <a:solidFill>
                  <a:srgbClr val="00FF00"/>
                </a:solidFill>
              </a:rPr>
              <a:t>safe</a:t>
            </a:r>
          </a:p>
          <a:p>
            <a:pPr marL="0" indent="0">
              <a:spcAft>
                <a:spcPct val="15000"/>
              </a:spcAft>
              <a:buNone/>
            </a:pPr>
            <a:r>
              <a:rPr lang="en-US" altLang="en-US" sz="3200" b="1" i="1" dirty="0"/>
              <a:t>Now it is </a:t>
            </a:r>
            <a:r>
              <a:rPr lang="en-US" altLang="en-US" sz="3200" b="1" i="1" dirty="0">
                <a:solidFill>
                  <a:srgbClr val="F32D3B"/>
                </a:solidFill>
              </a:rPr>
              <a:t>complex</a:t>
            </a:r>
            <a:r>
              <a:rPr lang="en-US" altLang="en-US" sz="3200" b="1" i="1" dirty="0"/>
              <a:t>,</a:t>
            </a:r>
            <a:r>
              <a:rPr lang="en-US" altLang="en-US" sz="3200" b="1" i="1" dirty="0">
                <a:solidFill>
                  <a:srgbClr val="FFFF00"/>
                </a:solidFill>
              </a:rPr>
              <a:t> </a:t>
            </a:r>
            <a:r>
              <a:rPr lang="en-US" altLang="en-US" sz="3200" b="1" i="1" dirty="0"/>
              <a:t>effective, and potentially </a:t>
            </a:r>
            <a:r>
              <a:rPr lang="en-US" altLang="en-US" sz="3200" b="1" i="1" dirty="0">
                <a:solidFill>
                  <a:srgbClr val="F32D3B"/>
                </a:solidFill>
              </a:rPr>
              <a:t>dangerous</a:t>
            </a:r>
            <a:r>
              <a:rPr lang="en-US" altLang="en-US" sz="3200" b="1" i="1" dirty="0">
                <a:solidFill>
                  <a:srgbClr val="FFFF00"/>
                </a:solidFill>
              </a:rPr>
              <a:t>.</a:t>
            </a:r>
          </a:p>
          <a:p>
            <a:pPr marL="0" indent="0">
              <a:buNone/>
            </a:pPr>
            <a:endParaRPr lang="en-US" sz="3200" dirty="0"/>
          </a:p>
        </p:txBody>
      </p:sp>
      <p:sp>
        <p:nvSpPr>
          <p:cNvPr id="149508" name="Text Box 1028"/>
          <p:cNvSpPr txBox="1">
            <a:spLocks noChangeArrowheads="1"/>
          </p:cNvSpPr>
          <p:nvPr/>
        </p:nvSpPr>
        <p:spPr bwMode="auto">
          <a:xfrm>
            <a:off x="907050" y="4997050"/>
            <a:ext cx="7414779" cy="184666"/>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79388" indent="-179388" algn="l" defTabSz="820738">
              <a:defRPr sz="2400">
                <a:solidFill>
                  <a:schemeClr val="tx1"/>
                </a:solidFill>
                <a:latin typeface="Times New Roman" panose="02020603050405020304" pitchFamily="18" charset="0"/>
              </a:defRPr>
            </a:lvl1pPr>
            <a:lvl2pPr marL="409575" algn="l" defTabSz="820738">
              <a:defRPr sz="2400">
                <a:solidFill>
                  <a:schemeClr val="tx1"/>
                </a:solidFill>
                <a:latin typeface="Times New Roman" panose="02020603050405020304" pitchFamily="18" charset="0"/>
              </a:defRPr>
            </a:lvl2pPr>
            <a:lvl3pPr marL="820738" algn="l" defTabSz="820738">
              <a:defRPr sz="2400">
                <a:solidFill>
                  <a:schemeClr val="tx1"/>
                </a:solidFill>
                <a:latin typeface="Times New Roman" panose="02020603050405020304" pitchFamily="18" charset="0"/>
              </a:defRPr>
            </a:lvl3pPr>
            <a:lvl4pPr marL="1230313" algn="l" defTabSz="820738">
              <a:defRPr sz="2400">
                <a:solidFill>
                  <a:schemeClr val="tx1"/>
                </a:solidFill>
                <a:latin typeface="Times New Roman" panose="02020603050405020304" pitchFamily="18" charset="0"/>
              </a:defRPr>
            </a:lvl4pPr>
            <a:lvl5pPr marL="1641475" algn="l" defTabSz="820738">
              <a:defRPr sz="2400">
                <a:solidFill>
                  <a:schemeClr val="tx1"/>
                </a:solidFill>
                <a:latin typeface="Times New Roman" panose="02020603050405020304" pitchFamily="18" charset="0"/>
              </a:defRPr>
            </a:lvl5pPr>
            <a:lvl6pPr marL="2098675" defTabSz="820738" eaLnBrk="0" fontAlgn="base" hangingPunct="0">
              <a:spcBef>
                <a:spcPct val="0"/>
              </a:spcBef>
              <a:spcAft>
                <a:spcPct val="0"/>
              </a:spcAft>
              <a:defRPr sz="2400">
                <a:solidFill>
                  <a:schemeClr val="tx1"/>
                </a:solidFill>
                <a:latin typeface="Times New Roman" panose="02020603050405020304" pitchFamily="18" charset="0"/>
              </a:defRPr>
            </a:lvl6pPr>
            <a:lvl7pPr marL="2555875" defTabSz="820738" eaLnBrk="0" fontAlgn="base" hangingPunct="0">
              <a:spcBef>
                <a:spcPct val="0"/>
              </a:spcBef>
              <a:spcAft>
                <a:spcPct val="0"/>
              </a:spcAft>
              <a:defRPr sz="2400">
                <a:solidFill>
                  <a:schemeClr val="tx1"/>
                </a:solidFill>
                <a:latin typeface="Times New Roman" panose="02020603050405020304" pitchFamily="18" charset="0"/>
              </a:defRPr>
            </a:lvl7pPr>
            <a:lvl8pPr marL="3013075" defTabSz="820738" eaLnBrk="0" fontAlgn="base" hangingPunct="0">
              <a:spcBef>
                <a:spcPct val="0"/>
              </a:spcBef>
              <a:spcAft>
                <a:spcPct val="0"/>
              </a:spcAft>
              <a:defRPr sz="2400">
                <a:solidFill>
                  <a:schemeClr val="tx1"/>
                </a:solidFill>
                <a:latin typeface="Times New Roman" panose="02020603050405020304" pitchFamily="18" charset="0"/>
              </a:defRPr>
            </a:lvl8pPr>
            <a:lvl9pPr marL="3470275"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200" dirty="0" err="1">
                <a:latin typeface="Arial" panose="020B0604020202020204" pitchFamily="34" charset="0"/>
              </a:rPr>
              <a:t>Chantler</a:t>
            </a:r>
            <a:r>
              <a:rPr lang="en-US" altLang="en-US" sz="1200" dirty="0">
                <a:latin typeface="Arial" panose="020B0604020202020204" pitchFamily="34" charset="0"/>
              </a:rPr>
              <a:t>, Cyril.  The role and education of doctors in the delivery of health care. </a:t>
            </a:r>
            <a:r>
              <a:rPr lang="en-US" altLang="en-US" sz="1200" i="1" dirty="0">
                <a:latin typeface="Arial" panose="020B0604020202020204" pitchFamily="34" charset="0"/>
              </a:rPr>
              <a:t>Lancet</a:t>
            </a:r>
            <a:r>
              <a:rPr lang="en-US" altLang="en-US" sz="1200" dirty="0">
                <a:latin typeface="Arial" panose="020B0604020202020204" pitchFamily="34" charset="0"/>
              </a:rPr>
              <a:t> 1999; 353:1178-81.</a:t>
            </a:r>
          </a:p>
        </p:txBody>
      </p:sp>
    </p:spTree>
    <p:extLst>
      <p:ext uri="{BB962C8B-B14F-4D97-AF65-F5344CB8AC3E}">
        <p14:creationId xmlns:p14="http://schemas.microsoft.com/office/powerpoint/2010/main" val="2579854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68580" tIns="34290" rIns="68580" bIns="34290" rtlCol="0" anchor="ctr"/>
          <a:lstStyle/>
          <a:p>
            <a:fld id="{2A87D11A-E4C4-2C4D-9054-85AF8217705F}" type="slidenum">
              <a:rPr lang="en-US"/>
              <a:pPr/>
              <a:t>7</a:t>
            </a:fld>
            <a:endParaRPr lang="en-US"/>
          </a:p>
        </p:txBody>
      </p:sp>
      <p:sp>
        <p:nvSpPr>
          <p:cNvPr id="3" name="Title 2"/>
          <p:cNvSpPr>
            <a:spLocks noGrp="1"/>
          </p:cNvSpPr>
          <p:nvPr>
            <p:ph type="title" idx="4294967295"/>
          </p:nvPr>
        </p:nvSpPr>
        <p:spPr>
          <a:xfrm>
            <a:off x="0" y="238125"/>
            <a:ext cx="8042275" cy="627063"/>
          </a:xfrm>
        </p:spPr>
        <p:txBody>
          <a:bodyPr vert="horz" lIns="91440" tIns="45720" rIns="91440" bIns="45720" rtlCol="0" anchor="ctr">
            <a:normAutofit/>
          </a:bodyPr>
          <a:lstStyle/>
          <a:p>
            <a:r>
              <a:rPr lang="en-US" sz="2800" b="1" spc="225" dirty="0">
                <a:solidFill>
                  <a:srgbClr val="484B99"/>
                </a:solidFill>
                <a:latin typeface="Arial" panose="020B0604020202020204" pitchFamily="34" charset="0"/>
                <a:cs typeface="Arial" panose="020B0604020202020204" pitchFamily="34" charset="0"/>
              </a:rPr>
              <a:t>Why does it matter?</a:t>
            </a:r>
          </a:p>
        </p:txBody>
      </p:sp>
      <p:pic>
        <p:nvPicPr>
          <p:cNvPr id="4" name="Picture 3" descr="eileen3.png"/>
          <p:cNvPicPr/>
          <p:nvPr/>
        </p:nvPicPr>
        <p:blipFill>
          <a:blip r:embed="rId3" cstate="print"/>
          <a:stretch>
            <a:fillRect/>
          </a:stretch>
        </p:blipFill>
        <p:spPr>
          <a:xfrm>
            <a:off x="1985953" y="1146220"/>
            <a:ext cx="4917123" cy="4150738"/>
          </a:xfrm>
          <a:prstGeom prst="rect">
            <a:avLst/>
          </a:prstGeom>
        </p:spPr>
      </p:pic>
    </p:spTree>
    <p:extLst>
      <p:ext uri="{BB962C8B-B14F-4D97-AF65-F5344CB8AC3E}">
        <p14:creationId xmlns:p14="http://schemas.microsoft.com/office/powerpoint/2010/main" val="363224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060"/>
            <a:ext cx="9144000" cy="592315"/>
          </a:xfrm>
        </p:spPr>
        <p:txBody>
          <a:bodyPr vert="horz" lIns="91440" tIns="45720" rIns="91440" bIns="45720" rtlCol="0" anchor="ctr">
            <a:normAutofit/>
          </a:bodyPr>
          <a:lstStyle/>
          <a:p>
            <a:r>
              <a:rPr lang="en-US" sz="2400" b="1" spc="225" dirty="0">
                <a:solidFill>
                  <a:srgbClr val="484B99"/>
                </a:solidFill>
                <a:latin typeface="Arial" panose="020B0604020202020204" pitchFamily="34" charset="0"/>
                <a:cs typeface="Arial" panose="020B0604020202020204" pitchFamily="34" charset="0"/>
              </a:rPr>
              <a:t>Deaths during inpatient admissions:  ~251,454</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0" y="914286"/>
            <a:ext cx="9144000" cy="4134977"/>
          </a:xfrm>
          <a:prstGeom prst="rect">
            <a:avLst/>
          </a:prstGeom>
          <a:ln>
            <a:noFill/>
          </a:ln>
          <a:extLst>
            <a:ext uri="{53640926-AAD7-44D8-BBD7-CCE9431645EC}">
              <a14:shadowObscured xmlns:a14="http://schemas.microsoft.com/office/drawing/2010/main"/>
            </a:ext>
          </a:extLst>
        </p:spPr>
      </p:pic>
      <p:sp>
        <p:nvSpPr>
          <p:cNvPr id="5" name="Oval 4"/>
          <p:cNvSpPr/>
          <p:nvPr/>
        </p:nvSpPr>
        <p:spPr>
          <a:xfrm>
            <a:off x="8023538" y="4391695"/>
            <a:ext cx="953036" cy="50227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3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Shape 41986"/>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657126" y="1525588"/>
            <a:ext cx="3653036" cy="333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593AC2D-32F6-46B5-8EA2-FD495DE2676C}" type="slidenum">
              <a:rPr lang="en-US" smtClean="0">
                <a:solidFill>
                  <a:prstClr val="white"/>
                </a:solidFill>
              </a:rPr>
              <a:pPr/>
              <a:t>9</a:t>
            </a:fld>
            <a:endParaRPr lang="en-US" dirty="0">
              <a:solidFill>
                <a:prstClr val="white"/>
              </a:solidFill>
            </a:endParaRPr>
          </a:p>
        </p:txBody>
      </p:sp>
      <p:sp>
        <p:nvSpPr>
          <p:cNvPr id="6146" name="Shape 332801"/>
          <p:cNvSpPr>
            <a:spLocks noGrp="1" noChangeArrowheads="1"/>
          </p:cNvSpPr>
          <p:nvPr>
            <p:ph type="title"/>
          </p:nvPr>
        </p:nvSpPr>
        <p:spPr bwMode="auto">
          <a:xfrm>
            <a:off x="89728" y="255441"/>
            <a:ext cx="8425622" cy="672810"/>
          </a:xfrm>
          <a:prstGeom prst="rect">
            <a:avLst/>
          </a:prstGeom>
        </p:spPr>
        <p:txBody>
          <a:bodyPr vert="horz" anchor="b">
            <a:noAutofit/>
          </a:bodyPr>
          <a:lstStyle/>
          <a:p>
            <a:r>
              <a:rPr lang="en-US" sz="3600" dirty="0"/>
              <a:t>Homer Warner and HELP</a:t>
            </a:r>
          </a:p>
        </p:txBody>
      </p:sp>
      <p:sp>
        <p:nvSpPr>
          <p:cNvPr id="6147" name="Shape 332804"/>
          <p:cNvSpPr>
            <a:spLocks noGrp="1" noChangeArrowheads="1"/>
          </p:cNvSpPr>
          <p:nvPr>
            <p:ph sz="half"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buNone/>
            </a:pPr>
            <a:r>
              <a:rPr lang="en-US" sz="2800" dirty="0"/>
              <a:t>Intermountain can only provide the highest quality, lowest cost health care with the use of advanced clinical decision support systems integrated into frontline clinical workflow</a:t>
            </a:r>
          </a:p>
        </p:txBody>
      </p:sp>
      <p:sp>
        <p:nvSpPr>
          <p:cNvPr id="6149" name="TextBox 41987"/>
          <p:cNvSpPr txBox="1">
            <a:spLocks noChangeArrowheads="1"/>
          </p:cNvSpPr>
          <p:nvPr/>
        </p:nvSpPr>
        <p:spPr bwMode="auto">
          <a:xfrm>
            <a:off x="667624" y="4871808"/>
            <a:ext cx="36088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2100" b="1" dirty="0">
                <a:solidFill>
                  <a:prstClr val="black"/>
                </a:solidFill>
                <a:latin typeface="Times" pitchFamily="18" charset="0"/>
                <a:cs typeface="Times New Roman" pitchFamily="18" charset="0"/>
              </a:rPr>
              <a:t>Dr. Homer Warner circa 1960</a:t>
            </a:r>
          </a:p>
        </p:txBody>
      </p:sp>
    </p:spTree>
    <p:extLst>
      <p:ext uri="{BB962C8B-B14F-4D97-AF65-F5344CB8AC3E}">
        <p14:creationId xmlns:p14="http://schemas.microsoft.com/office/powerpoint/2010/main" val="4182175554"/>
      </p:ext>
    </p:extLst>
  </p:cSld>
  <p:clrMapOvr>
    <a:masterClrMapping/>
  </p:clrMapOvr>
  <mc:AlternateContent xmlns:mc="http://schemas.openxmlformats.org/markup-compatibility/2006" xmlns:p14="http://schemas.microsoft.com/office/powerpoint/2010/main">
    <mc:Choice Requires="p14">
      <p:transition spd="slow" p14:dur="2225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ica Slide Template 2020081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gica Slide Template 20200811" id="{632877FA-D9BB-E148-BF44-E33737D720BB}" vid="{4E7A0DF3-7ACD-B34A-97B1-4CA2BD2C8DD9}"/>
    </a:ext>
  </a:extLst>
</a:theme>
</file>

<file path=ppt/theme/theme3.xml><?xml version="1.0" encoding="utf-8"?>
<a:theme xmlns:a="http://schemas.openxmlformats.org/drawingml/2006/main" name="1_Logica Slide Template 2020081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gica Slide Template 20200811" id="{632877FA-D9BB-E148-BF44-E33737D720BB}" vid="{4E7A0DF3-7ACD-B34A-97B1-4CA2BD2C8D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DDC15B4FB214C84C8265A29DDB709" ma:contentTypeVersion="2" ma:contentTypeDescription="Create a new document." ma:contentTypeScope="" ma:versionID="a59402b83c7b3fd4182bb8c842409549">
  <xsd:schema xmlns:xsd="http://www.w3.org/2001/XMLSchema" xmlns:xs="http://www.w3.org/2001/XMLSchema" xmlns:p="http://schemas.microsoft.com/office/2006/metadata/properties" xmlns:ns2="3ff15e63-367f-45ca-adc9-9d3641490095" targetNamespace="http://schemas.microsoft.com/office/2006/metadata/properties" ma:root="true" ma:fieldsID="e217dd8854dfab129642c92117941e93" ns2:_="">
    <xsd:import namespace="3ff15e63-367f-45ca-adc9-9d364149009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15e63-367f-45ca-adc9-9d3641490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7963B-E1F6-455C-89A5-315919096A69}">
  <ds:schemaRefs>
    <ds:schemaRef ds:uri="3ff15e63-367f-45ca-adc9-9d36414900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6F78CD-A529-4852-84C5-3A19C816E62C}">
  <ds:schemaRefs>
    <ds:schemaRef ds:uri="http://purl.org/dc/elements/1.1/"/>
    <ds:schemaRef ds:uri="http://purl.org/dc/terms/"/>
    <ds:schemaRef ds:uri="http://schemas.openxmlformats.org/package/2006/metadata/core-properties"/>
    <ds:schemaRef ds:uri="3ff15e63-367f-45ca-adc9-9d3641490095"/>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BCAA333-D37D-454B-B525-409C5E274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5670</TotalTime>
  <Words>2464</Words>
  <Application>Microsoft Office PowerPoint</Application>
  <PresentationFormat>On-screen Show (16:10)</PresentationFormat>
  <Paragraphs>556</Paragraphs>
  <Slides>41</Slides>
  <Notes>17</Notes>
  <HiddenSlides>2</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41</vt:i4>
      </vt:variant>
    </vt:vector>
  </HeadingPairs>
  <TitlesOfParts>
    <vt:vector size="57" baseType="lpstr">
      <vt:lpstr>Aharoni</vt:lpstr>
      <vt:lpstr>Always Montefiore</vt:lpstr>
      <vt:lpstr>Arial</vt:lpstr>
      <vt:lpstr>Arial Narrow</vt:lpstr>
      <vt:lpstr>Calibri</vt:lpstr>
      <vt:lpstr>Calibri Light</vt:lpstr>
      <vt:lpstr>Corbel</vt:lpstr>
      <vt:lpstr>Helvetica</vt:lpstr>
      <vt:lpstr>Helvetica Light</vt:lpstr>
      <vt:lpstr>Open Sans</vt:lpstr>
      <vt:lpstr>Times</vt:lpstr>
      <vt:lpstr>Times New Roman</vt:lpstr>
      <vt:lpstr>Tw Cen MT</vt:lpstr>
      <vt:lpstr>Custom Design</vt:lpstr>
      <vt:lpstr>Logica Slide Template 20200811</vt:lpstr>
      <vt:lpstr>1_Logica Slide Template 20200811</vt:lpstr>
      <vt:lpstr>Introduction to Logica </vt:lpstr>
      <vt:lpstr>Why?</vt:lpstr>
      <vt:lpstr>PowerPoint Presentation</vt:lpstr>
      <vt:lpstr>PowerPoint Presentation</vt:lpstr>
      <vt:lpstr>PowerPoint Presentation</vt:lpstr>
      <vt:lpstr>Sir Cyril Chantler</vt:lpstr>
      <vt:lpstr>Why does it matter?</vt:lpstr>
      <vt:lpstr>Deaths during inpatient admissions:  ~251,454</vt:lpstr>
      <vt:lpstr>Homer Warner and HELP</vt:lpstr>
      <vt:lpstr>Core Assumptions</vt:lpstr>
      <vt:lpstr>Intermountain Decision Support Modules</vt:lpstr>
      <vt:lpstr>We can’t keep up!</vt:lpstr>
      <vt:lpstr>PowerPoint Presentation</vt:lpstr>
      <vt:lpstr>Logica</vt:lpstr>
      <vt:lpstr>PowerPoint Presentation</vt:lpstr>
      <vt:lpstr>What does Logica actually do?</vt:lpstr>
      <vt:lpstr>Clinical Model Review Process Overview (draft)</vt:lpstr>
      <vt:lpstr>PowerPoint Presentation</vt:lpstr>
      <vt:lpstr>The Compliance Pyramid or “Stages of Semantic Interoperability”</vt:lpstr>
      <vt:lpstr>How we’re doing this: 3 phases x 5 steps</vt:lpstr>
      <vt:lpstr>How does Logica relate to other interoperability activities?</vt:lpstr>
      <vt:lpstr>Logica and Graphite</vt:lpstr>
      <vt:lpstr>How to Get Involved</vt:lpstr>
      <vt:lpstr>How to Get Involved</vt:lpstr>
      <vt:lpstr>And if we don’t, who will?</vt:lpstr>
      <vt:lpstr>Questions?</vt:lpstr>
      <vt:lpstr>Appendix</vt:lpstr>
      <vt:lpstr>The Interoperable App Development Process</vt:lpstr>
      <vt:lpstr>Argonaut profiles and CIMI profiles</vt:lpstr>
      <vt:lpstr>Interoperability Today</vt:lpstr>
      <vt:lpstr>Interoperability in the Future</vt:lpstr>
      <vt:lpstr>Tasks for Clinical Experts</vt:lpstr>
      <vt:lpstr>More than just the EHR</vt:lpstr>
      <vt:lpstr>PowerPoint Presentation</vt:lpstr>
      <vt:lpstr>The ultimate value of detailed information models</vt:lpstr>
      <vt:lpstr>IsoSemantic Models – Example of Problem</vt:lpstr>
      <vt:lpstr>Data Comes in Different Shapes and Colors</vt:lpstr>
      <vt:lpstr>Data Standardized in the Service</vt:lpstr>
      <vt:lpstr>Partial Interoperability</vt:lpstr>
      <vt:lpstr>Preferred Strategy – Full Interoperability</vt:lpstr>
      <vt:lpstr>Reasons to do it on the server side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Huff</dc:creator>
  <cp:lastModifiedBy>Stan Huff</cp:lastModifiedBy>
  <cp:revision>298</cp:revision>
  <dcterms:modified xsi:type="dcterms:W3CDTF">2020-08-18T22:11:27Z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0x01010027CDDC15B4FB214C84C8265A29DDB709</vt:lpwstr>
  </property>
  <property fmtid="{D5CDD505-2E9C-101B-9397-08002B2CF9AE}" pid="3" name="MSIP_Label_dbcb510f-b045-4068-810f-c7c3c3cc04c3_Enabled">
    <vt:lpwstr>True</vt:lpwstr>
  </property>
  <property fmtid="{D5CDD505-2E9C-101B-9397-08002B2CF9AE}" pid="4" name="MSIP_Label_dbcb510f-b045-4068-810f-c7c3c3cc04c3_SiteId">
    <vt:lpwstr>a79016de-bdd0-4e47-91f4-79416ab912ad</vt:lpwstr>
  </property>
  <property fmtid="{D5CDD505-2E9C-101B-9397-08002B2CF9AE}" pid="5" name="MSIP_Label_dbcb510f-b045-4068-810f-c7c3c3cc04c3_Owner">
    <vt:lpwstr>Stan.Huff@imail.org</vt:lpwstr>
  </property>
  <property fmtid="{D5CDD505-2E9C-101B-9397-08002B2CF9AE}" pid="6" name="MSIP_Label_dbcb510f-b045-4068-810f-c7c3c3cc04c3_SetDate">
    <vt:lpwstr>2020-08-17T23:28:03.8764867Z</vt:lpwstr>
  </property>
  <property fmtid="{D5CDD505-2E9C-101B-9397-08002B2CF9AE}" pid="7" name="MSIP_Label_dbcb510f-b045-4068-810f-c7c3c3cc04c3_Name">
    <vt:lpwstr>Public Information</vt:lpwstr>
  </property>
  <property fmtid="{D5CDD505-2E9C-101B-9397-08002B2CF9AE}" pid="8" name="MSIP_Label_dbcb510f-b045-4068-810f-c7c3c3cc04c3_Application">
    <vt:lpwstr>Microsoft Azure Information Protection</vt:lpwstr>
  </property>
  <property fmtid="{D5CDD505-2E9C-101B-9397-08002B2CF9AE}" pid="9" name="MSIP_Label_dbcb510f-b045-4068-810f-c7c3c3cc04c3_ActionId">
    <vt:lpwstr>57a83778-c6fa-4c59-bb7b-ecfa1576367e</vt:lpwstr>
  </property>
  <property fmtid="{D5CDD505-2E9C-101B-9397-08002B2CF9AE}" pid="10" name="MSIP_Label_dbcb510f-b045-4068-810f-c7c3c3cc04c3_Extended_MSFT_Method">
    <vt:lpwstr>Manual</vt:lpwstr>
  </property>
  <property fmtid="{D5CDD505-2E9C-101B-9397-08002B2CF9AE}" pid="11" name="Sensitivity">
    <vt:lpwstr>Public Information</vt:lpwstr>
  </property>
</Properties>
</file>