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334" r:id="rId6"/>
    <p:sldId id="4589" r:id="rId7"/>
    <p:sldId id="1802" r:id="rId8"/>
    <p:sldId id="4590" r:id="rId9"/>
    <p:sldId id="4602" r:id="rId10"/>
    <p:sldId id="4595" r:id="rId11"/>
    <p:sldId id="4591" r:id="rId12"/>
    <p:sldId id="2067" r:id="rId13"/>
    <p:sldId id="2070" r:id="rId14"/>
    <p:sldId id="4601" r:id="rId15"/>
    <p:sldId id="4594" r:id="rId16"/>
    <p:sldId id="4580" r:id="rId17"/>
    <p:sldId id="4603" r:id="rId18"/>
    <p:sldId id="4596" r:id="rId19"/>
    <p:sldId id="4598" r:id="rId20"/>
    <p:sldId id="4597" r:id="rId21"/>
    <p:sldId id="45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evalo, Lauren S." initials="ALS" lastIdx="105" clrIdx="0">
    <p:extLst>
      <p:ext uri="{19B8F6BF-5375-455C-9EA6-DF929625EA0E}">
        <p15:presenceInfo xmlns:p15="http://schemas.microsoft.com/office/powerpoint/2012/main" userId="S::larevalo@mitre.org::bd392961-27f7-4dd5-888f-48e6cea3af4c" providerId="AD"/>
      </p:ext>
    </p:extLst>
  </p:cmAuthor>
  <p:cmAuthor id="2" name="Microsoft Office User" initials="MOU" lastIdx="7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3" name="Moody, Aaron" initials="MA" lastIdx="1" clrIdx="2">
    <p:extLst>
      <p:ext uri="{19B8F6BF-5375-455C-9EA6-DF929625EA0E}">
        <p15:presenceInfo xmlns:p15="http://schemas.microsoft.com/office/powerpoint/2012/main" userId="S::AMOODY@MITRE.ORG::6a4dbdb7-d515-4f75-b580-b04fae79ba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D2EFDC"/>
    <a:srgbClr val="01B050"/>
    <a:srgbClr val="FFFFFF"/>
    <a:srgbClr val="0B2238"/>
    <a:srgbClr val="A61214"/>
    <a:srgbClr val="C64012"/>
    <a:srgbClr val="FF5118"/>
    <a:srgbClr val="0B2338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59" autoAdjust="0"/>
    <p:restoredTop sz="96327" autoAdjust="0"/>
  </p:normalViewPr>
  <p:slideViewPr>
    <p:cSldViewPr snapToGrid="0" snapToObjects="1" showGuides="1">
      <p:cViewPr varScale="1">
        <p:scale>
          <a:sx n="64" d="100"/>
          <a:sy n="64" d="100"/>
        </p:scale>
        <p:origin x="68" y="9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AEF415-CC96-481F-AF02-343436EC4D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A33BD-6DD4-4635-9B3A-55BCA14E8C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18C28-50FE-4D62-AB0A-E3BC1C655C1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CDB8D-B608-4B09-98BF-876D0895A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7649F-3600-4D7E-8702-CB263F5016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3F2C0-A606-4576-83F1-E826B87E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C951D-F095-0545-ACFB-1197D733EAC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DA6FE-9131-A440-8654-6B8559CB7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6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use under creative commons license: https://creativecommons.org/licenses/by-nc-nd/4.0/legalcode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8DFB9-353B-4E44-81C5-27D831504AD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4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14ADA-C32F-4A25-860A-73E620180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83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14ADA-C32F-4A25-860A-73E620180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56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14ADA-C32F-4A25-860A-73E620180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789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work with NAS to expand to CVD+</a:t>
            </a:r>
          </a:p>
          <a:p>
            <a:endParaRPr lang="en-US" dirty="0"/>
          </a:p>
          <a:p>
            <a:r>
              <a:rPr lang="en-US" dirty="0"/>
              <a:t>Although applicable to cancer, this is applicable to other therapeutic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59882"/>
            <a:ext cx="9524999" cy="2387600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978731"/>
            <a:ext cx="4838700" cy="299750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00,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BAFCE-37DF-C848-A96E-2E4CDBC39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472669"/>
            <a:ext cx="4838700" cy="398567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7D5D384-892B-4B44-AD18-0D1707B103E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10637520" y="-1"/>
            <a:ext cx="1554480" cy="1554480"/>
          </a:xfrm>
          <a:prstGeom prst="halfFrame">
            <a:avLst>
              <a:gd name="adj1" fmla="val 20261"/>
              <a:gd name="adj2" fmla="val 20261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00" b="1" i="0" kern="1200" cap="all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.AppleSystemUIFont" charset="-120"/>
              <a:buChar char="–"/>
              <a:tabLst/>
              <a:defRPr lang="en-US" sz="100" b="0" i="0" kern="120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| A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0A55FB0-8755-2E4E-B80E-7810C553E5A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0" y="5303520"/>
            <a:ext cx="1554480" cy="1554480"/>
          </a:xfrm>
          <a:prstGeom prst="halfFrame">
            <a:avLst>
              <a:gd name="adj1" fmla="val 20261"/>
              <a:gd name="adj2" fmla="val 20261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00" b="1" i="0" kern="1200" cap="all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.AppleSystemUIFont" charset="-120"/>
              <a:buChar char="–"/>
              <a:tabLst/>
              <a:defRPr lang="en-US" sz="100" b="0" i="0" kern="120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| 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4D1A4F-2C42-4F89-92F0-851BCF1FA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539496"/>
            <a:ext cx="4033434" cy="402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FCDD3F-98FF-484E-985D-DB77E5572608}"/>
              </a:ext>
            </a:extLst>
          </p:cNvPr>
          <p:cNvSpPr txBox="1"/>
          <p:nvPr userDrawn="1"/>
        </p:nvSpPr>
        <p:spPr>
          <a:xfrm>
            <a:off x="11641015" y="6682154"/>
            <a:ext cx="0" cy="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ECB599-18D0-9741-95A7-2383FCBD2E00}"/>
              </a:ext>
            </a:extLst>
          </p:cNvPr>
          <p:cNvSpPr/>
          <p:nvPr userDrawn="1"/>
        </p:nvSpPr>
        <p:spPr>
          <a:xfrm>
            <a:off x="11271739" y="6574302"/>
            <a:ext cx="841130" cy="257322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2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C17A7C1D-9302-46DF-BFD2-2563B3044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0377" y="1386799"/>
            <a:ext cx="3427207" cy="233373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7B1DE9-CA71-42BD-9B26-D9339CAA7D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0377" y="3903250"/>
            <a:ext cx="343927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8B7A906-EB1D-499D-959E-380FA592A27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82826" y="3903250"/>
            <a:ext cx="3427206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7D182C-B7C1-4A31-8D96-D4347894F54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98629" y="3903250"/>
            <a:ext cx="3421788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22C69B3-553F-4B75-92CD-C2E5F02574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8299"/>
            <a:ext cx="11277600" cy="656850"/>
          </a:xfrm>
        </p:spPr>
        <p:txBody>
          <a:bodyPr/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F10644E1-3533-428D-AA0F-AA03DB375A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0762" y="1386799"/>
            <a:ext cx="3427207" cy="233373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EF8827F1-E2DD-4721-A465-2C94E4576CF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281147" y="1386799"/>
            <a:ext cx="3427207" cy="233373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C3AF4F-971E-44BB-969D-03F43AC5AB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375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1" algn="ctr"/>
            <a:r>
              <a:rPr lang="en-US" dirty="0"/>
              <a:t>Arial 24 pt.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CC3B5CE-E496-4DA0-B5A8-0994638A36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1146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1" algn="ctr"/>
            <a:r>
              <a:rPr lang="en-US" dirty="0"/>
              <a:t>Arial 24 pt.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F3DD72D-1670-4699-8773-84D4F0CBC2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0761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1" algn="ctr"/>
            <a:r>
              <a:rPr lang="en-US" dirty="0"/>
              <a:t>Arial 24 pt.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6F3B8E4-DB18-4FC1-8CAF-354A8BCE6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8D93BC5-CF3F-4CE8-AB7F-050548B6ABF7}"/>
              </a:ext>
            </a:extLst>
          </p:cNvPr>
          <p:cNvSpPr/>
          <p:nvPr userDrawn="1"/>
        </p:nvSpPr>
        <p:spPr>
          <a:xfrm>
            <a:off x="2644587" y="6172200"/>
            <a:ext cx="6813177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9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With Text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6303666" y="-1"/>
            <a:ext cx="5888334" cy="68580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Drag photo to placeholder or click on icon to place photo from file. Ensure image is large enough in size and resolution.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5638800" cy="584775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441236"/>
            <a:ext cx="5638800" cy="1200329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6" hasCustomPrompt="1"/>
          </p:nvPr>
        </p:nvSpPr>
        <p:spPr>
          <a:xfrm>
            <a:off x="457200" y="2796186"/>
            <a:ext cx="5638800" cy="3452213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 marL="1147572" indent="-342900">
              <a:lnSpc>
                <a:spcPct val="100000"/>
              </a:lnSpc>
              <a:defRPr lang="en-US" sz="2200" b="0" i="0" kern="1200" baseline="0" dirty="0">
                <a:solidFill>
                  <a:schemeClr val="tx1"/>
                </a:solidFill>
                <a:latin typeface="+mn-lt"/>
                <a:ea typeface="Arial Narrow" charset="0"/>
                <a:cs typeface="Arial Narrow" charset="0"/>
              </a:defRPr>
            </a:lvl5pPr>
            <a:lvl6pPr>
              <a:lnSpc>
                <a:spcPct val="100000"/>
              </a:lnSpc>
              <a:defRPr>
                <a:solidFill>
                  <a:schemeClr val="tx1"/>
                </a:solidFill>
              </a:defRPr>
            </a:lvl6pPr>
            <a:lvl7pPr>
              <a:lnSpc>
                <a:spcPct val="100000"/>
              </a:lnSpc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Arial 24 pt. Edit master text styles</a:t>
            </a:r>
          </a:p>
          <a:p>
            <a:pPr lvl="1"/>
            <a:r>
              <a:rPr lang="en-US" dirty="0"/>
              <a:t>Arial 24 PT. Second level</a:t>
            </a:r>
          </a:p>
          <a:p>
            <a:pPr lvl="2"/>
            <a:r>
              <a:rPr lang="en-US" dirty="0"/>
              <a:t>Arial 24 PT. Third level</a:t>
            </a:r>
          </a:p>
          <a:p>
            <a:pPr lvl="3"/>
            <a:r>
              <a:rPr lang="en-US" dirty="0"/>
              <a:t>Arial 24 PT. Fourth level</a:t>
            </a:r>
          </a:p>
          <a:p>
            <a:pPr lvl="4"/>
            <a:r>
              <a:rPr lang="en-US" dirty="0"/>
              <a:t>Arial 22 PT. Fifth level</a:t>
            </a:r>
          </a:p>
          <a:p>
            <a:pPr lvl="5"/>
            <a:r>
              <a:rPr lang="en-US" dirty="0"/>
              <a:t>Arial 18 PT. Sixth level</a:t>
            </a:r>
          </a:p>
          <a:p>
            <a:pPr lvl="6"/>
            <a:r>
              <a:rPr lang="en-US" dirty="0"/>
              <a:t>Arial 16 PT. Seventh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2CE9C2-6003-47F7-A67C-22A8F47A34B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6C8835-B77A-45DB-8441-BAE2C7DE5580}"/>
              </a:ext>
            </a:extLst>
          </p:cNvPr>
          <p:cNvSpPr/>
          <p:nvPr userDrawn="1"/>
        </p:nvSpPr>
        <p:spPr>
          <a:xfrm>
            <a:off x="3879273" y="6518444"/>
            <a:ext cx="4387272" cy="220689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80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With Text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6303666" y="-1"/>
            <a:ext cx="5888334" cy="68580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photo to placeholder or click on icon to place photo from file. Ensure image is large enough in size and resolution.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6119576-E282-4ED9-B8A6-4D8F08BC6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485B0C-1E40-475D-8075-F776E474328D}"/>
              </a:ext>
            </a:extLst>
          </p:cNvPr>
          <p:cNvSpPr/>
          <p:nvPr userDrawn="1"/>
        </p:nvSpPr>
        <p:spPr>
          <a:xfrm>
            <a:off x="2672771" y="6591959"/>
            <a:ext cx="6758099" cy="255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C6D2495F-52A5-4487-9591-971B86C75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5638800" cy="584775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A81A5EB-E2B5-4934-8F97-0E0476272C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441236"/>
            <a:ext cx="5638800" cy="1200329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F8A6A12-FF8F-4420-93C1-B4849F78E3F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57200" y="2796186"/>
            <a:ext cx="5638800" cy="3452213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 marL="1147572" indent="-342900">
              <a:lnSpc>
                <a:spcPct val="100000"/>
              </a:lnSpc>
              <a:defRPr lang="en-US" sz="2200" b="0" i="0" kern="1200" baseline="0" dirty="0">
                <a:solidFill>
                  <a:schemeClr val="tx1"/>
                </a:solidFill>
                <a:latin typeface="+mn-lt"/>
                <a:ea typeface="Arial Narrow" charset="0"/>
                <a:cs typeface="Arial Narrow" charset="0"/>
              </a:defRPr>
            </a:lvl5pPr>
            <a:lvl6pPr>
              <a:lnSpc>
                <a:spcPct val="100000"/>
              </a:lnSpc>
              <a:defRPr>
                <a:solidFill>
                  <a:schemeClr val="tx1"/>
                </a:solidFill>
              </a:defRPr>
            </a:lvl6pPr>
            <a:lvl7pPr>
              <a:lnSpc>
                <a:spcPct val="100000"/>
              </a:lnSpc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Arial 24 pt. Edit master text styles</a:t>
            </a:r>
          </a:p>
          <a:p>
            <a:pPr lvl="1"/>
            <a:r>
              <a:rPr lang="en-US" dirty="0"/>
              <a:t>Arial 24 PT. Second level</a:t>
            </a:r>
          </a:p>
          <a:p>
            <a:pPr lvl="2"/>
            <a:r>
              <a:rPr lang="en-US" dirty="0"/>
              <a:t>Arial 24 PT. Third level</a:t>
            </a:r>
          </a:p>
          <a:p>
            <a:pPr lvl="3"/>
            <a:r>
              <a:rPr lang="en-US" dirty="0"/>
              <a:t>Arial 24 PT. Fourth level</a:t>
            </a:r>
          </a:p>
          <a:p>
            <a:pPr lvl="4"/>
            <a:r>
              <a:rPr lang="en-US" dirty="0"/>
              <a:t>Arial 22 PT. Fifth level</a:t>
            </a:r>
          </a:p>
          <a:p>
            <a:pPr lvl="5"/>
            <a:r>
              <a:rPr lang="en-US" dirty="0"/>
              <a:t>Arial 18 PT. Sixth level</a:t>
            </a:r>
          </a:p>
          <a:p>
            <a:pPr lvl="6"/>
            <a:r>
              <a:rPr lang="en-US" dirty="0"/>
              <a:t>Arial 16 PT. Seventh level</a:t>
            </a:r>
          </a:p>
        </p:txBody>
      </p:sp>
    </p:spTree>
    <p:extLst>
      <p:ext uri="{BB962C8B-B14F-4D97-AF65-F5344CB8AC3E}">
        <p14:creationId xmlns:p14="http://schemas.microsoft.com/office/powerpoint/2010/main" val="411483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With Text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5888334" cy="68580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Drag photo to placeholder or click on icon to place photo from file. Ensure image is large enough in size and resolution.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0" y="394005"/>
            <a:ext cx="5630974" cy="584775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105236" y="1444752"/>
            <a:ext cx="5630974" cy="1200329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6" hasCustomPrompt="1"/>
          </p:nvPr>
        </p:nvSpPr>
        <p:spPr>
          <a:xfrm>
            <a:off x="6105236" y="2798064"/>
            <a:ext cx="5630974" cy="3456432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 marL="1147572" indent="-342900">
              <a:lnSpc>
                <a:spcPct val="100000"/>
              </a:lnSpc>
              <a:defRPr lang="en-US" sz="2200" b="0" i="0" kern="1200" baseline="0" dirty="0">
                <a:solidFill>
                  <a:schemeClr val="tx1"/>
                </a:solidFill>
                <a:latin typeface="+mn-lt"/>
                <a:ea typeface="Arial Narrow" charset="0"/>
                <a:cs typeface="Arial Narrow" charset="0"/>
              </a:defRPr>
            </a:lvl5pPr>
            <a:lvl6pPr>
              <a:lnSpc>
                <a:spcPct val="100000"/>
              </a:lnSpc>
              <a:defRPr>
                <a:solidFill>
                  <a:schemeClr val="tx1"/>
                </a:solidFill>
              </a:defRPr>
            </a:lvl6pPr>
            <a:lvl7pPr>
              <a:lnSpc>
                <a:spcPct val="100000"/>
              </a:lnSpc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/>
              <a:t>Arial 24 pt. Edit master text styles</a:t>
            </a:r>
          </a:p>
          <a:p>
            <a:pPr lvl="1"/>
            <a:r>
              <a:rPr lang="en-US" dirty="0"/>
              <a:t>Arial 24 PT. Second level</a:t>
            </a:r>
          </a:p>
          <a:p>
            <a:pPr lvl="2"/>
            <a:r>
              <a:rPr lang="en-US" dirty="0"/>
              <a:t>Arial 24 PT. Third level</a:t>
            </a:r>
          </a:p>
          <a:p>
            <a:pPr lvl="3"/>
            <a:r>
              <a:rPr lang="en-US" dirty="0"/>
              <a:t>Arial 24 PT. Fourth level</a:t>
            </a:r>
          </a:p>
          <a:p>
            <a:pPr lvl="4"/>
            <a:r>
              <a:rPr lang="en-US" dirty="0"/>
              <a:t>Arial 22 PT. Fifth level</a:t>
            </a:r>
          </a:p>
          <a:p>
            <a:pPr lvl="5"/>
            <a:r>
              <a:rPr lang="en-US" dirty="0"/>
              <a:t>Arial 18 PT. Sixth level</a:t>
            </a:r>
          </a:p>
          <a:p>
            <a:pPr lvl="6"/>
            <a:r>
              <a:rPr lang="en-US" dirty="0"/>
              <a:t>Arial 16 PT. Seventh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FA25F6-C9BE-4D77-A821-2D5BB0C1BEF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6B31EB-13DB-4A40-8914-48790630F28D}"/>
              </a:ext>
            </a:extLst>
          </p:cNvPr>
          <p:cNvSpPr/>
          <p:nvPr userDrawn="1"/>
        </p:nvSpPr>
        <p:spPr>
          <a:xfrm>
            <a:off x="3879273" y="6518444"/>
            <a:ext cx="4387272" cy="220689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25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/>
          <a:lstStyle>
            <a:lvl1pPr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6B32392-5B55-403B-BA4E-35EE7D3DE15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191491"/>
            <a:ext cx="11277600" cy="5069823"/>
          </a:xfrm>
        </p:spPr>
        <p:txBody>
          <a:bodyPr>
            <a:noAutofit/>
          </a:bodyPr>
          <a:lstStyle>
            <a:lvl1pPr marL="225425" indent="-225425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8975" indent="-344488"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2pPr>
            <a:lvl3pPr marL="1033463" indent="-344488"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</a:defRPr>
            </a:lvl3pPr>
            <a:lvl4pPr marL="1033463" indent="-344488"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</a:defRPr>
            </a:lvl4pPr>
            <a:lvl5pPr marL="1377950" indent="-238125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  <a:lvl6pPr marL="1603375" indent="-225425"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79E39-B804-433D-A46E-6245A4354F48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F33D9D-CC02-4A9A-8355-67DE6B94A020}"/>
              </a:ext>
            </a:extLst>
          </p:cNvPr>
          <p:cNvSpPr/>
          <p:nvPr userDrawn="1"/>
        </p:nvSpPr>
        <p:spPr>
          <a:xfrm>
            <a:off x="3638550" y="6477000"/>
            <a:ext cx="4876800" cy="3429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0793"/>
            <a:ext cx="11277600" cy="69333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D90CE-67F6-4B4B-B71D-C7D5E38835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209964"/>
            <a:ext cx="11277600" cy="5038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4B183-E242-4BEB-A0C8-856BF8515D5D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DDDD01-CEF1-4668-A56B-6902F3FB68E4}"/>
              </a:ext>
            </a:extLst>
          </p:cNvPr>
          <p:cNvSpPr/>
          <p:nvPr userDrawn="1"/>
        </p:nvSpPr>
        <p:spPr>
          <a:xfrm>
            <a:off x="3638550" y="6467206"/>
            <a:ext cx="4876800" cy="352693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0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List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6B32392-5B55-403B-BA4E-35EE7D3DE15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246909"/>
            <a:ext cx="11277600" cy="5001491"/>
          </a:xfrm>
        </p:spPr>
        <p:txBody>
          <a:bodyPr>
            <a:noAutofit/>
          </a:bodyPr>
          <a:lstStyle>
            <a:lvl1pPr marL="225425" indent="-225425"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</a:defRPr>
            </a:lvl1pPr>
            <a:lvl2pPr marL="688975" indent="-344488"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>
                <a:solidFill>
                  <a:schemeClr val="tx2"/>
                </a:solidFill>
              </a:defRPr>
            </a:lvl2pPr>
            <a:lvl3pPr marL="1033463" indent="-344488"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 marL="1033463" indent="-344488"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4pPr>
            <a:lvl5pPr marL="1377950" indent="-238125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5pPr>
            <a:lvl6pPr marL="1603375" indent="-225425"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9099A86-3DE4-41E9-9CDD-9E48744D9D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10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content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6281"/>
            <a:ext cx="11277600" cy="693337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D90CE-67F6-4B4B-B71D-C7D5E38835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191491"/>
            <a:ext cx="11277600" cy="50569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57D9EBC-22D5-4207-8D7D-F6FCCA168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84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ist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44527" y="1243584"/>
            <a:ext cx="4572000" cy="5830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69352" y="1243584"/>
            <a:ext cx="4572000" cy="583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789C70E-D4F5-4539-825F-8102ABC68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527" y="1943122"/>
            <a:ext cx="4572000" cy="4305278"/>
          </a:xfrm>
        </p:spPr>
        <p:txBody>
          <a:bodyPr/>
          <a:lstStyle>
            <a:lvl1pPr>
              <a:defRPr b="0"/>
            </a:lvl1pPr>
            <a:lvl2pPr marL="352425" indent="-234950">
              <a:buFont typeface="Arial" panose="020B0604020202020204" pitchFamily="34" charset="0"/>
              <a:buChar char="•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473FA333-9240-48EF-A5C6-7ECA7313EA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88972" y="1943122"/>
            <a:ext cx="4572000" cy="4305278"/>
          </a:xfrm>
        </p:spPr>
        <p:txBody>
          <a:bodyPr/>
          <a:lstStyle>
            <a:lvl1pPr>
              <a:defRPr b="0"/>
            </a:lvl1pPr>
            <a:lvl2pPr marL="352425" indent="-234950">
              <a:buFont typeface="Arial" panose="020B0604020202020204" pitchFamily="34" charset="0"/>
              <a:buChar char="•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DA517-8260-4280-A7EC-5559C8218D8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78B3158-443A-4620-8D02-DC5F0D6C6771}"/>
              </a:ext>
            </a:extLst>
          </p:cNvPr>
          <p:cNvSpPr/>
          <p:nvPr userDrawn="1"/>
        </p:nvSpPr>
        <p:spPr>
          <a:xfrm>
            <a:off x="3638550" y="6518444"/>
            <a:ext cx="4876800" cy="301456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7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149BFB-3556-4725-BE5D-59B48F74A2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4527" y="1243584"/>
            <a:ext cx="4572000" cy="5830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Arial 24 PT.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5BFFA-D310-41FD-ABCE-F97CCCDCC22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69352" y="1243584"/>
            <a:ext cx="4572000" cy="583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24 PT.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2380CBBA-3EF4-4668-9AA6-8569ED9AD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4E792A5B-6B33-4B24-A77A-BF8DF58DE6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527" y="1943122"/>
            <a:ext cx="4572000" cy="4305278"/>
          </a:xfrm>
        </p:spPr>
        <p:txBody>
          <a:bodyPr/>
          <a:lstStyle>
            <a:lvl1pPr>
              <a:defRPr b="0"/>
            </a:lvl1pPr>
            <a:lvl2pPr marL="352425" indent="-234950">
              <a:buFont typeface="Arial" panose="020B0604020202020204" pitchFamily="34" charset="0"/>
              <a:buChar char="•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marL="117475" lvl="1" indent="0">
              <a:buNone/>
            </a:pPr>
            <a:r>
              <a:rPr lang="en-US" dirty="0"/>
              <a:t>Arial 24 PT. </a:t>
            </a:r>
            <a:r>
              <a:rPr lang="en-US" dirty="0" err="1"/>
              <a:t>aenean</a:t>
            </a:r>
            <a:r>
              <a:rPr lang="en-US" dirty="0"/>
              <a:t> pharetra magna ac </a:t>
            </a:r>
            <a:r>
              <a:rPr lang="en-US" dirty="0" err="1"/>
              <a:t>placerat</a:t>
            </a:r>
            <a:r>
              <a:rPr lang="en-US" dirty="0"/>
              <a:t> vestibulum </a:t>
            </a:r>
            <a:r>
              <a:rPr lang="en-US" dirty="0" err="1"/>
              <a:t>lectus</a:t>
            </a:r>
            <a:r>
              <a:rPr lang="en-US" dirty="0"/>
              <a:t>. In </a:t>
            </a:r>
            <a:r>
              <a:rPr lang="en-US" dirty="0" err="1"/>
              <a:t>eu</a:t>
            </a:r>
            <a:r>
              <a:rPr lang="en-US" dirty="0"/>
              <a:t> mi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dolor. </a:t>
            </a:r>
          </a:p>
          <a:p>
            <a:pPr marL="117475" lvl="1" indent="0">
              <a:buNone/>
            </a:pP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. Nunc sed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E1CA2C1B-2188-4AFE-B77C-7EBDBA08E2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88972" y="1943122"/>
            <a:ext cx="4572000" cy="4305278"/>
          </a:xfrm>
        </p:spPr>
        <p:txBody>
          <a:bodyPr/>
          <a:lstStyle>
            <a:lvl1pPr>
              <a:defRPr b="0"/>
            </a:lvl1pPr>
            <a:lvl2pPr marL="352425" indent="-234950">
              <a:buFont typeface="Arial" panose="020B0604020202020204" pitchFamily="34" charset="0"/>
              <a:buChar char="•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marL="117475" lvl="1" indent="0">
              <a:buNone/>
            </a:pPr>
            <a:r>
              <a:rPr lang="en-US" dirty="0"/>
              <a:t>Arial 24 PT. </a:t>
            </a:r>
            <a:r>
              <a:rPr lang="en-US" dirty="0" err="1"/>
              <a:t>aenean</a:t>
            </a:r>
            <a:r>
              <a:rPr lang="en-US" dirty="0"/>
              <a:t> pharetra magna ac </a:t>
            </a:r>
            <a:r>
              <a:rPr lang="en-US" dirty="0" err="1"/>
              <a:t>placerat</a:t>
            </a:r>
            <a:r>
              <a:rPr lang="en-US" dirty="0"/>
              <a:t> vestibulum </a:t>
            </a:r>
            <a:r>
              <a:rPr lang="en-US" dirty="0" err="1"/>
              <a:t>lectus</a:t>
            </a:r>
            <a:r>
              <a:rPr lang="en-US" dirty="0"/>
              <a:t>. In </a:t>
            </a:r>
            <a:r>
              <a:rPr lang="en-US" dirty="0" err="1"/>
              <a:t>eu</a:t>
            </a:r>
            <a:r>
              <a:rPr lang="en-US" dirty="0"/>
              <a:t> mi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dolor. </a:t>
            </a:r>
          </a:p>
          <a:p>
            <a:pPr marL="117475" lvl="1" indent="0">
              <a:buNone/>
            </a:pP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. Nunc sed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B648621-07E4-4934-80D2-93DB9B621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6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1075" y="1148641"/>
            <a:ext cx="9524999" cy="2095453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1075" y="3914346"/>
            <a:ext cx="4838700" cy="299750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00,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BAFCE-37DF-C848-A96E-2E4CDBC39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1075" y="3408284"/>
            <a:ext cx="4838700" cy="398567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7D5D384-892B-4B44-AD18-0D1707B103EC}"/>
              </a:ext>
            </a:extLst>
          </p:cNvPr>
          <p:cNvSpPr txBox="1">
            <a:spLocks noChangeAspect="1"/>
          </p:cNvSpPr>
          <p:nvPr userDrawn="1"/>
        </p:nvSpPr>
        <p:spPr>
          <a:xfrm rot="5400000">
            <a:off x="10637520" y="-1"/>
            <a:ext cx="1554480" cy="1554480"/>
          </a:xfrm>
          <a:prstGeom prst="halfFrame">
            <a:avLst>
              <a:gd name="adj1" fmla="val 20261"/>
              <a:gd name="adj2" fmla="val 20261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00" b="1" i="0" kern="1200" cap="all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.AppleSystemUIFont" charset="-120"/>
              <a:buChar char="–"/>
              <a:tabLst/>
              <a:defRPr lang="en-US" sz="100" b="0" i="0" kern="120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| A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0A55FB0-8755-2E4E-B80E-7810C553E5AB}"/>
              </a:ext>
            </a:extLst>
          </p:cNvPr>
          <p:cNvSpPr txBox="1">
            <a:spLocks noChangeAspect="1"/>
          </p:cNvSpPr>
          <p:nvPr userDrawn="1"/>
        </p:nvSpPr>
        <p:spPr>
          <a:xfrm rot="16200000">
            <a:off x="0" y="5303520"/>
            <a:ext cx="1554480" cy="1554480"/>
          </a:xfrm>
          <a:prstGeom prst="halfFrame">
            <a:avLst>
              <a:gd name="adj1" fmla="val 20261"/>
              <a:gd name="adj2" fmla="val 20261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00" b="1" i="0" kern="1200" cap="all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.AppleSystemUIFont" charset="-120"/>
              <a:buChar char="–"/>
              <a:tabLst/>
              <a:defRPr lang="en-US" sz="100" b="0" i="0" kern="120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| A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FADD1A-52EF-47F8-8479-0D1AADD85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715000"/>
            <a:ext cx="3959588" cy="39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65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ist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7297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291482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105667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6CCB086-36EF-4F8A-8FB2-EC29098B97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838" y="2005357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Arial" panose="020B0604020202020204" pitchFamily="34" charset="0"/>
              <a:buChar char="•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378EDB8-0740-4899-9053-3E5A2591C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5300" y="2004733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Arial" panose="020B0604020202020204" pitchFamily="34" charset="0"/>
              <a:buChar char="•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0DBD197-6D2F-4C08-9281-235DD012C3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86250" y="2015140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Arial" panose="020B0604020202020204" pitchFamily="34" charset="0"/>
              <a:buChar char="•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38DE22-45AE-4C21-8B18-7AE528A43EBA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7ED1D2-56A0-4B27-B3B4-64DA189F0F13}"/>
              </a:ext>
            </a:extLst>
          </p:cNvPr>
          <p:cNvSpPr/>
          <p:nvPr userDrawn="1"/>
        </p:nvSpPr>
        <p:spPr>
          <a:xfrm>
            <a:off x="3638550" y="6396834"/>
            <a:ext cx="4876800" cy="423066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lce Images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38225" y="1548439"/>
            <a:ext cx="1524000" cy="1524000"/>
          </a:xfrm>
          <a:prstGeom prst="rect">
            <a:avLst/>
          </a:prstGeom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905250" y="1548439"/>
            <a:ext cx="1524000" cy="1524000"/>
          </a:xfrm>
          <a:prstGeom prst="rect">
            <a:avLst/>
          </a:prstGeom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72275" y="1548439"/>
            <a:ext cx="1524000" cy="1524000"/>
          </a:xfrm>
          <a:prstGeom prst="rect">
            <a:avLst/>
          </a:prstGeom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9629775" y="1548439"/>
            <a:ext cx="1524000" cy="1524000"/>
          </a:xfrm>
          <a:prstGeom prst="rect">
            <a:avLst/>
          </a:prstGeom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9145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349821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305035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9174480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72CD6B6-9C07-420E-9231-F63233160B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4760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8F24A27-0605-44A5-AC6D-02C755F07B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0814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ADA441C-C4BE-4EAB-8819-5C78BDC65D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8426" y="3963531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708554F-2173-4A8D-B673-E68B1415F3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74480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60724D-7DC9-41A3-B4D7-9EFE4E7F65AF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FC90570-C505-4176-957B-08462568B9E7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568B5-A51E-4B9F-AF5D-03214F63C3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DDAA3F8-EB4F-4A1F-AF6F-2C4EEBF6B6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8225" y="1548439"/>
            <a:ext cx="1524000" cy="1524000"/>
          </a:xfrm>
          <a:prstGeom prst="rect">
            <a:avLst/>
          </a:prstGeom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0FD80E7-E17C-4285-9D94-3C1AC92AC2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05250" y="1548439"/>
            <a:ext cx="1524000" cy="1524000"/>
          </a:xfrm>
          <a:prstGeom prst="rect">
            <a:avLst/>
          </a:prstGeom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37BB3D-26EB-4B08-A589-DA4B25E61E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72275" y="1548439"/>
            <a:ext cx="1524000" cy="1524000"/>
          </a:xfrm>
          <a:prstGeom prst="rect">
            <a:avLst/>
          </a:prstGeom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C855AF4-9C57-4C82-ABED-C59FAFAF234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29775" y="1548439"/>
            <a:ext cx="1524000" cy="1524000"/>
          </a:xfrm>
          <a:prstGeom prst="rect">
            <a:avLst/>
          </a:prstGeom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3793471-F4BA-4465-ABF2-FE682C2A74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145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4A6A540-AEC7-43D6-A801-E4D6D202935F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349821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4B84508-DBBA-4957-A988-158A01573DB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05035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2742747-89A0-4116-851E-4C8406583D19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174480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2" name="Title 28">
            <a:extLst>
              <a:ext uri="{FF2B5EF4-FFF2-40B4-BE49-F238E27FC236}">
                <a16:creationId xmlns:a16="http://schemas.microsoft.com/office/drawing/2014/main" id="{76F358CF-D5FE-45C2-AAB2-904DB884F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2C36474-6A96-4E05-952B-8317DFBAE5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4760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r>
              <a:rPr lang="en-US" dirty="0"/>
              <a:t>Arial 24 pt. lorem ipsum dolor sit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3B00A55-91E4-4069-852A-F07B09A07D9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0814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r>
              <a:rPr lang="en-US" dirty="0"/>
              <a:t>Arial 24 pt. lorem ipsum dolor sit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A011BD3-096B-4799-8B2D-D79F169C8E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8426" y="3963531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r>
              <a:rPr lang="en-US" dirty="0"/>
              <a:t>Arial 24 pt. lorem ipsum dolor sit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71FBD34-F14F-47A0-8D6D-5C8D7380F5B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74480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r>
              <a:rPr lang="en-US" dirty="0"/>
              <a:t>Arial 24 pt. lorem ipsum dolor sit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CF9E646-B76A-4524-AC9A-EEEF0E02CA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8515F4E-8B81-437D-8B4B-B7B9E9B6DDB4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41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With Image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6303666" y="-1"/>
            <a:ext cx="5888334" cy="68580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Drag photo to placeholder or click on icon to place photo from file. Ensure image is large enough in size and resolution.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1741880"/>
            <a:ext cx="5524500" cy="3416320"/>
          </a:xfrm>
        </p:spPr>
        <p:txBody>
          <a:bodyPr>
            <a:spAutoFit/>
          </a:bodyPr>
          <a:lstStyle>
            <a:lvl1pPr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54 Pt. Lorem Ipsum Dolor Sit </a:t>
            </a:r>
            <a:r>
              <a:rPr lang="en-US" dirty="0" err="1"/>
              <a:t>Amat</a:t>
            </a:r>
            <a:r>
              <a:rPr lang="en-US" dirty="0"/>
              <a:t> </a:t>
            </a:r>
            <a:r>
              <a:rPr lang="en-US" dirty="0" err="1"/>
              <a:t>Siscut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01B275-FB20-4A76-ADE6-EB0841D88C3D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574E9D-66B7-47CB-A44F-8F3ED42A1ECB}"/>
              </a:ext>
            </a:extLst>
          </p:cNvPr>
          <p:cNvSpPr/>
          <p:nvPr userDrawn="1"/>
        </p:nvSpPr>
        <p:spPr>
          <a:xfrm>
            <a:off x="3879273" y="6518444"/>
            <a:ext cx="4387272" cy="220689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With Text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6303666" y="-1"/>
            <a:ext cx="5888334" cy="68580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 dirty="0"/>
              <a:t>Drag photo to placeholder or click on icon to place photo from file. Ensure image is large enough in size and resolution.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2CE9C2-6003-47F7-A67C-22A8F47A34B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2" name="Title 7">
            <a:extLst>
              <a:ext uri="{FF2B5EF4-FFF2-40B4-BE49-F238E27FC236}">
                <a16:creationId xmlns:a16="http://schemas.microsoft.com/office/drawing/2014/main" id="{8FF0247A-C16C-4088-A4A0-C5FA659A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741880"/>
            <a:ext cx="5524500" cy="3416320"/>
          </a:xfrm>
        </p:spPr>
        <p:txBody>
          <a:bodyPr>
            <a:spAutoFit/>
          </a:bodyPr>
          <a:lstStyle>
            <a:lvl1pPr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Arial 54 Pt. Lorem Ipsum Dolor Sit </a:t>
            </a:r>
            <a:r>
              <a:rPr lang="en-US" dirty="0" err="1"/>
              <a:t>Amat</a:t>
            </a:r>
            <a:r>
              <a:rPr lang="en-US" dirty="0"/>
              <a:t> </a:t>
            </a:r>
            <a:r>
              <a:rPr lang="en-US" dirty="0" err="1"/>
              <a:t>Siscut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E8D4B-0BD5-48FA-BB67-8458348DF85E}"/>
              </a:ext>
            </a:extLst>
          </p:cNvPr>
          <p:cNvSpPr/>
          <p:nvPr userDrawn="1"/>
        </p:nvSpPr>
        <p:spPr>
          <a:xfrm>
            <a:off x="3806456" y="6518444"/>
            <a:ext cx="4433777" cy="220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92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428750" y="2046424"/>
            <a:ext cx="9334499" cy="2765151"/>
          </a:xfrm>
        </p:spPr>
        <p:txBody>
          <a:bodyPr/>
          <a:lstStyle>
            <a:lvl1pPr algn="ctr"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Quotation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481E68C-787F-4D7A-8436-DDE386C6B39E}"/>
              </a:ext>
            </a:extLst>
          </p:cNvPr>
          <p:cNvSpPr txBox="1">
            <a:spLocks/>
          </p:cNvSpPr>
          <p:nvPr userDrawn="1"/>
        </p:nvSpPr>
        <p:spPr>
          <a:xfrm rot="5400000">
            <a:off x="10637520" y="-1"/>
            <a:ext cx="1554480" cy="1554480"/>
          </a:xfrm>
          <a:prstGeom prst="halfFrame">
            <a:avLst>
              <a:gd name="adj1" fmla="val 20261"/>
              <a:gd name="adj2" fmla="val 20261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00" b="1" i="0" kern="1200" cap="all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.AppleSystemUIFont" charset="-120"/>
              <a:buChar char="–"/>
              <a:tabLst/>
              <a:defRPr lang="en-US" sz="100" b="0" i="0" kern="120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| A</a:t>
            </a:r>
            <a:endParaRPr lang="en-US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893A3ED-DEB8-418B-BBFD-5691303372E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0" y="5303520"/>
            <a:ext cx="1554480" cy="1554480"/>
          </a:xfrm>
          <a:prstGeom prst="halfFrame">
            <a:avLst>
              <a:gd name="adj1" fmla="val 20261"/>
              <a:gd name="adj2" fmla="val 20261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00" b="1" i="0" kern="1200" cap="all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.AppleSystemUIFont" charset="-120"/>
              <a:buChar char="–"/>
              <a:tabLst/>
              <a:defRPr lang="en-US" sz="100" b="0" i="0" kern="120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| A</a:t>
            </a:r>
            <a:endParaRPr lang="en-US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9BC3CAC-6D68-402E-AC3F-7C1E6208E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E70670-67C9-457B-BBCA-46B9346B6671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381000"/>
            <a:ext cx="557700" cy="1549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B5A102-A2B8-4105-85FD-635A0CCBE2E6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Text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lIns="91440" rIns="91440" anchor="ctr">
            <a:no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36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747764"/>
            <a:ext cx="5524500" cy="11781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3" hasCustomPrompt="1"/>
          </p:nvPr>
        </p:nvSpPr>
        <p:spPr>
          <a:xfrm>
            <a:off x="457200" y="3079286"/>
            <a:ext cx="5522976" cy="31691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 marL="1097280" indent="-292608">
              <a:lnSpc>
                <a:spcPct val="100000"/>
              </a:lnSpc>
              <a:buFont typeface="Courier New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4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76B16-28A0-4B86-897C-30382FC3EB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4200" y="1942092"/>
            <a:ext cx="4818450" cy="923330"/>
          </a:xfrm>
        </p:spPr>
        <p:txBody>
          <a:bodyPr>
            <a:spAutoFit/>
          </a:bodyPr>
          <a:lstStyle>
            <a:lvl1pPr>
              <a:defRPr sz="2800" cap="none" baseline="0"/>
            </a:lvl1pPr>
            <a:lvl2pPr marL="295275" indent="-285750">
              <a:buClr>
                <a:schemeClr val="accent3"/>
              </a:buClr>
              <a:buSzPct val="110000"/>
              <a:buFont typeface="Arial" panose="020B0604020202020204" pitchFamily="34" charset="0"/>
              <a:buChar char="‒"/>
              <a:defRPr sz="1600" cap="none" baseline="0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“Click to edit text”</a:t>
            </a:r>
          </a:p>
          <a:p>
            <a:pPr lvl="1"/>
            <a:r>
              <a:rPr lang="en-US" dirty="0"/>
              <a:t>To have source text, hit the bullet indent button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558DF-6B9E-4F30-9907-341ECFEE0592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A5061B-4DBB-4CCB-89C2-33B08C09D715}"/>
              </a:ext>
            </a:extLst>
          </p:cNvPr>
          <p:cNvSpPr/>
          <p:nvPr userDrawn="1"/>
        </p:nvSpPr>
        <p:spPr>
          <a:xfrm>
            <a:off x="3638550" y="6401742"/>
            <a:ext cx="4876800" cy="418158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09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Quotes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198" y="381000"/>
            <a:ext cx="10287000" cy="69333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cap="none" baseline="0" dirty="0">
                <a:solidFill>
                  <a:schemeClr val="tx1"/>
                </a:solidFill>
                <a:latin typeface="+mn-lt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1243584"/>
            <a:ext cx="10286999" cy="49137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5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5541CB-C5CF-406B-A04F-B92D0DF858F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950142"/>
            <a:ext cx="5524500" cy="4298258"/>
          </a:xfrm>
        </p:spPr>
        <p:txBody>
          <a:bodyPr/>
          <a:lstStyle>
            <a:lvl1pPr>
              <a:buFontTx/>
              <a:buNone/>
              <a:defRPr cap="none" baseline="0"/>
            </a:lvl1pPr>
            <a:lvl2pPr marL="352425" indent="-342900">
              <a:buClr>
                <a:schemeClr val="accent3"/>
              </a:buClr>
              <a:buFont typeface="Arial" panose="020B0604020202020204" pitchFamily="34" charset="0"/>
              <a:buChar char="‒"/>
              <a:defRPr sz="1600" cap="none" baseline="0">
                <a:solidFill>
                  <a:schemeClr val="accent3"/>
                </a:solidFill>
              </a:defRPr>
            </a:lvl2pPr>
            <a:lvl3pPr marL="0" indent="0">
              <a:buFontTx/>
              <a:buNone/>
              <a:defRPr/>
            </a:lvl3pPr>
            <a:lvl4pPr marL="346075" indent="0">
              <a:buFontTx/>
              <a:buNone/>
              <a:defRPr/>
            </a:lvl4pPr>
            <a:lvl5pPr marL="1203325" indent="0">
              <a:buFontTx/>
              <a:buNone/>
              <a:defRPr/>
            </a:lvl5pPr>
          </a:lstStyle>
          <a:p>
            <a:pPr lvl="0"/>
            <a:r>
              <a:rPr lang="en-US" dirty="0"/>
              <a:t>“Click to edit textbox text”</a:t>
            </a:r>
          </a:p>
          <a:p>
            <a:pPr lvl="1"/>
            <a:r>
              <a:rPr lang="en-US" dirty="0"/>
              <a:t>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F11A7-B65F-415E-B94A-A94E3E683519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8C279F-0DE3-478A-B558-274063A5A627}"/>
              </a:ext>
            </a:extLst>
          </p:cNvPr>
          <p:cNvSpPr/>
          <p:nvPr userDrawn="1"/>
        </p:nvSpPr>
        <p:spPr>
          <a:xfrm>
            <a:off x="3638550" y="6328528"/>
            <a:ext cx="4876800" cy="491372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Blank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7DB5DA-42BB-4CA2-904F-B5CFF726EB8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837CFF-B7D0-4F9E-9144-023002F4342A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47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C7C9F-14F4-4ECF-8292-C4068523692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55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Insert_Photo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633B2E5-C80A-4E77-B649-E08B4752435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67" y="0"/>
            <a:ext cx="1219200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To add background image, click on the icon &amp; choose image from the “Images for PPT Cover Slides” gallery at FJ: Images. Once image is inserted, click Picture Format in tools ribbon and scroll down to send image to the back.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new slide is inserted from master, copy and paste Logo and copyright from previous slide. Logo and copyright should appear in correct field.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New Slide is inserted from Master, copy and paste Logo and copyright from previous slide. Logo and copyright should appear in correct field.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1139975"/>
            <a:ext cx="10238874" cy="2095453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891232"/>
            <a:ext cx="5201349" cy="299750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00,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BAFCE-37DF-C848-A96E-2E4CDBC39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3385170"/>
            <a:ext cx="5714999" cy="398567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761528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3A80F-4B09-474F-AC6A-0B559CF8FE7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3CFEAB-D8BC-4844-8CCE-5BBD5698D4C8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7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30" hasCustomPrompt="1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</p:spPr>
        <p:txBody>
          <a:bodyPr/>
          <a:lstStyle>
            <a:lvl1pPr algn="ctr">
              <a:defRPr sz="1400" b="0" cap="none"/>
            </a:lvl1pPr>
          </a:lstStyle>
          <a:p>
            <a:r>
              <a:rPr lang="en-US" dirty="0"/>
              <a:t>Drag video to placeholder or click on icon to place video from file.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29D446-8F95-48AE-89AE-FBA09C8C3FCA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831D14-EB6C-45DD-A638-83AF58535215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7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30" hasCustomPrompt="1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</p:spPr>
        <p:txBody>
          <a:bodyPr/>
          <a:lstStyle>
            <a:lvl1pPr algn="ctr">
              <a:defRPr sz="1400" b="0" cap="none"/>
            </a:lvl1pPr>
          </a:lstStyle>
          <a:p>
            <a:r>
              <a:rPr lang="en-US" dirty="0"/>
              <a:t>Drag video to placeholder or click on icon to place video from file.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29D446-8F95-48AE-89AE-FBA09C8C3FCA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1583FDA-21E0-430B-B7B6-7E9B1CC13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2F7E7B7-D8B0-4140-8B65-693E8D8BFD45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61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84048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0622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91912-0D51-4625-BCF6-2DC607E7F31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13D572-5D11-4256-AFB1-868DE459556E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87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Chart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0622"/>
            <a:ext cx="11277600" cy="35083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91912-0D51-4625-BCF6-2DC607E7F31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56F8530-E698-477E-9D81-925E9A8585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A5CF42-C7B5-47B0-9018-59A3B87F08AC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02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With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t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033182" y="2055258"/>
            <a:ext cx="4389120" cy="4206240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048032"/>
            <a:ext cx="5638800" cy="4213466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 dirty="0"/>
              <a:t>Second level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CD7E1-2D1F-45CC-8991-0AFB4CE00A2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DF0552-F094-4103-9E1C-CF86A3FAF503}"/>
              </a:ext>
            </a:extLst>
          </p:cNvPr>
          <p:cNvSpPr/>
          <p:nvPr userDrawn="1"/>
        </p:nvSpPr>
        <p:spPr>
          <a:xfrm>
            <a:off x="3638550" y="6461094"/>
            <a:ext cx="4876800" cy="358805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35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e Chart With Text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033182" y="2055258"/>
            <a:ext cx="4389120" cy="4206240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048032"/>
            <a:ext cx="5638800" cy="4213466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 dirty="0"/>
              <a:t>Second level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CD7E1-2D1F-45CC-8991-0AFB4CE00A2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3C1866D-386A-4DD8-A9B4-503CB2A77D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DF21864-F7BF-455B-BBA5-19BFDAC3B408}"/>
              </a:ext>
            </a:extLst>
          </p:cNvPr>
          <p:cNvSpPr/>
          <p:nvPr userDrawn="1"/>
        </p:nvSpPr>
        <p:spPr>
          <a:xfrm>
            <a:off x="3638550" y="6461094"/>
            <a:ext cx="4876800" cy="358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90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e Char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30"/>
          </p:nvPr>
        </p:nvSpPr>
        <p:spPr>
          <a:xfrm>
            <a:off x="6835140" y="1482602"/>
            <a:ext cx="4389120" cy="4765797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033182" y="1482602"/>
            <a:ext cx="4389120" cy="4765797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110B8-B9E5-4246-B47F-CD94B48C5BC1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1B1F8F-CD8D-4B6A-B3B0-261874E5AAAC}"/>
              </a:ext>
            </a:extLst>
          </p:cNvPr>
          <p:cNvSpPr/>
          <p:nvPr userDrawn="1"/>
        </p:nvSpPr>
        <p:spPr>
          <a:xfrm>
            <a:off x="3638550" y="6461094"/>
            <a:ext cx="4876800" cy="358805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90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ie Charts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30"/>
          </p:nvPr>
        </p:nvSpPr>
        <p:spPr>
          <a:xfrm>
            <a:off x="6835140" y="1482602"/>
            <a:ext cx="4389120" cy="4765797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033182" y="1482602"/>
            <a:ext cx="4389120" cy="4765797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6EB501E-0B63-4B53-86AE-BA17AC551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2C9A24-27B2-4C00-A659-8E172A7C370A}"/>
              </a:ext>
            </a:extLst>
          </p:cNvPr>
          <p:cNvSpPr/>
          <p:nvPr userDrawn="1"/>
        </p:nvSpPr>
        <p:spPr>
          <a:xfrm>
            <a:off x="3638550" y="6461094"/>
            <a:ext cx="4876800" cy="358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99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 Ch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34440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81A30-CC92-4726-A92B-33943355A58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C48583-11C2-43CB-9131-B22ED6EA058A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8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428750" y="2397405"/>
            <a:ext cx="9334499" cy="175432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aenean</a:t>
            </a:r>
            <a:r>
              <a:rPr lang="en-US" dirty="0"/>
              <a:t> pharetra magna ac </a:t>
            </a:r>
            <a:r>
              <a:rPr lang="en-US" dirty="0" err="1"/>
              <a:t>placerat</a:t>
            </a:r>
            <a:r>
              <a:rPr lang="en-US" dirty="0"/>
              <a:t> 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32FF7507-BC06-A64B-B9A7-420F671727B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10637520" y="-1"/>
            <a:ext cx="1554480" cy="1554480"/>
          </a:xfrm>
          <a:prstGeom prst="halfFrame">
            <a:avLst>
              <a:gd name="adj1" fmla="val 20261"/>
              <a:gd name="adj2" fmla="val 20261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00" b="1" i="0" kern="1200" cap="all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.AppleSystemUIFont" charset="-120"/>
              <a:buChar char="–"/>
              <a:tabLst/>
              <a:defRPr lang="en-US" sz="100" b="0" i="0" kern="120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| A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C65FDC9-DF37-D74D-B95E-DCEF03AB5D0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0" y="5303520"/>
            <a:ext cx="1554480" cy="1554480"/>
          </a:xfrm>
          <a:prstGeom prst="halfFrame">
            <a:avLst>
              <a:gd name="adj1" fmla="val 20261"/>
              <a:gd name="adj2" fmla="val 20261"/>
            </a:avLst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00" b="1" i="0" kern="1200" cap="all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.AppleSystemUIFont" charset="-120"/>
              <a:buChar char="–"/>
              <a:tabLst/>
              <a:defRPr lang="en-US" sz="100" b="0" i="0" kern="120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Courier New" panose="02070309020205020404" pitchFamily="49" charset="0"/>
              <a:buChar char="o"/>
              <a:tabLst/>
              <a:defRPr lang="en-US" sz="100" b="0" i="0" kern="1200" baseline="0">
                <a:solidFill>
                  <a:schemeClr val="bg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| A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6A65E7-1949-48B7-B325-BBA635E86B77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90" y="391163"/>
            <a:ext cx="557700" cy="154923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D97154B2-6CF0-452F-924D-5819D4D42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D1670C-0F4F-4CA8-BDB5-A02F2E9D06DC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79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r Chart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83A65AB-6877-4D8D-B81F-E9FDAB0A5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A0484F-0064-4F43-8E8F-6622693B8B94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58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39801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21966-19EA-4D11-9FC9-0C873119044C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F6FE79-0404-4501-98A9-D9941C50B0B6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9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 Chart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t"/>
          <a:lstStyle>
            <a:lvl1pPr algn="ctr"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39801"/>
            <a:ext cx="11277600" cy="35083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C359E7E-8CF1-46CE-9E76-860FBFC259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2F2ECB-05E8-416D-8369-A3EAC38437DF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35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Sho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492902" y="1469403"/>
            <a:ext cx="15740" cy="466344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8403799" y="180499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2017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2016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37"/>
          </p:nvPr>
        </p:nvSpPr>
        <p:spPr>
          <a:xfrm>
            <a:off x="8403799" y="528363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9"/>
          </p:nvPr>
        </p:nvSpPr>
        <p:spPr>
          <a:xfrm>
            <a:off x="8403799" y="324131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41"/>
          </p:nvPr>
        </p:nvSpPr>
        <p:spPr>
          <a:xfrm>
            <a:off x="8403799" y="444032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EFCD65FE-8E21-4D83-BA34-36B16ADDC6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11" y="1950142"/>
            <a:ext cx="5190417" cy="4264311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 dirty="0"/>
              <a:t>Second level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4907B-AB42-4085-A733-84543E3891E5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DABB5D1-1E63-4610-AE8E-2DC88B35505C}"/>
              </a:ext>
            </a:extLst>
          </p:cNvPr>
          <p:cNvSpPr/>
          <p:nvPr userDrawn="1"/>
        </p:nvSpPr>
        <p:spPr>
          <a:xfrm>
            <a:off x="3638550" y="6339496"/>
            <a:ext cx="4654100" cy="480404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69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Extended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8497870" y="1469403"/>
            <a:ext cx="18642" cy="5523193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8403799" y="180499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2011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2010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37"/>
          </p:nvPr>
        </p:nvSpPr>
        <p:spPr>
          <a:xfrm>
            <a:off x="8403799" y="528363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9"/>
          </p:nvPr>
        </p:nvSpPr>
        <p:spPr>
          <a:xfrm>
            <a:off x="8403799" y="324131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41"/>
          </p:nvPr>
        </p:nvSpPr>
        <p:spPr>
          <a:xfrm>
            <a:off x="8403799" y="444032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2014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2015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B489350-C810-F747-8618-803CE32AB6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8811" y="3782139"/>
            <a:ext cx="2268913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sp>
        <p:nvSpPr>
          <p:cNvPr id="31" name="Content Placeholder 12">
            <a:extLst>
              <a:ext uri="{FF2B5EF4-FFF2-40B4-BE49-F238E27FC236}">
                <a16:creationId xmlns:a16="http://schemas.microsoft.com/office/drawing/2014/main" id="{FFF08DC9-5516-C943-85E4-AF95CAA8B3CA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481942" y="3940632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8F0AD852-FBBB-0A46-87C2-CABAA29F3F5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442466" y="3863464"/>
            <a:ext cx="148090" cy="150176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C6163C09-67F3-46C5-86D7-A7A826259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11" y="1947672"/>
            <a:ext cx="5190417" cy="4300728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 dirty="0"/>
              <a:t>Second level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614CE4-CA70-4BC9-9A09-C7D82F305081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39873FE-ED5F-4C36-96F4-6E1A66048719}"/>
              </a:ext>
            </a:extLst>
          </p:cNvPr>
          <p:cNvSpPr/>
          <p:nvPr userDrawn="1"/>
        </p:nvSpPr>
        <p:spPr>
          <a:xfrm>
            <a:off x="3638550" y="6315640"/>
            <a:ext cx="4690380" cy="50426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44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Extended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5111" y="389583"/>
            <a:ext cx="7620000" cy="585216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602224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8500772" y="0"/>
            <a:ext cx="18288" cy="5998247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8403799" y="180499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2017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2016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443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37"/>
          </p:nvPr>
        </p:nvSpPr>
        <p:spPr>
          <a:xfrm>
            <a:off x="8403799" y="528363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9"/>
          </p:nvPr>
        </p:nvSpPr>
        <p:spPr>
          <a:xfrm>
            <a:off x="8403799" y="324131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41"/>
          </p:nvPr>
        </p:nvSpPr>
        <p:spPr>
          <a:xfrm>
            <a:off x="8403799" y="444032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1CC5B96-EADC-144C-B345-5D69DE7E13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8811" y="3782139"/>
            <a:ext cx="2268913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36F3249E-7F49-2146-8A31-74BE6B6932AB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481942" y="3940632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5648FEE1-C027-FB45-A86F-6DF0B35D035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442466" y="3863464"/>
            <a:ext cx="148090" cy="150176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9A045578-08BA-467F-A528-43EAFE62D5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019" y="1947672"/>
            <a:ext cx="5190417" cy="4300728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 dirty="0"/>
              <a:t>Second level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E55179-E9D2-43F4-AFF0-971EB8B01535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395E88B-F50E-4979-81CD-281B8F3757FE}"/>
              </a:ext>
            </a:extLst>
          </p:cNvPr>
          <p:cNvSpPr/>
          <p:nvPr userDrawn="1"/>
        </p:nvSpPr>
        <p:spPr>
          <a:xfrm>
            <a:off x="3638550" y="6345118"/>
            <a:ext cx="4876800" cy="474781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15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Horizont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-51955" y="3319397"/>
            <a:ext cx="12297875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924539" y="1079567"/>
            <a:ext cx="3502393" cy="83273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non.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35" y="2052951"/>
            <a:ext cx="3169526" cy="78578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 non. 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883148" y="4869873"/>
            <a:ext cx="3502393" cy="1008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nisi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sp>
        <p:nvSpPr>
          <p:cNvPr id="9" name="Content Placeholder 12"/>
          <p:cNvSpPr>
            <a:spLocks noGrp="1"/>
          </p:cNvSpPr>
          <p:nvPr>
            <p:ph sz="quarter" idx="19"/>
          </p:nvPr>
        </p:nvSpPr>
        <p:spPr>
          <a:xfrm>
            <a:off x="797861" y="2989140"/>
            <a:ext cx="9144" cy="32918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sz="quarter" idx="20"/>
          </p:nvPr>
        </p:nvSpPr>
        <p:spPr>
          <a:xfrm>
            <a:off x="2795931" y="3319398"/>
            <a:ext cx="9144" cy="256032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1"/>
          </p:nvPr>
        </p:nvSpPr>
        <p:spPr>
          <a:xfrm>
            <a:off x="4855492" y="1173805"/>
            <a:ext cx="9144" cy="214969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22"/>
          </p:nvPr>
        </p:nvSpPr>
        <p:spPr>
          <a:xfrm>
            <a:off x="6849772" y="3061214"/>
            <a:ext cx="9144" cy="256032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868624" y="3319398"/>
            <a:ext cx="9144" cy="64008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4"/>
          </p:nvPr>
        </p:nvSpPr>
        <p:spPr>
          <a:xfrm>
            <a:off x="4735687" y="3202946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6759918" y="3201890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8784149" y="319744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7"/>
          </p:nvPr>
        </p:nvSpPr>
        <p:spPr>
          <a:xfrm>
            <a:off x="2706077" y="319744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8"/>
          </p:nvPr>
        </p:nvSpPr>
        <p:spPr>
          <a:xfrm>
            <a:off x="692076" y="320509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932867" y="3445093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6985343" y="3460258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73157" y="1065919"/>
            <a:ext cx="3672840" cy="1919124"/>
          </a:xfrm>
          <a:prstGeom prst="rect">
            <a:avLst/>
          </a:prstGeom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7772399" y="3972048"/>
            <a:ext cx="3624019" cy="1920240"/>
          </a:xfrm>
          <a:prstGeom prst="rect">
            <a:avLst/>
          </a:prstGeom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6849773" y="2056237"/>
            <a:ext cx="1189328" cy="991352"/>
          </a:xfrm>
          <a:prstGeom prst="rect">
            <a:avLst/>
          </a:prstGeom>
        </p:spPr>
        <p:txBody>
          <a:bodyPr tIns="91440" anchor="t">
            <a:normAutofit/>
          </a:bodyPr>
          <a:lstStyle>
            <a:lvl1pPr marL="0" indent="0" algn="ctr">
              <a:buFont typeface="Arial" charset="0"/>
              <a:buNone/>
              <a:defRPr sz="10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file from file.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AB02D0F-3CC6-6245-8DB2-80D316CCD2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71994" y="3879379"/>
            <a:ext cx="2063127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4C074017-4B2A-C74D-AE67-14FCAED675C0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314714" y="3300940"/>
            <a:ext cx="9144" cy="109728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A06826A4-FCE5-D342-BF71-55E16F28FD0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242318" y="3233347"/>
            <a:ext cx="148090" cy="150176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081D806-57EA-4AF1-804A-82512300C1B8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3A6D74D-CDDE-45B3-86D9-5F41C23EC442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63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Vertical_Shor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155F-EC39-45B4-9B01-25059DC9B5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EE7A0-2C3D-48D5-B8E7-C1D4E235D6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36FF6-B351-4C44-BD3B-32D42E2864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43584"/>
            <a:ext cx="5193792" cy="584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6AFFA0-EE74-48BE-9147-94B761E772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947672"/>
            <a:ext cx="5193792" cy="429768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1"/>
            <a:r>
              <a:rPr lang="en-US" dirty="0"/>
              <a:t>Arial 24 pt. </a:t>
            </a:r>
            <a:r>
              <a:rPr lang="en-US" dirty="0" err="1"/>
              <a:t>turpis</a:t>
            </a:r>
            <a:r>
              <a:rPr lang="en-US" dirty="0"/>
              <a:t> cursus in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habitasse</a:t>
            </a:r>
            <a:r>
              <a:rPr lang="en-US" dirty="0"/>
              <a:t>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. Pretium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est</a:t>
            </a:r>
            <a:r>
              <a:rPr lang="en-US" dirty="0"/>
              <a:t> ante in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Ante </a:t>
            </a:r>
            <a:r>
              <a:rPr lang="en-US" dirty="0" err="1"/>
              <a:t>metus</a:t>
            </a:r>
            <a:r>
              <a:rPr lang="en-US" dirty="0"/>
              <a:t> dictum at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a </a:t>
            </a:r>
            <a:r>
              <a:rPr lang="en-US" dirty="0" err="1"/>
              <a:t>lacus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125CEAE-46DF-4E6D-921A-AF933B23C1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C792F7B-CD10-4B0F-AAFB-1115CA012B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97BBE6-4675-4CED-B181-DE46DD024617}"/>
              </a:ext>
            </a:extLst>
          </p:cNvPr>
          <p:cNvCxnSpPr/>
          <p:nvPr userDrawn="1"/>
        </p:nvCxnSpPr>
        <p:spPr>
          <a:xfrm flipH="1">
            <a:off x="8500772" y="1334807"/>
            <a:ext cx="15740" cy="466344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B1B97166-3B69-4B9C-BBE0-EC0D291C6EF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275BB1C8-1FB1-404C-859C-B093A9B982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03799" y="180499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3868382-2BF9-462A-97CE-C0EB3AC629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2017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09EEE19-1175-4F6A-A49F-5DA91CBB65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2016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9DBFC22-DC31-4660-8A9E-33B1668641A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B5062996-2374-4AFB-BFB7-431B158156F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EE734545-5AB2-4951-9B05-56ECF576D42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03799" y="528363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3CCB33EF-AE81-491A-8EBF-9105D9AF1FD3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C50FBFA9-B9EE-444F-998A-6A987B81110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3799" y="324131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F89D204D-3489-41C0-A349-549408C3D1B8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62D3CD-863C-40A6-83B6-154072FABC9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403799" y="444032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62CA2BF-FD0E-4550-91B8-7D30B9E90A9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8B59141-268C-4718-940B-B4F6AFD5DB5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FA2A9F1-4EF0-4F4F-AB96-4AAB2CE0842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FD560DA-09F7-425A-9E45-E32A96B4A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9322F92-4604-4C72-9CE9-A2830041767C}"/>
              </a:ext>
            </a:extLst>
          </p:cNvPr>
          <p:cNvSpPr/>
          <p:nvPr userDrawn="1"/>
        </p:nvSpPr>
        <p:spPr>
          <a:xfrm>
            <a:off x="3569028" y="6477000"/>
            <a:ext cx="4816130" cy="2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17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Vertical_Extended 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155F-EC39-45B4-9B01-25059DC9B5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EE7A0-2C3D-48D5-B8E7-C1D4E235D6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36FF6-B351-4C44-BD3B-32D42E2864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43584"/>
            <a:ext cx="5193792" cy="584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6AFFA0-EE74-48BE-9147-94B761E772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947672"/>
            <a:ext cx="5193792" cy="429768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1"/>
            <a:r>
              <a:rPr lang="en-US" dirty="0"/>
              <a:t>Arial 24 pt. </a:t>
            </a:r>
            <a:r>
              <a:rPr lang="en-US" dirty="0" err="1"/>
              <a:t>turpis</a:t>
            </a:r>
            <a:r>
              <a:rPr lang="en-US" dirty="0"/>
              <a:t> cursus in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habitasse</a:t>
            </a:r>
            <a:r>
              <a:rPr lang="en-US" dirty="0"/>
              <a:t>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. Pretium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est</a:t>
            </a:r>
            <a:r>
              <a:rPr lang="en-US" dirty="0"/>
              <a:t> ante in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Ante </a:t>
            </a:r>
            <a:r>
              <a:rPr lang="en-US" dirty="0" err="1"/>
              <a:t>metus</a:t>
            </a:r>
            <a:r>
              <a:rPr lang="en-US" dirty="0"/>
              <a:t> dictum at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a </a:t>
            </a:r>
            <a:r>
              <a:rPr lang="en-US" dirty="0" err="1"/>
              <a:t>lacus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FD560DA-09F7-425A-9E45-E32A96B4A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9322F92-4604-4C72-9CE9-A2830041767C}"/>
              </a:ext>
            </a:extLst>
          </p:cNvPr>
          <p:cNvSpPr/>
          <p:nvPr userDrawn="1"/>
        </p:nvSpPr>
        <p:spPr>
          <a:xfrm>
            <a:off x="3569028" y="6477000"/>
            <a:ext cx="4816130" cy="2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1ED5810-B53D-4B76-A54E-FF598D0F4C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DB9D93A8-0601-4EDC-9BD6-EEB89E382B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E5BE3F-9991-42E7-8A40-5444958C21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497870" y="1334807"/>
            <a:ext cx="18642" cy="5523193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12">
            <a:extLst>
              <a:ext uri="{FF2B5EF4-FFF2-40B4-BE49-F238E27FC236}">
                <a16:creationId xmlns:a16="http://schemas.microsoft.com/office/drawing/2014/main" id="{C3379F00-4788-4A47-B6B1-9582397F733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C49A9F35-43EC-4BC2-902E-5097FA6C58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03799" y="180499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A8CD4D2-5630-47C7-BF64-BD20A37298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2011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36C8C497-949E-48E8-ADD1-7793C1FCEA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2010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3915FDD4-59ED-40B9-ACB4-DA28B69A45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36" name="Content Placeholder 12">
            <a:extLst>
              <a:ext uri="{FF2B5EF4-FFF2-40B4-BE49-F238E27FC236}">
                <a16:creationId xmlns:a16="http://schemas.microsoft.com/office/drawing/2014/main" id="{94CDFF19-17D0-4466-9931-D85B3CE690C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1676C12B-8E7B-4CD6-86B7-BB4D6AFB97C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03799" y="528363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Content Placeholder 12">
            <a:extLst>
              <a:ext uri="{FF2B5EF4-FFF2-40B4-BE49-F238E27FC236}">
                <a16:creationId xmlns:a16="http://schemas.microsoft.com/office/drawing/2014/main" id="{99D3FDAA-A0DD-4415-94FC-F76F726DFA15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EB809310-193B-44C2-87E8-53D8BAE6E59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3799" y="324131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Content Placeholder 12">
            <a:extLst>
              <a:ext uri="{FF2B5EF4-FFF2-40B4-BE49-F238E27FC236}">
                <a16:creationId xmlns:a16="http://schemas.microsoft.com/office/drawing/2014/main" id="{9C0205DE-139C-494E-8F6D-7897D37D8D9E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49590205-1CAB-4B19-A5FD-A66907A9C85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403799" y="444032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2857A45E-D1CB-49FF-8509-C978BEA234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2014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41D44423-9D34-4F81-9E36-6FE6B5E7C57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07FB6936-5BFD-4CB6-B589-2F5F89E4793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2015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4190AD3-1A7A-4CAB-96BE-35BD56E721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8811" y="3782139"/>
            <a:ext cx="2268913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sp>
        <p:nvSpPr>
          <p:cNvPr id="46" name="Content Placeholder 12">
            <a:extLst>
              <a:ext uri="{FF2B5EF4-FFF2-40B4-BE49-F238E27FC236}">
                <a16:creationId xmlns:a16="http://schemas.microsoft.com/office/drawing/2014/main" id="{E90960D4-5E85-451B-B59F-BEB8B519AE63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481942" y="3940632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2DC6399A-1B6F-4284-B5C2-FD17093C141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442466" y="3863464"/>
            <a:ext cx="148090" cy="150176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183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meline Vertical_Extended 2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155F-EC39-45B4-9B01-25059DC9B5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7616952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36FF6-B351-4C44-BD3B-32D42E2864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43584"/>
            <a:ext cx="5193792" cy="584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Subtitle, Arial 24 pt.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6AFFA0-EE74-48BE-9147-94B761E772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947672"/>
            <a:ext cx="5193792" cy="429768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1"/>
            <a:r>
              <a:rPr lang="en-US" dirty="0"/>
              <a:t>Arial 24 pt. </a:t>
            </a:r>
            <a:r>
              <a:rPr lang="en-US" dirty="0" err="1"/>
              <a:t>turpis</a:t>
            </a:r>
            <a:r>
              <a:rPr lang="en-US" dirty="0"/>
              <a:t> cursus in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habitasse</a:t>
            </a:r>
            <a:r>
              <a:rPr lang="en-US" dirty="0"/>
              <a:t>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. Pretium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est</a:t>
            </a:r>
            <a:r>
              <a:rPr lang="en-US" dirty="0"/>
              <a:t> ante in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Ante </a:t>
            </a:r>
            <a:r>
              <a:rPr lang="en-US" dirty="0" err="1"/>
              <a:t>metus</a:t>
            </a:r>
            <a:r>
              <a:rPr lang="en-US" dirty="0"/>
              <a:t> dictum at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a </a:t>
            </a:r>
            <a:r>
              <a:rPr lang="en-US" dirty="0" err="1"/>
              <a:t>lacus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FD560DA-09F7-425A-9E45-E32A96B4A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9322F92-4604-4C72-9CE9-A2830041767C}"/>
              </a:ext>
            </a:extLst>
          </p:cNvPr>
          <p:cNvSpPr/>
          <p:nvPr userDrawn="1"/>
        </p:nvSpPr>
        <p:spPr>
          <a:xfrm>
            <a:off x="3569028" y="6477000"/>
            <a:ext cx="4816130" cy="2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CEB66E1D-9492-4766-A94E-DE4417ED3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7755757D-2AAB-413C-91B9-1CBFB2CC5F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C332291F-7127-4E20-A7AB-54963E2B63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CF44D7C-970F-44A9-84EE-351FEF6882E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00772" y="0"/>
            <a:ext cx="18288" cy="5998247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12">
            <a:extLst>
              <a:ext uri="{FF2B5EF4-FFF2-40B4-BE49-F238E27FC236}">
                <a16:creationId xmlns:a16="http://schemas.microsoft.com/office/drawing/2014/main" id="{B036908C-957F-4B1E-BDF8-4678A49E5FB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CE22FA5C-D2BF-45A8-8923-FF28C2CAE2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03799" y="180499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99EA43A1-C6A4-44CB-B145-537ADC36B57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2017</a:t>
            </a:r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B1DCB8C2-E8BC-40DB-8F41-A5234846DB5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2016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7759E05A-88A2-4059-8EB2-7F0FEDAC2E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57" name="Content Placeholder 12">
            <a:extLst>
              <a:ext uri="{FF2B5EF4-FFF2-40B4-BE49-F238E27FC236}">
                <a16:creationId xmlns:a16="http://schemas.microsoft.com/office/drawing/2014/main" id="{D035F548-5A03-4E77-9383-0232F481FBF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986918" y="5402443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20">
            <a:extLst>
              <a:ext uri="{FF2B5EF4-FFF2-40B4-BE49-F238E27FC236}">
                <a16:creationId xmlns:a16="http://schemas.microsoft.com/office/drawing/2014/main" id="{D5E60548-0E4C-48FA-B841-E7FEAC1FCCC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03799" y="5283639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9" name="Content Placeholder 12">
            <a:extLst>
              <a:ext uri="{FF2B5EF4-FFF2-40B4-BE49-F238E27FC236}">
                <a16:creationId xmlns:a16="http://schemas.microsoft.com/office/drawing/2014/main" id="{7D39FC59-2625-4BB0-AF8B-16732C541712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B66677E-DFDE-468D-A252-A18316BA651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3799" y="324131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1" name="Content Placeholder 12">
            <a:extLst>
              <a:ext uri="{FF2B5EF4-FFF2-40B4-BE49-F238E27FC236}">
                <a16:creationId xmlns:a16="http://schemas.microsoft.com/office/drawing/2014/main" id="{A81249E3-F557-4093-841D-8C43D5F96194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2" name="Text Placeholder 20">
            <a:extLst>
              <a:ext uri="{FF2B5EF4-FFF2-40B4-BE49-F238E27FC236}">
                <a16:creationId xmlns:a16="http://schemas.microsoft.com/office/drawing/2014/main" id="{6A5E9682-3992-4D97-A9F5-B61F9C2F918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403799" y="444032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3" name="Text Placeholder 11">
            <a:extLst>
              <a:ext uri="{FF2B5EF4-FFF2-40B4-BE49-F238E27FC236}">
                <a16:creationId xmlns:a16="http://schemas.microsoft.com/office/drawing/2014/main" id="{E3F0D593-C4A1-4D9B-8C0A-CFA7615B2DB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64" name="Text Placeholder 11">
            <a:extLst>
              <a:ext uri="{FF2B5EF4-FFF2-40B4-BE49-F238E27FC236}">
                <a16:creationId xmlns:a16="http://schemas.microsoft.com/office/drawing/2014/main" id="{FEB557B5-A6BD-43B2-826D-924EC278683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</a:p>
        </p:txBody>
      </p:sp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0E777575-7113-4F86-B246-D89D6CEB278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1C4186C0-1A2A-4860-8BA5-31320175DC9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8811" y="3782139"/>
            <a:ext cx="2268913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sp>
        <p:nvSpPr>
          <p:cNvPr id="67" name="Content Placeholder 12">
            <a:extLst>
              <a:ext uri="{FF2B5EF4-FFF2-40B4-BE49-F238E27FC236}">
                <a16:creationId xmlns:a16="http://schemas.microsoft.com/office/drawing/2014/main" id="{AC1AF940-3439-4F70-8888-AB71075F5771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481942" y="3940632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8" name="Text Placeholder 20">
            <a:extLst>
              <a:ext uri="{FF2B5EF4-FFF2-40B4-BE49-F238E27FC236}">
                <a16:creationId xmlns:a16="http://schemas.microsoft.com/office/drawing/2014/main" id="{D016C292-7AD8-46A6-8ED1-DE17A6AC92B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442466" y="3863464"/>
            <a:ext cx="148090" cy="150176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75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2046425"/>
            <a:ext cx="9334500" cy="1382576"/>
          </a:xfrm>
        </p:spPr>
        <p:txBody>
          <a:bodyPr/>
          <a:lstStyle>
            <a:lvl1pPr algn="l">
              <a:lnSpc>
                <a:spcPct val="100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C0BB03-948C-4A12-8DBC-361F0C66729D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5630"/>
            <a:ext cx="557700" cy="154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2A2DF0-854B-4DB1-AE44-913A6FBB81C2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Horizontal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-51955" y="3319397"/>
            <a:ext cx="12297875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924539" y="1079567"/>
            <a:ext cx="3502393" cy="83273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non.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35" y="2052951"/>
            <a:ext cx="3169526" cy="78578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 non. 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883148" y="4869873"/>
            <a:ext cx="3502393" cy="1008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Arial 18 pt.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nisi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sp>
        <p:nvSpPr>
          <p:cNvPr id="9" name="Content Placeholder 12"/>
          <p:cNvSpPr>
            <a:spLocks noGrp="1"/>
          </p:cNvSpPr>
          <p:nvPr>
            <p:ph sz="quarter" idx="19"/>
          </p:nvPr>
        </p:nvSpPr>
        <p:spPr>
          <a:xfrm>
            <a:off x="797861" y="2989140"/>
            <a:ext cx="9144" cy="32918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sz="quarter" idx="20"/>
          </p:nvPr>
        </p:nvSpPr>
        <p:spPr>
          <a:xfrm>
            <a:off x="2795931" y="3319398"/>
            <a:ext cx="9144" cy="256032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1"/>
          </p:nvPr>
        </p:nvSpPr>
        <p:spPr>
          <a:xfrm>
            <a:off x="4855492" y="1173805"/>
            <a:ext cx="9144" cy="214969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22"/>
          </p:nvPr>
        </p:nvSpPr>
        <p:spPr>
          <a:xfrm>
            <a:off x="6849772" y="3061214"/>
            <a:ext cx="9144" cy="256032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868624" y="3319398"/>
            <a:ext cx="9144" cy="64008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4"/>
          </p:nvPr>
        </p:nvSpPr>
        <p:spPr>
          <a:xfrm>
            <a:off x="4735687" y="3202946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6759918" y="3201890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6"/>
          </p:nvPr>
        </p:nvSpPr>
        <p:spPr>
          <a:xfrm>
            <a:off x="8784149" y="319744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7"/>
          </p:nvPr>
        </p:nvSpPr>
        <p:spPr>
          <a:xfrm>
            <a:off x="2706077" y="3197445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8"/>
          </p:nvPr>
        </p:nvSpPr>
        <p:spPr>
          <a:xfrm>
            <a:off x="692076" y="320509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932867" y="3445093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6985343" y="3460258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73157" y="1065919"/>
            <a:ext cx="3672840" cy="1919124"/>
          </a:xfrm>
          <a:prstGeom prst="rect">
            <a:avLst/>
          </a:prstGeom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7772399" y="3972048"/>
            <a:ext cx="3624019" cy="1920240"/>
          </a:xfrm>
          <a:prstGeom prst="rect">
            <a:avLst/>
          </a:prstGeom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6849773" y="2056237"/>
            <a:ext cx="1189328" cy="991352"/>
          </a:xfrm>
          <a:prstGeom prst="rect">
            <a:avLst/>
          </a:prstGeom>
        </p:spPr>
        <p:txBody>
          <a:bodyPr tIns="91440" anchor="t">
            <a:normAutofit/>
          </a:bodyPr>
          <a:lstStyle>
            <a:lvl1pPr marL="0" indent="0" algn="ctr">
              <a:buFont typeface="Arial" charset="0"/>
              <a:buNone/>
              <a:defRPr sz="1000" b="0" i="0" cap="none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photo to placeholder or click on icon to place file from file.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AB02D0F-3CC6-6245-8DB2-80D316CCD2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71994" y="3879379"/>
            <a:ext cx="2063127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Secondary timeline event.</a:t>
            </a:r>
          </a:p>
        </p:txBody>
      </p:sp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4C074017-4B2A-C74D-AE67-14FCAED675C0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314714" y="3300940"/>
            <a:ext cx="9144" cy="109728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A06826A4-FCE5-D342-BF71-55E16F28FD0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242318" y="3233347"/>
            <a:ext cx="148090" cy="150176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64B785A-06D1-468D-AAFF-F218E0EC3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90543AB-E03B-4FA4-A630-24CDE899BE6A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49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3778185"/>
            <a:ext cx="6120201" cy="2363600"/>
          </a:xfrm>
          <a:prstGeom prst="rect">
            <a:avLst/>
          </a:prstGeom>
        </p:spPr>
        <p:txBody>
          <a:bodyPr lIns="0">
            <a:noAutofit/>
          </a:bodyPr>
          <a:lstStyle>
            <a:lvl2pPr>
              <a:tabLst>
                <a:tab pos="458788" algn="l"/>
              </a:tabLst>
              <a:defRPr sz="2200"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email@mitre.org      </a:t>
            </a:r>
          </a:p>
          <a:p>
            <a:pPr lvl="1"/>
            <a:r>
              <a:rPr lang="en-US" dirty="0"/>
              <a:t>	@twitter handle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F92CEE-2791-D541-9459-33EBA710C0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16" y="4872028"/>
            <a:ext cx="355600" cy="288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8F51B5-B4DC-47D1-853F-7FAC804C35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12" y="5250383"/>
            <a:ext cx="496482" cy="4863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3277CA-5EE0-4186-8E61-C66F30B5F47C}"/>
              </a:ext>
            </a:extLst>
          </p:cNvPr>
          <p:cNvSpPr/>
          <p:nvPr userDrawn="1"/>
        </p:nvSpPr>
        <p:spPr>
          <a:xfrm>
            <a:off x="3638550" y="6322390"/>
            <a:ext cx="4876800" cy="497509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1FFD78-9786-4F96-8199-FB3EEEC952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715000"/>
            <a:ext cx="4174376" cy="4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68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_disclaimer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A9BEE-33FC-4028-A95F-D2A7B8D4D3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497263"/>
            <a:ext cx="4765675" cy="27813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Project Name</a:t>
            </a:r>
          </a:p>
          <a:p>
            <a:pPr lvl="0"/>
            <a:r>
              <a:rPr lang="en-US" dirty="0"/>
              <a:t>Project Number</a:t>
            </a:r>
          </a:p>
          <a:p>
            <a:pPr lvl="0"/>
            <a:r>
              <a:rPr lang="en-US" dirty="0"/>
              <a:t>Disclaimer text</a:t>
            </a:r>
          </a:p>
          <a:p>
            <a:pPr lvl="1"/>
            <a:r>
              <a:rPr lang="en-US" dirty="0"/>
              <a:t>Additional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33CC0-0812-4E22-B6BB-A0C1CC7F5A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5715000"/>
            <a:ext cx="4174376" cy="4162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98092B-3FC2-AD43-BE84-1A8CF4818262}"/>
              </a:ext>
            </a:extLst>
          </p:cNvPr>
          <p:cNvSpPr/>
          <p:nvPr userDrawn="1"/>
        </p:nvSpPr>
        <p:spPr>
          <a:xfrm>
            <a:off x="11254154" y="6559058"/>
            <a:ext cx="841130" cy="257322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58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771174-2FC8-4F6A-9122-DD370FE6E995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0ADA4FE-7B18-7743-B870-59564B6FCD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682691D-EB10-2449-A83D-195AA61820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022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ADD71-8667-4560-9703-5E3D4E6C8700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23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972800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ts val="3200"/>
              </a:lnSpc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12800" y="1447800"/>
            <a:ext cx="10972800" cy="496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lang="en-US" smtClean="0"/>
            </a:lvl1pPr>
            <a:lvl2pPr>
              <a:spcAft>
                <a:spcPts val="600"/>
              </a:spcAft>
              <a:defRPr lang="en-US" smtClean="0"/>
            </a:lvl2pPr>
            <a:lvl3pPr>
              <a:spcAft>
                <a:spcPts val="600"/>
              </a:spcAft>
              <a:defRPr lang="en-US" smtClean="0"/>
            </a:lvl3pPr>
            <a:lvl4pPr marL="1027113" indent="-280988">
              <a:buClr>
                <a:schemeClr val="tx2"/>
              </a:buClr>
              <a:defRPr lang="en-US" smtClean="0"/>
            </a:lvl4pPr>
            <a:lvl5pPr marL="1319213" indent="-228600">
              <a:buClr>
                <a:schemeClr val="tx2"/>
              </a:buClr>
              <a:buSzPct val="60000"/>
              <a:buFont typeface="Wingdings" pitchFamily="2" charset="2"/>
              <a:buChar char="q"/>
              <a:tabLst/>
              <a:defRPr lang="en-US" smtClean="0"/>
            </a:lvl5pPr>
            <a:lvl6pPr marL="1608138" indent="-228600">
              <a:buClr>
                <a:schemeClr val="tx2"/>
              </a:buClr>
              <a:buFont typeface="Helvetica LT Std" pitchFamily="34" charset="0"/>
              <a:buChar char="–"/>
              <a:tabLst/>
              <a:defRPr lang="en-US" smtClean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4182D52-B154-B04E-8105-79D2A8EF12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75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E1AE-2D0B-4241-8DAC-76DB4256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8" y="365760"/>
            <a:ext cx="11236721" cy="7502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DC7E0-961C-4A00-8B0B-83ECF8E3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8269" indent="-308269"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lang="en-US" sz="24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6216" marR="0" indent="-304046" algn="l" defTabSz="12161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Tx/>
              <a:buFont typeface="Arial" pitchFamily="34" charset="0"/>
              <a:buChar char="–"/>
              <a:tabLst/>
              <a:defRPr lang="en-US"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94485" indent="-308269"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lang="en-US" sz="2400" kern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defRPr lang="en-US" sz="2400" b="0" kern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defRPr lang="en-US" sz="2660" b="1" kern="12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5pPr>
          </a:lstStyle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Edit Master text styles</a:t>
            </a:r>
          </a:p>
          <a:p>
            <a:pPr marL="308269" lvl="1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308269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Third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5E6A33-E6B0-C14D-8575-310E9D4F1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9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972800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ts val="3200"/>
              </a:lnSpc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DA4D0E4-9B36-2247-B244-74BC7862FF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245746A-91AA-3142-A8A6-2EB2643BBB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74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24001"/>
            <a:ext cx="9448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5C21438-5A75-984B-84EE-AC506D395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3_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2046425"/>
            <a:ext cx="9334500" cy="1382576"/>
          </a:xfrm>
        </p:spPr>
        <p:txBody>
          <a:bodyPr/>
          <a:lstStyle>
            <a:lvl1pPr algn="l">
              <a:lnSpc>
                <a:spcPct val="100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2679C98-6E2B-4800-9028-133E080E8A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848413-5CDD-41AF-94E1-7E4257E6BF27}"/>
              </a:ext>
            </a:extLst>
          </p:cNvPr>
          <p:cNvSpPr/>
          <p:nvPr userDrawn="1"/>
        </p:nvSpPr>
        <p:spPr>
          <a:xfrm>
            <a:off x="2635624" y="6172200"/>
            <a:ext cx="6920752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61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, No Title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876094" y="381000"/>
            <a:ext cx="2784886" cy="2764043"/>
          </a:xfrm>
          <a:prstGeom prst="rect">
            <a:avLst/>
          </a:prstGeom>
        </p:spPr>
        <p:txBody>
          <a:bodyPr/>
          <a:lstStyle>
            <a:lvl1pPr algn="ctr"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4684506" y="381000"/>
            <a:ext cx="2784886" cy="27640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8492918" y="381000"/>
            <a:ext cx="2784886" cy="27640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265612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074024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>
          <a:xfrm>
            <a:off x="10893422" y="6485433"/>
            <a:ext cx="800100" cy="25185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48F8F-F2E8-4F73-9030-FB00A087F5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0375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9BBD24B-BA71-4BF8-8506-D0B84537AE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8785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2B79737-3312-4FC8-AC98-3A2E9BBF11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77197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9F5D51-61E5-4B38-BE9B-7745F7365A2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90912D-EA5B-4EE5-8DCC-A3058C91D4C9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CF8CBD-88D3-4F32-B0E5-C5E10263D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B00550-0D31-43F0-A544-1D97C0FC6D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E5B1BAD2-F74F-43B0-BF49-FE80487227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6094" y="381000"/>
            <a:ext cx="2784886" cy="2764043"/>
          </a:xfrm>
          <a:prstGeom prst="rect">
            <a:avLst/>
          </a:prstGeom>
        </p:spPr>
        <p:txBody>
          <a:bodyPr/>
          <a:lstStyle>
            <a:lvl1pPr algn="ctr"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9242E3F8-90EC-45D6-8472-BC9787E268C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4506" y="381000"/>
            <a:ext cx="2784886" cy="27640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1D031B06-C6A2-4C56-AA4C-5FCE2CB6E2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92918" y="381000"/>
            <a:ext cx="2784886" cy="27640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2B0C157-2C5A-452C-8C02-3DA445EF9D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65612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71BBA52-79EF-4C52-A41A-BCAA6971E2C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074024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A34DDF-08EC-4A90-85FC-A1E69566CA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r>
              <a:rPr lang="en-US" dirty="0"/>
              <a:t>Arial 24 pt.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.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BF0BC5A-A21E-4C81-9E07-E0ACC9A616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8785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r>
              <a:rPr lang="en-US" dirty="0"/>
              <a:t>Arial 24 pt.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.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8215913-BE98-4AF9-88BC-1AC93A6003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7197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r>
              <a:rPr lang="en-US" dirty="0"/>
              <a:t>Arial 24 pt.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.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683E60F-9D37-4561-A407-7F851E50E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30" y="6483429"/>
            <a:ext cx="621880" cy="2383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E81749-7796-492A-988C-6A47334EF110}"/>
              </a:ext>
            </a:extLst>
          </p:cNvPr>
          <p:cNvSpPr/>
          <p:nvPr userDrawn="1"/>
        </p:nvSpPr>
        <p:spPr>
          <a:xfrm>
            <a:off x="2689411" y="6172200"/>
            <a:ext cx="6741459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2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, With Title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60377" y="1386799"/>
            <a:ext cx="3427207" cy="233373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377" y="3903250"/>
            <a:ext cx="343927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382826" y="3903250"/>
            <a:ext cx="3427206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298629" y="3903250"/>
            <a:ext cx="3421788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388299"/>
            <a:ext cx="11277600" cy="656850"/>
          </a:xfrm>
        </p:spPr>
        <p:txBody>
          <a:bodyPr/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Arial 32 Pt.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4370762" y="1386799"/>
            <a:ext cx="3427207" cy="233373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8281147" y="1386799"/>
            <a:ext cx="3427207" cy="233373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photo to placeholder or click on icon to place photo from file.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78FE3D0-043E-4E41-B23C-6B8EB88E02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0375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3010D54-552B-4047-99A4-03DE23E68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1146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0B40436-66AC-4444-BF02-7E4752A291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70761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4BC3F3B-A551-47E1-A36B-1028268BB92D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D77466-9FE2-4CD1-AC56-8163A6B6A899}"/>
              </a:ext>
            </a:extLst>
          </p:cNvPr>
          <p:cNvSpPr/>
          <p:nvPr userDrawn="1"/>
        </p:nvSpPr>
        <p:spPr>
          <a:xfrm>
            <a:off x="3638550" y="6172200"/>
            <a:ext cx="4876800" cy="647700"/>
          </a:xfrm>
          <a:prstGeom prst="rect">
            <a:avLst/>
          </a:prstGeom>
          <a:solidFill>
            <a:srgbClr val="0B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28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5847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8C14A-20CD-D344-A1D8-47FECE9E9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2445"/>
            <a:ext cx="11277600" cy="504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Arial 24 pt. Edit master text styles</a:t>
            </a:r>
          </a:p>
          <a:p>
            <a:pPr lvl="1"/>
            <a:r>
              <a:rPr lang="en-US" dirty="0"/>
              <a:t>Arial 24 PT. Second level</a:t>
            </a:r>
          </a:p>
          <a:p>
            <a:pPr lvl="2"/>
            <a:r>
              <a:rPr lang="en-US" dirty="0"/>
              <a:t>Arial 24 PT. Third level</a:t>
            </a:r>
          </a:p>
          <a:p>
            <a:pPr lvl="3"/>
            <a:r>
              <a:rPr lang="en-US" dirty="0"/>
              <a:t>Arial 24 PT. Fourth level</a:t>
            </a:r>
          </a:p>
          <a:p>
            <a:pPr lvl="4"/>
            <a:r>
              <a:rPr lang="en-US" dirty="0"/>
              <a:t>Arial 22 PT. Fifth level</a:t>
            </a:r>
          </a:p>
          <a:p>
            <a:pPr lvl="5"/>
            <a:r>
              <a:rPr lang="en-US" dirty="0"/>
              <a:t>Arial 18 PT. Sixth level</a:t>
            </a:r>
          </a:p>
          <a:p>
            <a:pPr lvl="6"/>
            <a:r>
              <a:rPr lang="en-US" dirty="0"/>
              <a:t>Arial 16 PT. Seventh level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82DF8D3-2BEA-4C2B-A83D-F7B226434259}"/>
              </a:ext>
            </a:extLst>
          </p:cNvPr>
          <p:cNvSpPr txBox="1">
            <a:spLocks/>
          </p:cNvSpPr>
          <p:nvPr userDrawn="1"/>
        </p:nvSpPr>
        <p:spPr>
          <a:xfrm>
            <a:off x="2790632" y="6613206"/>
            <a:ext cx="3055116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>
              <a:defRPr sz="800" cap="all" baseline="0">
                <a:solidFill>
                  <a:schemeClr val="tx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schemeClr val="tx1">
                    <a:alpha val="45000"/>
                  </a:schemeClr>
                </a:solidFill>
              </a:rPr>
              <a:t>© 2020 THE MITRE CORPORATION. ALL RIGHTS RESERVED.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785DD-2D35-DD48-9859-A2FB35A34862}"/>
              </a:ext>
            </a:extLst>
          </p:cNvPr>
          <p:cNvSpPr txBox="1"/>
          <p:nvPr userDrawn="1"/>
        </p:nvSpPr>
        <p:spPr>
          <a:xfrm>
            <a:off x="5766620" y="6606930"/>
            <a:ext cx="363967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800" dirty="0">
                <a:solidFill>
                  <a:schemeClr val="tx1">
                    <a:alpha val="45000"/>
                  </a:schemeClr>
                </a:solidFill>
              </a:rPr>
              <a:t>Approved for Public Release: Distribution Unlimited. Case Number 20-0492 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24BA4B2-1CA9-7E43-9BC0-783AB468929D}"/>
              </a:ext>
            </a:extLst>
          </p:cNvPr>
          <p:cNvSpPr txBox="1">
            <a:spLocks/>
          </p:cNvSpPr>
          <p:nvPr userDrawn="1"/>
        </p:nvSpPr>
        <p:spPr>
          <a:xfrm>
            <a:off x="11185280" y="6588725"/>
            <a:ext cx="800100" cy="251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2F552B-1952-B44E-8CAB-5705F0ACD2E2}" type="slidenum">
              <a:rPr lang="uk-UA" smtClean="0">
                <a:solidFill>
                  <a:schemeClr val="tx1">
                    <a:alpha val="50000"/>
                  </a:schemeClr>
                </a:solidFill>
              </a:rPr>
              <a:pPr/>
              <a:t>‹#›</a:t>
            </a:fld>
            <a:endParaRPr lang="uk-UA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41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0" r:id="rId2"/>
    <p:sldLayoutId id="2147483757" r:id="rId3"/>
    <p:sldLayoutId id="2147483753" r:id="rId4"/>
    <p:sldLayoutId id="2147483708" r:id="rId5"/>
    <p:sldLayoutId id="2147483776" r:id="rId6"/>
    <p:sldLayoutId id="2147483700" r:id="rId7"/>
    <p:sldLayoutId id="2147483786" r:id="rId8"/>
    <p:sldLayoutId id="2147483718" r:id="rId9"/>
    <p:sldLayoutId id="2147483787" r:id="rId10"/>
    <p:sldLayoutId id="2147483726" r:id="rId11"/>
    <p:sldLayoutId id="2147483774" r:id="rId12"/>
    <p:sldLayoutId id="2147483727" r:id="rId13"/>
    <p:sldLayoutId id="2147483702" r:id="rId14"/>
    <p:sldLayoutId id="2147483756" r:id="rId15"/>
    <p:sldLayoutId id="2147483772" r:id="rId16"/>
    <p:sldLayoutId id="2147483773" r:id="rId17"/>
    <p:sldLayoutId id="2147483717" r:id="rId18"/>
    <p:sldLayoutId id="2147483788" r:id="rId19"/>
    <p:sldLayoutId id="2147483704" r:id="rId20"/>
    <p:sldLayoutId id="2147483705" r:id="rId21"/>
    <p:sldLayoutId id="2147483789" r:id="rId22"/>
    <p:sldLayoutId id="2147483706" r:id="rId23"/>
    <p:sldLayoutId id="2147483785" r:id="rId24"/>
    <p:sldLayoutId id="2147483673" r:id="rId25"/>
    <p:sldLayoutId id="2147483719" r:id="rId26"/>
    <p:sldLayoutId id="2147483703" r:id="rId27"/>
    <p:sldLayoutId id="2147483720" r:id="rId28"/>
    <p:sldLayoutId id="2147483721" r:id="rId29"/>
    <p:sldLayoutId id="2147483722" r:id="rId30"/>
    <p:sldLayoutId id="2147483758" r:id="rId31"/>
    <p:sldLayoutId id="2147483781" r:id="rId32"/>
    <p:sldLayoutId id="2147483759" r:id="rId33"/>
    <p:sldLayoutId id="2147483782" r:id="rId34"/>
    <p:sldLayoutId id="2147483760" r:id="rId35"/>
    <p:sldLayoutId id="2147483777" r:id="rId36"/>
    <p:sldLayoutId id="2147483761" r:id="rId37"/>
    <p:sldLayoutId id="2147483778" r:id="rId38"/>
    <p:sldLayoutId id="2147483762" r:id="rId39"/>
    <p:sldLayoutId id="2147483779" r:id="rId40"/>
    <p:sldLayoutId id="2147483763" r:id="rId41"/>
    <p:sldLayoutId id="2147483780" r:id="rId42"/>
    <p:sldLayoutId id="2147483764" r:id="rId43"/>
    <p:sldLayoutId id="2147483765" r:id="rId44"/>
    <p:sldLayoutId id="2147483766" r:id="rId45"/>
    <p:sldLayoutId id="2147483767" r:id="rId46"/>
    <p:sldLayoutId id="2147483791" r:id="rId47"/>
    <p:sldLayoutId id="2147483794" r:id="rId48"/>
    <p:sldLayoutId id="2147483795" r:id="rId49"/>
    <p:sldLayoutId id="2147483771" r:id="rId50"/>
    <p:sldLayoutId id="2147483723" r:id="rId51"/>
    <p:sldLayoutId id="2147483755" r:id="rId52"/>
    <p:sldLayoutId id="2147483658" r:id="rId53"/>
    <p:sldLayoutId id="2147483783" r:id="rId54"/>
    <p:sldLayoutId id="2147483796" r:id="rId55"/>
    <p:sldLayoutId id="2147483797" r:id="rId56"/>
    <p:sldLayoutId id="2147483799" r:id="rId57"/>
    <p:sldLayoutId id="2147483800" r:id="rId5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/>
          </a:solidFill>
          <a:latin typeface="+mn-lt"/>
          <a:ea typeface="Arial Narrow" charset="0"/>
          <a:cs typeface="Arial Narrow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defRPr sz="2400" b="1" i="0" kern="1200" cap="none" baseline="0">
          <a:solidFill>
            <a:schemeClr val="tx2"/>
          </a:solidFill>
          <a:latin typeface="+mn-lt"/>
          <a:ea typeface="Arial Narrow" charset="0"/>
          <a:cs typeface="Arial Narrow" charset="0"/>
        </a:defRPr>
      </a:lvl1pPr>
      <a:lvl2pPr marL="9525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/>
        <a:defRPr lang="en-US" sz="24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2pPr>
      <a:lvl3pPr marL="238125" indent="-2381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10000"/>
        <a:buFont typeface="Arial"/>
        <a:buChar char="•"/>
        <a:tabLst/>
        <a:defRPr lang="en-US" sz="24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3pPr>
      <a:lvl4pPr marL="693738" marR="0" indent="-347663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600"/>
        </a:spcAft>
        <a:buClrTx/>
        <a:buSzPct val="110000"/>
        <a:buFont typeface=".AppleSystemUIFont" charset="-120"/>
        <a:buChar char="–"/>
        <a:tabLst/>
        <a:defRPr lang="en-US" sz="2400" b="0" i="0" kern="120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4pPr>
      <a:lvl5pPr marL="1543050" marR="0" indent="-33972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95000"/>
        <a:buFont typeface="Courier New" panose="02070309020205020404" pitchFamily="49" charset="0"/>
        <a:buChar char="o"/>
        <a:tabLst/>
        <a:defRPr lang="en-US" sz="22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5pPr>
      <a:lvl6pPr marL="1947863" marR="0" indent="-2317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10000"/>
        <a:buFont typeface="Arial" panose="020B0604020202020204" pitchFamily="34" charset="0"/>
        <a:buChar char="•"/>
        <a:tabLst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6pPr>
      <a:lvl7pPr marL="2290763" indent="-223838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-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136392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25" pos="7392" userDrawn="1">
          <p15:clr>
            <a:srgbClr val="F26B43"/>
          </p15:clr>
        </p15:guide>
        <p15:guide id="26" orient="horz" pos="3936" userDrawn="1">
          <p15:clr>
            <a:srgbClr val="F26B43"/>
          </p15:clr>
        </p15:guide>
        <p15:guide id="27" orient="horz" pos="240" userDrawn="1">
          <p15:clr>
            <a:srgbClr val="F26B43"/>
          </p15:clr>
        </p15:guide>
        <p15:guide id="28" orient="horz" pos="4248" userDrawn="1">
          <p15:clr>
            <a:srgbClr val="F26B43"/>
          </p15:clr>
        </p15:guide>
        <p15:guide id="29" pos="3840" userDrawn="1">
          <p15:clr>
            <a:srgbClr val="F26B43"/>
          </p15:clr>
        </p15:guide>
        <p15:guide id="30" orient="horz" pos="4200" userDrawn="1">
          <p15:clr>
            <a:srgbClr val="F26B43"/>
          </p15:clr>
        </p15:guide>
        <p15:guide id="31" orient="horz" pos="4128" userDrawn="1">
          <p15:clr>
            <a:srgbClr val="F26B43"/>
          </p15:clr>
        </p15:guide>
        <p15:guide id="32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43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cid:image001.png@01D62D0B.027CECC0" TargetMode="External"/><Relationship Id="rId3" Type="http://schemas.openxmlformats.org/officeDocument/2006/relationships/image" Target="../media/image79.sv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svg"/><Relationship Id="rId10" Type="http://schemas.openxmlformats.org/officeDocument/2006/relationships/image" Target="../media/image86.tiff"/><Relationship Id="rId4" Type="http://schemas.openxmlformats.org/officeDocument/2006/relationships/image" Target="../media/image80.png"/><Relationship Id="rId9" Type="http://schemas.openxmlformats.org/officeDocument/2006/relationships/image" Target="../media/image85.tiff"/><Relationship Id="rId1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fshschool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5.tiff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tiff"/><Relationship Id="rId4" Type="http://schemas.openxmlformats.org/officeDocument/2006/relationships/image" Target="../media/image23.jpe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tiff"/><Relationship Id="rId18" Type="http://schemas.openxmlformats.org/officeDocument/2006/relationships/image" Target="../media/image47.tiff"/><Relationship Id="rId3" Type="http://schemas.openxmlformats.org/officeDocument/2006/relationships/image" Target="../media/image32.png"/><Relationship Id="rId21" Type="http://schemas.openxmlformats.org/officeDocument/2006/relationships/image" Target="../media/image50.tiff"/><Relationship Id="rId7" Type="http://schemas.openxmlformats.org/officeDocument/2006/relationships/image" Target="../media/image36.png"/><Relationship Id="rId12" Type="http://schemas.openxmlformats.org/officeDocument/2006/relationships/image" Target="../media/image41.tiff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png"/><Relationship Id="rId20" Type="http://schemas.openxmlformats.org/officeDocument/2006/relationships/image" Target="../media/image49.tiff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tiff"/><Relationship Id="rId11" Type="http://schemas.openxmlformats.org/officeDocument/2006/relationships/image" Target="../media/image40.tiff"/><Relationship Id="rId5" Type="http://schemas.openxmlformats.org/officeDocument/2006/relationships/image" Target="../media/image34.tiff"/><Relationship Id="rId15" Type="http://schemas.openxmlformats.org/officeDocument/2006/relationships/image" Target="../media/image44.tiff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tiff"/><Relationship Id="rId4" Type="http://schemas.openxmlformats.org/officeDocument/2006/relationships/image" Target="../media/image33.svg"/><Relationship Id="rId9" Type="http://schemas.openxmlformats.org/officeDocument/2006/relationships/image" Target="../media/image38.tiff"/><Relationship Id="rId14" Type="http://schemas.openxmlformats.org/officeDocument/2006/relationships/image" Target="../media/image43.jpeg"/><Relationship Id="rId22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l7.org/fhir/us/mcode/" TargetMode="External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0C5FE09E-AB6A-074A-B427-7E2EAA051807}"/>
              </a:ext>
            </a:extLst>
          </p:cNvPr>
          <p:cNvSpPr/>
          <p:nvPr/>
        </p:nvSpPr>
        <p:spPr>
          <a:xfrm>
            <a:off x="7916382" y="4805206"/>
            <a:ext cx="977217" cy="977217"/>
          </a:xfrm>
          <a:prstGeom prst="ellipse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D85715-FC1A-B04D-8716-E6BAAD51206B}"/>
              </a:ext>
            </a:extLst>
          </p:cNvPr>
          <p:cNvSpPr/>
          <p:nvPr/>
        </p:nvSpPr>
        <p:spPr>
          <a:xfrm>
            <a:off x="6684673" y="4908848"/>
            <a:ext cx="287402" cy="287402"/>
          </a:xfrm>
          <a:prstGeom prst="ellipse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2E2337-F51B-344F-AF33-AF4A9D640D18}"/>
              </a:ext>
            </a:extLst>
          </p:cNvPr>
          <p:cNvSpPr/>
          <p:nvPr/>
        </p:nvSpPr>
        <p:spPr>
          <a:xfrm>
            <a:off x="5929933" y="4912111"/>
            <a:ext cx="1154619" cy="1154619"/>
          </a:xfrm>
          <a:prstGeom prst="ellipse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5AD57-F7E3-48DA-9474-FB62BF996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67786"/>
            <a:ext cx="9524999" cy="2387600"/>
          </a:xfrm>
        </p:spPr>
        <p:txBody>
          <a:bodyPr/>
          <a:lstStyle/>
          <a:p>
            <a:r>
              <a:rPr lang="en-US" dirty="0"/>
              <a:t>mCODE: A Cancer Model for a Learning Health System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E36CF-EB33-49A4-8DF3-20823C70A4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3000" y="3888683"/>
            <a:ext cx="4838700" cy="3985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Mark Kramer, Ph.D.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3E2132-B9C9-694F-849D-CE1C70F28A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6218" y="4771753"/>
            <a:ext cx="1659665" cy="14557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859380-354B-C742-9D11-5FA30EA9C2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677" y="5250235"/>
            <a:ext cx="2653335" cy="5481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0C167-CC3E-FA40-BB33-6ED6AEF071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774" y="4878301"/>
            <a:ext cx="1180935" cy="1206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965CD6-E875-C447-B5B9-C4361882DDCC}"/>
              </a:ext>
            </a:extLst>
          </p:cNvPr>
          <p:cNvSpPr txBox="1"/>
          <p:nvPr/>
        </p:nvSpPr>
        <p:spPr>
          <a:xfrm>
            <a:off x="367990" y="5910146"/>
            <a:ext cx="0" cy="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58EAFB-7D74-4A84-8B7C-C72849D954F3}"/>
              </a:ext>
            </a:extLst>
          </p:cNvPr>
          <p:cNvSpPr txBox="1"/>
          <p:nvPr/>
        </p:nvSpPr>
        <p:spPr>
          <a:xfrm>
            <a:off x="956402" y="1460739"/>
            <a:ext cx="3785501" cy="18774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A group of health systems and supporting organizations, working together within the CodeX HL7 FHIR Accelerator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D76BD-B3F7-408A-92E0-B7A50BC8B9C0}"/>
              </a:ext>
            </a:extLst>
          </p:cNvPr>
          <p:cNvSpPr txBox="1"/>
          <p:nvPr/>
        </p:nvSpPr>
        <p:spPr>
          <a:xfrm>
            <a:off x="4828223" y="2142780"/>
            <a:ext cx="260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Latest developments on mCODE, CodeX, and cancer data exchange</a:t>
            </a:r>
          </a:p>
        </p:txBody>
      </p:sp>
      <p:pic>
        <p:nvPicPr>
          <p:cNvPr id="11" name="Graphic 10" descr="Newspaper">
            <a:extLst>
              <a:ext uri="{FF2B5EF4-FFF2-40B4-BE49-F238E27FC236}">
                <a16:creationId xmlns:a16="http://schemas.microsoft.com/office/drawing/2014/main" id="{65F8219B-6875-42A5-B74F-A7FFE2E09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0298" y="1485586"/>
            <a:ext cx="1026240" cy="670983"/>
          </a:xfrm>
          <a:prstGeom prst="rect">
            <a:avLst/>
          </a:prstGeom>
        </p:spPr>
      </p:pic>
      <p:pic>
        <p:nvPicPr>
          <p:cNvPr id="13" name="Graphic 12" descr="Share with person">
            <a:extLst>
              <a:ext uri="{FF2B5EF4-FFF2-40B4-BE49-F238E27FC236}">
                <a16:creationId xmlns:a16="http://schemas.microsoft.com/office/drawing/2014/main" id="{C5020646-20F8-47A7-89D7-65AD786AC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9135" y="3696438"/>
            <a:ext cx="1051878" cy="8702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2665EF-ED6D-4E08-9D6C-DBB265E4645B}"/>
              </a:ext>
            </a:extLst>
          </p:cNvPr>
          <p:cNvSpPr txBox="1"/>
          <p:nvPr/>
        </p:nvSpPr>
        <p:spPr>
          <a:xfrm>
            <a:off x="950676" y="4478090"/>
            <a:ext cx="298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Develop and share best practices for clinical workflows, data modeling, and exchange</a:t>
            </a:r>
          </a:p>
        </p:txBody>
      </p:sp>
      <p:pic>
        <p:nvPicPr>
          <p:cNvPr id="17" name="Graphic 16" descr="Help">
            <a:extLst>
              <a:ext uri="{FF2B5EF4-FFF2-40B4-BE49-F238E27FC236}">
                <a16:creationId xmlns:a16="http://schemas.microsoft.com/office/drawing/2014/main" id="{1DE97F74-6D3C-43EE-BF2B-FBDC2BA028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2222" y="3713972"/>
            <a:ext cx="811782" cy="6877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703C69-757E-452A-B217-55A9579491EA}"/>
              </a:ext>
            </a:extLst>
          </p:cNvPr>
          <p:cNvSpPr txBox="1"/>
          <p:nvPr/>
        </p:nvSpPr>
        <p:spPr>
          <a:xfrm>
            <a:off x="4913252" y="4541417"/>
            <a:ext cx="260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Ask questions and learn from the experience of other community members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2DFE031-4E51-4868-8853-696E6F119F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7862" y="1371019"/>
            <a:ext cx="4139027" cy="503326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54659D0F-9647-4DA5-AC44-AC9EAB37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127" y="259776"/>
            <a:ext cx="7270018" cy="750253"/>
          </a:xfrm>
        </p:spPr>
        <p:txBody>
          <a:bodyPr/>
          <a:lstStyle/>
          <a:p>
            <a:r>
              <a:rPr lang="en-US" dirty="0">
                <a:solidFill>
                  <a:srgbClr val="A61214"/>
                </a:solidFill>
              </a:rPr>
              <a:t>Community of Practice</a:t>
            </a:r>
            <a:endParaRPr lang="en-US" b="0" i="1" dirty="0">
              <a:solidFill>
                <a:srgbClr val="A61214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BE25F4-A003-4BAF-85AE-9FC57F61E807}"/>
              </a:ext>
            </a:extLst>
          </p:cNvPr>
          <p:cNvCxnSpPr>
            <a:cxnSpLocks/>
          </p:cNvCxnSpPr>
          <p:nvPr/>
        </p:nvCxnSpPr>
        <p:spPr>
          <a:xfrm>
            <a:off x="503262" y="1172773"/>
            <a:ext cx="11324944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/>
                </a:gs>
                <a:gs pos="18800">
                  <a:sysClr val="window" lastClr="FFFFFF">
                    <a:lumMod val="75000"/>
                  </a:sysClr>
                </a:gs>
                <a:gs pos="80000">
                  <a:sysClr val="window" lastClr="FFFFFF">
                    <a:lumMod val="75000"/>
                    <a:alpha val="60000"/>
                  </a:sysClr>
                </a:gs>
                <a:gs pos="100000">
                  <a:sysClr val="window" lastClr="FFFFFF">
                    <a:lumMod val="95000"/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8CEF99C8-CE0A-4EEA-94F1-0F01B7E0E9F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098" y="275145"/>
            <a:ext cx="3061233" cy="69938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06FBC95-750F-4061-86BD-0F63C733BF09}"/>
              </a:ext>
            </a:extLst>
          </p:cNvPr>
          <p:cNvSpPr/>
          <p:nvPr/>
        </p:nvSpPr>
        <p:spPr>
          <a:xfrm>
            <a:off x="3957242" y="259776"/>
            <a:ext cx="138798" cy="1820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2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14810758-38E7-45E6-8255-BB80805228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416" y="217874"/>
            <a:ext cx="3367356" cy="769321"/>
          </a:xfrm>
          <a:prstGeom prst="rect">
            <a:avLst/>
          </a:prstGeom>
        </p:spPr>
      </p:pic>
      <p:sp>
        <p:nvSpPr>
          <p:cNvPr id="11" name="Rectangle: Rounded Corners 42">
            <a:extLst>
              <a:ext uri="{FF2B5EF4-FFF2-40B4-BE49-F238E27FC236}">
                <a16:creationId xmlns:a16="http://schemas.microsoft.com/office/drawing/2014/main" id="{0D51D5F3-6315-544F-857C-3CD28471C65B}"/>
              </a:ext>
            </a:extLst>
          </p:cNvPr>
          <p:cNvSpPr/>
          <p:nvPr/>
        </p:nvSpPr>
        <p:spPr>
          <a:xfrm>
            <a:off x="503263" y="1076403"/>
            <a:ext cx="11324944" cy="686702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strike="noStrike" kern="0" cap="none" spc="0" normalizeH="0" baseline="0" noProof="0" dirty="0">
                <a:ln>
                  <a:noFill/>
                </a:ln>
                <a:solidFill>
                  <a:srgbClr val="A6121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Cases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6A4A19-162A-C441-82A8-E441341421F8}"/>
              </a:ext>
            </a:extLst>
          </p:cNvPr>
          <p:cNvSpPr/>
          <p:nvPr/>
        </p:nvSpPr>
        <p:spPr>
          <a:xfrm>
            <a:off x="2040407" y="2117101"/>
            <a:ext cx="3983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/>
              <a:t>EHR Endpoints for </a:t>
            </a:r>
          </a:p>
          <a:p>
            <a:r>
              <a:rPr lang="en-US" sz="2300" dirty="0"/>
              <a:t>Clinical Trials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FF5859E9-95C6-7846-84B7-B55946A98348}"/>
              </a:ext>
            </a:extLst>
          </p:cNvPr>
          <p:cNvSpPr/>
          <p:nvPr/>
        </p:nvSpPr>
        <p:spPr>
          <a:xfrm>
            <a:off x="952259" y="2171193"/>
            <a:ext cx="882691" cy="684509"/>
          </a:xfrm>
          <a:prstGeom prst="hexagon">
            <a:avLst/>
          </a:prstGeom>
          <a:solidFill>
            <a:srgbClr val="A61214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6D82FF-EE2D-8F46-8E8E-B64D93544C73}"/>
              </a:ext>
            </a:extLst>
          </p:cNvPr>
          <p:cNvSpPr/>
          <p:nvPr/>
        </p:nvSpPr>
        <p:spPr>
          <a:xfrm>
            <a:off x="2040407" y="3109174"/>
            <a:ext cx="3983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/>
              <a:t>Empowering Patients to </a:t>
            </a:r>
          </a:p>
          <a:p>
            <a:r>
              <a:rPr lang="en-US" sz="2300" dirty="0"/>
              <a:t>Find Clinical Trials</a:t>
            </a: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6880492A-1997-F641-BCD7-5E9E2466A075}"/>
              </a:ext>
            </a:extLst>
          </p:cNvPr>
          <p:cNvSpPr/>
          <p:nvPr/>
        </p:nvSpPr>
        <p:spPr>
          <a:xfrm>
            <a:off x="952259" y="3163266"/>
            <a:ext cx="882691" cy="684509"/>
          </a:xfrm>
          <a:prstGeom prst="hexagon">
            <a:avLst/>
          </a:prstGeom>
          <a:solidFill>
            <a:srgbClr val="A61214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6979FF-D3F1-334F-AB53-22CFC028C806}"/>
              </a:ext>
            </a:extLst>
          </p:cNvPr>
          <p:cNvSpPr/>
          <p:nvPr/>
        </p:nvSpPr>
        <p:spPr>
          <a:xfrm>
            <a:off x="2086549" y="4334186"/>
            <a:ext cx="3983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/>
              <a:t>Registry Reporting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3E23254F-5F86-2F4E-9D47-62E1D49E285B}"/>
              </a:ext>
            </a:extLst>
          </p:cNvPr>
          <p:cNvSpPr/>
          <p:nvPr/>
        </p:nvSpPr>
        <p:spPr>
          <a:xfrm>
            <a:off x="998401" y="4209338"/>
            <a:ext cx="882691" cy="684509"/>
          </a:xfrm>
          <a:prstGeom prst="hexagon">
            <a:avLst/>
          </a:prstGeom>
          <a:solidFill>
            <a:srgbClr val="A61214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D0E41D-197E-544D-9B74-410841064F5B}"/>
              </a:ext>
            </a:extLst>
          </p:cNvPr>
          <p:cNvSpPr/>
          <p:nvPr/>
        </p:nvSpPr>
        <p:spPr>
          <a:xfrm>
            <a:off x="2086549" y="5147319"/>
            <a:ext cx="3983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/>
              <a:t>Oncology Clinical </a:t>
            </a:r>
          </a:p>
          <a:p>
            <a:r>
              <a:rPr lang="en-US" sz="2300" dirty="0"/>
              <a:t>Pathways Navigation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EBDCD5F1-FFEC-1B40-9DEC-1E044A02934A}"/>
              </a:ext>
            </a:extLst>
          </p:cNvPr>
          <p:cNvSpPr/>
          <p:nvPr/>
        </p:nvSpPr>
        <p:spPr>
          <a:xfrm>
            <a:off x="998401" y="5201411"/>
            <a:ext cx="882691" cy="684509"/>
          </a:xfrm>
          <a:prstGeom prst="hexagon">
            <a:avLst/>
          </a:prstGeom>
          <a:solidFill>
            <a:srgbClr val="A61214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AB1C3B-C6AB-9443-A331-3E5F7833D941}"/>
              </a:ext>
            </a:extLst>
          </p:cNvPr>
          <p:cNvSpPr/>
          <p:nvPr/>
        </p:nvSpPr>
        <p:spPr>
          <a:xfrm>
            <a:off x="7558246" y="2117101"/>
            <a:ext cx="3983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/>
              <a:t>Radiation Therapy Data for Care Coordination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F034F1EC-C6B6-C148-83B6-22A6EE8158E6}"/>
              </a:ext>
            </a:extLst>
          </p:cNvPr>
          <p:cNvSpPr/>
          <p:nvPr/>
        </p:nvSpPr>
        <p:spPr>
          <a:xfrm>
            <a:off x="6470098" y="2171193"/>
            <a:ext cx="882691" cy="684509"/>
          </a:xfrm>
          <a:prstGeom prst="hexagon">
            <a:avLst/>
          </a:prstGeom>
          <a:solidFill>
            <a:srgbClr val="A61214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0BBFEF-FA76-224A-A45B-E5D62C949816}"/>
              </a:ext>
            </a:extLst>
          </p:cNvPr>
          <p:cNvSpPr/>
          <p:nvPr/>
        </p:nvSpPr>
        <p:spPr>
          <a:xfrm>
            <a:off x="7558246" y="3109174"/>
            <a:ext cx="3983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Clinical Cancer Data Exchange (Providers/Payers)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94F8CE00-4327-014A-80F8-A6D99018EFE8}"/>
              </a:ext>
            </a:extLst>
          </p:cNvPr>
          <p:cNvSpPr/>
          <p:nvPr/>
        </p:nvSpPr>
        <p:spPr>
          <a:xfrm>
            <a:off x="6470098" y="3163266"/>
            <a:ext cx="882691" cy="684509"/>
          </a:xfrm>
          <a:prstGeom prst="hexagon">
            <a:avLst/>
          </a:prstGeom>
          <a:solidFill>
            <a:schemeClr val="bg1">
              <a:lumMod val="50000"/>
              <a:alpha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IN" sz="3200" kern="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CE2C05-B70D-B54F-9218-E12834F16253}"/>
              </a:ext>
            </a:extLst>
          </p:cNvPr>
          <p:cNvSpPr/>
          <p:nvPr/>
        </p:nvSpPr>
        <p:spPr>
          <a:xfrm>
            <a:off x="7604388" y="4147244"/>
            <a:ext cx="3983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Alternative Payment Model Data Reporting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92C87150-4B4A-4748-AD93-4C1ADAB5EBE9}"/>
              </a:ext>
            </a:extLst>
          </p:cNvPr>
          <p:cNvSpPr/>
          <p:nvPr/>
        </p:nvSpPr>
        <p:spPr>
          <a:xfrm>
            <a:off x="6516240" y="4209338"/>
            <a:ext cx="882691" cy="684509"/>
          </a:xfrm>
          <a:prstGeom prst="hexagon">
            <a:avLst/>
          </a:prstGeom>
          <a:solidFill>
            <a:schemeClr val="bg1">
              <a:lumMod val="50000"/>
              <a:alpha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7A0DBA-6148-4540-9921-D54FF4ED876F}"/>
              </a:ext>
            </a:extLst>
          </p:cNvPr>
          <p:cNvSpPr/>
          <p:nvPr/>
        </p:nvSpPr>
        <p:spPr>
          <a:xfrm>
            <a:off x="7604388" y="5162707"/>
            <a:ext cx="39832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Drug Value Based Agreements</a:t>
            </a: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B99B5355-D81E-5049-9594-7D7D1581ED59}"/>
              </a:ext>
            </a:extLst>
          </p:cNvPr>
          <p:cNvSpPr/>
          <p:nvPr/>
        </p:nvSpPr>
        <p:spPr>
          <a:xfrm>
            <a:off x="6516240" y="5201411"/>
            <a:ext cx="882691" cy="684509"/>
          </a:xfrm>
          <a:prstGeom prst="hexagon">
            <a:avLst/>
          </a:prstGeom>
          <a:solidFill>
            <a:schemeClr val="bg1">
              <a:lumMod val="50000"/>
              <a:alpha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IN" sz="3200" kern="0" dirty="0">
                <a:solidFill>
                  <a:srgbClr val="FFFFFF"/>
                </a:solidFill>
              </a:rPr>
              <a:t>8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A0AEE5-1A6E-0A43-B454-61486A2C8546}"/>
              </a:ext>
            </a:extLst>
          </p:cNvPr>
          <p:cNvCxnSpPr>
            <a:cxnSpLocks/>
          </p:cNvCxnSpPr>
          <p:nvPr/>
        </p:nvCxnSpPr>
        <p:spPr>
          <a:xfrm flipH="1" flipV="1">
            <a:off x="2786118" y="1843649"/>
            <a:ext cx="6475113" cy="2193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/>
                </a:gs>
                <a:gs pos="50000">
                  <a:srgbClr val="A61214">
                    <a:alpha val="60000"/>
                  </a:srgbClr>
                </a:gs>
                <a:gs pos="25000">
                  <a:srgbClr val="A61214">
                    <a:alpha val="40000"/>
                  </a:srgbClr>
                </a:gs>
                <a:gs pos="75000">
                  <a:srgbClr val="A61214">
                    <a:alpha val="40000"/>
                  </a:srgbClr>
                </a:gs>
                <a:gs pos="100000">
                  <a:sysClr val="window" lastClr="FFFFFF">
                    <a:lumMod val="95000"/>
                    <a:alpha val="0"/>
                  </a:sysClr>
                </a:gs>
              </a:gsLst>
              <a:lin ang="108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698E9C5-9E1C-224C-928B-66500B7AFFBC}"/>
              </a:ext>
            </a:extLst>
          </p:cNvPr>
          <p:cNvSpPr/>
          <p:nvPr/>
        </p:nvSpPr>
        <p:spPr>
          <a:xfrm>
            <a:off x="7593237" y="217874"/>
            <a:ext cx="138798" cy="1820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46E89F6A-1A45-664D-A114-EC7D0488E755}"/>
              </a:ext>
            </a:extLst>
          </p:cNvPr>
          <p:cNvSpPr/>
          <p:nvPr/>
        </p:nvSpPr>
        <p:spPr>
          <a:xfrm>
            <a:off x="10424355" y="290877"/>
            <a:ext cx="232440" cy="218105"/>
          </a:xfrm>
          <a:prstGeom prst="hexagon">
            <a:avLst/>
          </a:prstGeom>
          <a:solidFill>
            <a:srgbClr val="A61214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196521AE-465B-0C47-9D1D-3CBCE259EA3B}"/>
              </a:ext>
            </a:extLst>
          </p:cNvPr>
          <p:cNvSpPr/>
          <p:nvPr/>
        </p:nvSpPr>
        <p:spPr>
          <a:xfrm>
            <a:off x="10424355" y="552913"/>
            <a:ext cx="232440" cy="218105"/>
          </a:xfrm>
          <a:prstGeom prst="hexagon">
            <a:avLst/>
          </a:prstGeom>
          <a:solidFill>
            <a:schemeClr val="bg1">
              <a:lumMod val="50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IN" sz="3200" kern="0" dirty="0">
              <a:solidFill>
                <a:srgbClr val="FFFF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B4984C-D4E8-334E-A293-ECE3725C8EA5}"/>
              </a:ext>
            </a:extLst>
          </p:cNvPr>
          <p:cNvSpPr/>
          <p:nvPr/>
        </p:nvSpPr>
        <p:spPr>
          <a:xfrm>
            <a:off x="10679097" y="261429"/>
            <a:ext cx="1149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85858"/>
                </a:solidFill>
              </a:rPr>
              <a:t>Active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7C0194-BD36-7C42-9847-9A4D6871E947}"/>
              </a:ext>
            </a:extLst>
          </p:cNvPr>
          <p:cNvSpPr/>
          <p:nvPr/>
        </p:nvSpPr>
        <p:spPr>
          <a:xfrm>
            <a:off x="10679097" y="523465"/>
            <a:ext cx="1149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In Design</a:t>
            </a:r>
          </a:p>
        </p:txBody>
      </p:sp>
    </p:spTree>
    <p:extLst>
      <p:ext uri="{BB962C8B-B14F-4D97-AF65-F5344CB8AC3E}">
        <p14:creationId xmlns:p14="http://schemas.microsoft.com/office/powerpoint/2010/main" val="3584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760E8011-EECE-9741-83E7-0D49DD8D8E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391" y="5338916"/>
            <a:ext cx="854537" cy="734368"/>
          </a:xfrm>
          <a:prstGeom prst="rect">
            <a:avLst/>
          </a:prstGeom>
        </p:spPr>
      </p:pic>
      <p:sp>
        <p:nvSpPr>
          <p:cNvPr id="28" name="Title 3">
            <a:extLst>
              <a:ext uri="{FF2B5EF4-FFF2-40B4-BE49-F238E27FC236}">
                <a16:creationId xmlns:a16="http://schemas.microsoft.com/office/drawing/2014/main" id="{0D40DA31-4A59-5B4B-A688-85A1B1FA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332" y="288761"/>
            <a:ext cx="5566043" cy="868362"/>
          </a:xfrm>
        </p:spPr>
        <p:txBody>
          <a:bodyPr>
            <a:normAutofit/>
          </a:bodyPr>
          <a:lstStyle/>
          <a:p>
            <a:r>
              <a:rPr lang="en-US" dirty="0"/>
              <a:t>Implementation Projects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11E740D-2DEB-2A49-B692-A7E85F2C3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088" y="1887115"/>
            <a:ext cx="8942276" cy="175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EHR-based clinical trials endpoints collection: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Develop and validate data elements that define clinical utility (treatment response, toxicity, change in treatment, deviation from clinical pathway).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11481E6-9E98-D94A-BFC7-7C51F13BF7CD}"/>
              </a:ext>
            </a:extLst>
          </p:cNvPr>
          <p:cNvCxnSpPr>
            <a:cxnSpLocks/>
          </p:cNvCxnSpPr>
          <p:nvPr/>
        </p:nvCxnSpPr>
        <p:spPr>
          <a:xfrm>
            <a:off x="863564" y="3080535"/>
            <a:ext cx="10546019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52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8268ABD2-E7E7-DA4F-9BB0-0B4361E22917}"/>
              </a:ext>
            </a:extLst>
          </p:cNvPr>
          <p:cNvSpPr>
            <a:spLocks noGrp="1"/>
          </p:cNvSpPr>
          <p:nvPr/>
        </p:nvSpPr>
        <p:spPr>
          <a:xfrm>
            <a:off x="3441825" y="3144073"/>
            <a:ext cx="1342047" cy="5500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9E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Compass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5F9E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602964B-FA43-2F43-AB82-D93AE3BD547F}"/>
              </a:ext>
            </a:extLst>
          </p:cNvPr>
          <p:cNvSpPr>
            <a:spLocks noGrp="1"/>
          </p:cNvSpPr>
          <p:nvPr/>
        </p:nvSpPr>
        <p:spPr>
          <a:xfrm>
            <a:off x="3412912" y="1552141"/>
            <a:ext cx="1535569" cy="1132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9E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ICAREdata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5F9E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C35007-B4F9-7946-BFB1-6345654D1AAD}"/>
              </a:ext>
            </a:extLst>
          </p:cNvPr>
          <p:cNvSpPr txBox="1"/>
          <p:nvPr/>
        </p:nvSpPr>
        <p:spPr>
          <a:xfrm>
            <a:off x="1136986" y="3200854"/>
            <a:ext cx="1153233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48692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Verdana" pitchFamily="34" charset="0"/>
              </a:rPr>
              <a:t>Clinical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48692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Verdana" pitchFamily="34" charset="0"/>
              </a:rPr>
              <a:t>Care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48692"/>
              </a:solidFill>
              <a:effectLst/>
              <a:uLnTx/>
              <a:uFillTx/>
              <a:latin typeface="Calibri" panose="020F0502020204030204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0F99BBA-078D-5146-9F03-0EDC10B91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118" y="3707066"/>
            <a:ext cx="8929939" cy="101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Demonstrate the use of mCODE elements to allow providers and patients to make informed, shared, data-driven decisions and provide data back to generate new knowledge.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3F8FD8-D5D7-3B43-A872-59E84C3ECB2D}"/>
              </a:ext>
            </a:extLst>
          </p:cNvPr>
          <p:cNvSpPr txBox="1"/>
          <p:nvPr/>
        </p:nvSpPr>
        <p:spPr>
          <a:xfrm>
            <a:off x="630657" y="1512481"/>
            <a:ext cx="2202462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CAB2A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Verdana" pitchFamily="34" charset="0"/>
              </a:rPr>
              <a:t>Clinical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CAB2A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Verdana" pitchFamily="34" charset="0"/>
              </a:rPr>
              <a:t>Research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A682A18C-F545-2743-BE6E-87C58BD37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782" y="5259404"/>
            <a:ext cx="8942276" cy="104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R="0" lvl="0" indent="0" defTabSz="45720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defRPr>
            </a:lvl1pPr>
            <a:lvl2pPr marL="742950" indent="-28575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latin typeface="+mj-lt"/>
                <a:ea typeface="+mj-ea"/>
                <a:cs typeface="+mj-cs"/>
              </a:defRPr>
            </a:lvl2pPr>
            <a:lvl3pPr marL="1143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latin typeface="+mj-lt"/>
                <a:ea typeface="+mj-ea"/>
                <a:cs typeface="+mj-cs"/>
              </a:defRPr>
            </a:lvl3pPr>
            <a:lvl4pPr marL="1600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+mj-lt"/>
                <a:ea typeface="+mj-ea"/>
                <a:cs typeface="+mj-cs"/>
              </a:defRPr>
            </a:lvl4pPr>
            <a:lvl5pPr marL="20574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+mj-lt"/>
                <a:ea typeface="+mj-ea"/>
                <a:cs typeface="+mj-cs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Oncology Clinical Pathways are evidence-based treatment protocols for delivering cancer care. This initiative uses mCODE elements in producing computable pathways, which provide key decision support in the selection of treatment options.  </a:t>
            </a:r>
            <a:endParaRPr lang="en-US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E9BD3A-3C47-404F-838C-CE3D20363270}"/>
              </a:ext>
            </a:extLst>
          </p:cNvPr>
          <p:cNvSpPr txBox="1"/>
          <p:nvPr/>
        </p:nvSpPr>
        <p:spPr>
          <a:xfrm>
            <a:off x="1136986" y="4785419"/>
            <a:ext cx="1153233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48692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Verdana" pitchFamily="34" charset="0"/>
              </a:rPr>
              <a:t>Clinical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48692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Verdana" pitchFamily="34" charset="0"/>
              </a:rPr>
              <a:t>Care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48692"/>
              </a:solidFill>
              <a:effectLst/>
              <a:uLnTx/>
              <a:uFillTx/>
              <a:latin typeface="Calibri" panose="020F0502020204030204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3B81B9-2823-374D-B851-3D1A136F18CD}"/>
              </a:ext>
            </a:extLst>
          </p:cNvPr>
          <p:cNvCxnSpPr>
            <a:cxnSpLocks/>
          </p:cNvCxnSpPr>
          <p:nvPr/>
        </p:nvCxnSpPr>
        <p:spPr>
          <a:xfrm>
            <a:off x="822990" y="4650487"/>
            <a:ext cx="10546019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52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5BD539D5-DA64-614A-98B4-4D9170FA4ABF}"/>
              </a:ext>
            </a:extLst>
          </p:cNvPr>
          <p:cNvSpPr>
            <a:spLocks noGrp="1"/>
          </p:cNvSpPr>
          <p:nvPr/>
        </p:nvSpPr>
        <p:spPr>
          <a:xfrm>
            <a:off x="3490332" y="4714533"/>
            <a:ext cx="1162606" cy="5500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9E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Camino</a:t>
            </a:r>
            <a:endParaRPr lang="en-US" sz="1200" b="0" dirty="0">
              <a:solidFill>
                <a:srgbClr val="005F9E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65FC74C-F7A1-9640-9FA2-643EB8EA66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990" y="1413051"/>
            <a:ext cx="483244" cy="4426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6E5EA18-8A62-5143-AA29-34651AC2EC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696" y="3132607"/>
            <a:ext cx="589740" cy="58974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50F4DE2-5760-E74A-A787-92680F2050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rgbClr val="FFE23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59" y="2111306"/>
            <a:ext cx="871316" cy="7866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7494C29-0A14-C641-9CDC-B3F2FFCD0B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59" y="3755349"/>
            <a:ext cx="854537" cy="734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C16FA1-0B6D-104B-932E-9B760C4E2E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5918" y="4724457"/>
            <a:ext cx="620491" cy="5873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0512AF-1F54-8E48-A061-860BCB691E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42"/>
          <a:stretch/>
        </p:blipFill>
        <p:spPr>
          <a:xfrm>
            <a:off x="925340" y="377636"/>
            <a:ext cx="2375176" cy="5830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108AF8-9678-2C4D-B0B6-88078F2F897A}"/>
              </a:ext>
            </a:extLst>
          </p:cNvPr>
          <p:cNvSpPr/>
          <p:nvPr/>
        </p:nvSpPr>
        <p:spPr>
          <a:xfrm>
            <a:off x="4477249" y="1395168"/>
            <a:ext cx="3321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800" b="1" dirty="0">
                <a:solidFill>
                  <a:srgbClr val="005F9E"/>
                </a:solidFill>
              </a:rPr>
              <a:t>TM</a:t>
            </a:r>
            <a:endParaRPr lang="en-US" sz="800" b="1" dirty="0">
              <a:solidFill>
                <a:srgbClr val="005F9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E1B0C-EF0D-DC4F-9256-89A3554267B8}"/>
              </a:ext>
            </a:extLst>
          </p:cNvPr>
          <p:cNvSpPr/>
          <p:nvPr/>
        </p:nvSpPr>
        <p:spPr>
          <a:xfrm>
            <a:off x="4365807" y="3219680"/>
            <a:ext cx="3321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800" b="1" dirty="0">
                <a:solidFill>
                  <a:srgbClr val="005F9E"/>
                </a:solidFill>
              </a:rPr>
              <a:t>TM</a:t>
            </a:r>
            <a:endParaRPr lang="en-US" sz="800" b="1" dirty="0">
              <a:solidFill>
                <a:srgbClr val="005F9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B11723-9883-794E-97B9-CEDCA8D6CBB0}"/>
              </a:ext>
            </a:extLst>
          </p:cNvPr>
          <p:cNvSpPr/>
          <p:nvPr/>
        </p:nvSpPr>
        <p:spPr>
          <a:xfrm>
            <a:off x="4245953" y="4790634"/>
            <a:ext cx="3321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800" b="1" dirty="0">
                <a:solidFill>
                  <a:srgbClr val="005F9E"/>
                </a:solidFill>
              </a:rPr>
              <a:t>TM</a:t>
            </a:r>
            <a:endParaRPr lang="en-US" sz="800" b="1" dirty="0">
              <a:solidFill>
                <a:srgbClr val="005F9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F74D636-026D-4DE3-8E9C-BA0F40D215C3}"/>
              </a:ext>
            </a:extLst>
          </p:cNvPr>
          <p:cNvGrpSpPr/>
          <p:nvPr/>
        </p:nvGrpSpPr>
        <p:grpSpPr>
          <a:xfrm>
            <a:off x="991386" y="3105302"/>
            <a:ext cx="1537679" cy="1470823"/>
            <a:chOff x="1804718" y="3189368"/>
            <a:chExt cx="1537679" cy="1470823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F44725C3-E67D-4EF6-B2F5-3DBE86AF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4718" y="3189368"/>
              <a:ext cx="1537679" cy="1470823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CBD0ADD-C1E3-4BFC-8EBB-45272C165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04718" y="3189368"/>
              <a:ext cx="1537679" cy="1470823"/>
            </a:xfrm>
            <a:prstGeom prst="rect">
              <a:avLst/>
            </a:prstGeom>
          </p:spPr>
        </p:pic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id="{7591CB1E-C82B-4C7E-9E63-A16EEAAC420C}"/>
              </a:ext>
            </a:extLst>
          </p:cNvPr>
          <p:cNvSpPr/>
          <p:nvPr/>
        </p:nvSpPr>
        <p:spPr>
          <a:xfrm>
            <a:off x="446157" y="1418430"/>
            <a:ext cx="11417298" cy="1274344"/>
          </a:xfrm>
          <a:prstGeom prst="rightArrow">
            <a:avLst>
              <a:gd name="adj1" fmla="val 73655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4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5F419F-BB8D-4AF8-8F22-366DBCC61AF1}"/>
              </a:ext>
            </a:extLst>
          </p:cNvPr>
          <p:cNvSpPr txBox="1">
            <a:spLocks/>
          </p:cNvSpPr>
          <p:nvPr/>
        </p:nvSpPr>
        <p:spPr>
          <a:xfrm>
            <a:off x="1842550" y="274638"/>
            <a:ext cx="10349450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cap="none" baseline="0">
                <a:solidFill>
                  <a:schemeClr val="tx2"/>
                </a:solidFill>
                <a:latin typeface="+mn-lt"/>
                <a:ea typeface="Arial Narrow" charset="0"/>
                <a:cs typeface="Arial Narrow" charset="0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Oncology Standard Health Record</a:t>
            </a:r>
            <a:endParaRPr lang="en-US" sz="1800" dirty="0"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A0FB38-D6C8-4C1D-A4C9-4B2B51B0E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691" y="3636146"/>
            <a:ext cx="2405728" cy="5248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955F1B-3546-4A48-B9AC-A39F0F642D73}"/>
              </a:ext>
            </a:extLst>
          </p:cNvPr>
          <p:cNvSpPr/>
          <p:nvPr/>
        </p:nvSpPr>
        <p:spPr>
          <a:xfrm>
            <a:off x="144241" y="4887728"/>
            <a:ext cx="3049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17D"/>
                </a:solidFill>
                <a:effectLst/>
                <a:uLnTx/>
                <a:uFillTx/>
                <a:ea typeface="Verdana" pitchFamily="34" charset="0"/>
                <a:cs typeface="Arial" pitchFamily="34" charset="0"/>
              </a:rPr>
              <a:t>Defining 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17D"/>
                </a:solidFill>
                <a:effectLst/>
                <a:uLnTx/>
                <a:uFillTx/>
                <a:ea typeface="Verdana" pitchFamily="34" charset="0"/>
                <a:cs typeface="Arial" pitchFamily="34" charset="0"/>
              </a:rPr>
              <a:t>Approach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17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9C52D8-1D29-4029-9FAC-276D32D19D9C}"/>
              </a:ext>
            </a:extLst>
          </p:cNvPr>
          <p:cNvSpPr/>
          <p:nvPr/>
        </p:nvSpPr>
        <p:spPr>
          <a:xfrm>
            <a:off x="733460" y="1734729"/>
            <a:ext cx="2438855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Verdana" pitchFamily="34" charset="0"/>
                <a:cs typeface="Arial" pitchFamily="34" charset="0"/>
              </a:rPr>
              <a:t>2018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EC6FB1-27C6-40C2-9319-D12363B297CB}"/>
              </a:ext>
            </a:extLst>
          </p:cNvPr>
          <p:cNvSpPr/>
          <p:nvPr/>
        </p:nvSpPr>
        <p:spPr>
          <a:xfrm>
            <a:off x="3172315" y="1739763"/>
            <a:ext cx="2648080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Verdana" pitchFamily="34" charset="0"/>
                <a:cs typeface="Arial" pitchFamily="34" charset="0"/>
              </a:rPr>
              <a:t>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0BDF4D-8519-4D6D-9A1E-B3389B05DCDB}"/>
              </a:ext>
            </a:extLst>
          </p:cNvPr>
          <p:cNvSpPr/>
          <p:nvPr/>
        </p:nvSpPr>
        <p:spPr>
          <a:xfrm>
            <a:off x="5978045" y="1728189"/>
            <a:ext cx="2749823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Verdana" pitchFamily="34" charset="0"/>
                <a:cs typeface="Arial" pitchFamily="34" charset="0"/>
              </a:rPr>
              <a:t>2020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6A9979-B814-4EE2-BF79-486207B0277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710" y="4039225"/>
            <a:ext cx="420365" cy="6841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DFDF098-FCE3-4622-86CC-6C96FB55260E}"/>
              </a:ext>
            </a:extLst>
          </p:cNvPr>
          <p:cNvSpPr/>
          <p:nvPr/>
        </p:nvSpPr>
        <p:spPr>
          <a:xfrm>
            <a:off x="3271898" y="4733839"/>
            <a:ext cx="2583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17D"/>
                </a:solidFill>
                <a:effectLst/>
                <a:uLnTx/>
                <a:uFillTx/>
                <a:ea typeface="Verdana" pitchFamily="34" charset="0"/>
                <a:cs typeface="Arial" pitchFamily="34" charset="0"/>
              </a:rPr>
              <a:t>Minimal Common Oncology Data Elements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17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6" name="Picture 15" descr="Slice.png">
            <a:extLst>
              <a:ext uri="{FF2B5EF4-FFF2-40B4-BE49-F238E27FC236}">
                <a16:creationId xmlns:a16="http://schemas.microsoft.com/office/drawing/2014/main" id="{8803F7E4-B03D-4153-BF83-760DCD7DB51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41" y="274638"/>
            <a:ext cx="847474" cy="86836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E45B81-A007-4D43-B072-1CA8A7FEB5D6}"/>
              </a:ext>
            </a:extLst>
          </p:cNvPr>
          <p:cNvSpPr/>
          <p:nvPr/>
        </p:nvSpPr>
        <p:spPr>
          <a:xfrm>
            <a:off x="3138234" y="2381060"/>
            <a:ext cx="92625" cy="36896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AC8351-C151-48D1-8521-475B94981FA4}"/>
              </a:ext>
            </a:extLst>
          </p:cNvPr>
          <p:cNvSpPr/>
          <p:nvPr/>
        </p:nvSpPr>
        <p:spPr>
          <a:xfrm>
            <a:off x="5931735" y="2381060"/>
            <a:ext cx="92625" cy="36896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494E73-ADEC-4F70-B9C6-9CDB7CEF8CF3}"/>
              </a:ext>
            </a:extLst>
          </p:cNvPr>
          <p:cNvCxnSpPr/>
          <p:nvPr/>
        </p:nvCxnSpPr>
        <p:spPr>
          <a:xfrm flipV="1">
            <a:off x="3172317" y="1706154"/>
            <a:ext cx="0" cy="6658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346A01-AAA8-4B89-A9C2-24CC9863A7A7}"/>
              </a:ext>
            </a:extLst>
          </p:cNvPr>
          <p:cNvCxnSpPr/>
          <p:nvPr/>
        </p:nvCxnSpPr>
        <p:spPr>
          <a:xfrm flipV="1">
            <a:off x="5978048" y="1704439"/>
            <a:ext cx="0" cy="6658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E54D9-89E1-4EFF-AAE8-C077970EC6F8}"/>
              </a:ext>
            </a:extLst>
          </p:cNvPr>
          <p:cNvSpPr/>
          <p:nvPr/>
        </p:nvSpPr>
        <p:spPr>
          <a:xfrm>
            <a:off x="8570214" y="1727117"/>
            <a:ext cx="2749817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Verdana" pitchFamily="34" charset="0"/>
                <a:cs typeface="Arial" pitchFamily="34" charset="0"/>
              </a:rPr>
              <a:t>2021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950A1F-2BC6-4367-8D42-685C3BF20FD7}"/>
              </a:ext>
            </a:extLst>
          </p:cNvPr>
          <p:cNvCxnSpPr/>
          <p:nvPr/>
        </p:nvCxnSpPr>
        <p:spPr>
          <a:xfrm flipV="1">
            <a:off x="8727874" y="1703367"/>
            <a:ext cx="0" cy="6658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824BF06-6C9D-4962-94C8-C91557384D34}"/>
              </a:ext>
            </a:extLst>
          </p:cNvPr>
          <p:cNvSpPr/>
          <p:nvPr/>
        </p:nvSpPr>
        <p:spPr>
          <a:xfrm>
            <a:off x="8691812" y="2381060"/>
            <a:ext cx="92625" cy="36896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60DEC1-F15B-4AEE-8FEB-2D6B502C027D}"/>
              </a:ext>
            </a:extLst>
          </p:cNvPr>
          <p:cNvSpPr/>
          <p:nvPr/>
        </p:nvSpPr>
        <p:spPr>
          <a:xfrm>
            <a:off x="6068170" y="4932331"/>
            <a:ext cx="2583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517D"/>
                </a:solidFill>
                <a:ea typeface="Verdana" pitchFamily="34" charset="0"/>
                <a:cs typeface="Arial" pitchFamily="34" charset="0"/>
              </a:rPr>
              <a:t>Community and Adoption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17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930CA0C-3400-43F3-BB8B-352FE09E58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827" y="3044589"/>
            <a:ext cx="1912158" cy="17091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1919E6-8214-417A-9B79-94706F476E8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7637" y="2816554"/>
            <a:ext cx="1839368" cy="17159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2C07F56-645F-4BE3-A3A3-2D06A17C4A2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0414" y="4424068"/>
            <a:ext cx="843194" cy="183942"/>
          </a:xfrm>
          <a:prstGeom prst="rect">
            <a:avLst/>
          </a:prstGeom>
        </p:spPr>
      </p:pic>
      <p:pic>
        <p:nvPicPr>
          <p:cNvPr id="28" name="Picture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122C42B-1DAB-4428-9C30-AF0952F0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637" y="4430294"/>
            <a:ext cx="738756" cy="1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DCFBDF8-BD95-4B82-B8E2-CAEF2D4FF933}"/>
              </a:ext>
            </a:extLst>
          </p:cNvPr>
          <p:cNvSpPr/>
          <p:nvPr/>
        </p:nvSpPr>
        <p:spPr>
          <a:xfrm>
            <a:off x="8945549" y="4932331"/>
            <a:ext cx="2583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517D"/>
                </a:solidFill>
                <a:ea typeface="Verdana" pitchFamily="34" charset="0"/>
                <a:cs typeface="Arial" pitchFamily="34" charset="0"/>
              </a:rPr>
              <a:t>Sustainable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517D"/>
                </a:solidFill>
                <a:ea typeface="Verdana" pitchFamily="34" charset="0"/>
                <a:cs typeface="Arial" pitchFamily="34" charset="0"/>
              </a:rPr>
              <a:t>Model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17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D75A53-A39D-450B-A3D9-628542B203F9}"/>
              </a:ext>
            </a:extLst>
          </p:cNvPr>
          <p:cNvSpPr/>
          <p:nvPr/>
        </p:nvSpPr>
        <p:spPr>
          <a:xfrm>
            <a:off x="10155752" y="4532515"/>
            <a:ext cx="109728" cy="988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FD93785-352E-4FCE-8139-D7842B02CD6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622" y="4666914"/>
            <a:ext cx="660889" cy="2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3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D1FB-899F-4BA6-ADA8-8D5277F41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133" y="241466"/>
            <a:ext cx="7247906" cy="688768"/>
          </a:xfrm>
        </p:spPr>
        <p:txBody>
          <a:bodyPr/>
          <a:lstStyle/>
          <a:p>
            <a:r>
              <a:rPr lang="en-US" sz="4000"/>
              <a:t>Technology Platform</a:t>
            </a:r>
          </a:p>
        </p:txBody>
      </p:sp>
      <p:pic>
        <p:nvPicPr>
          <p:cNvPr id="4" name="Picture 3" descr="BISS Handbook">
            <a:extLst>
              <a:ext uri="{FF2B5EF4-FFF2-40B4-BE49-F238E27FC236}">
                <a16:creationId xmlns:a16="http://schemas.microsoft.com/office/drawing/2014/main" id="{1E6D09CA-8CAC-4421-B093-AB68DCF1C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62" t="6290" r="6049" b="5416"/>
          <a:stretch/>
        </p:blipFill>
        <p:spPr bwMode="auto">
          <a:xfrm>
            <a:off x="3625196" y="1273098"/>
            <a:ext cx="4940583" cy="500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5157AC-A8C9-45C0-8E22-4ADB5AF6B1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930" y="5469349"/>
            <a:ext cx="2110129" cy="701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6824B-23FE-434F-A074-A9935EF2D6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884" y="2108552"/>
            <a:ext cx="2412123" cy="910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D9A551-3A7E-4F31-9D5B-D70636ADE9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74" y="3322865"/>
            <a:ext cx="2416335" cy="6473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EDA79B2-C1BD-4161-B91E-34909AFC2795}"/>
              </a:ext>
            </a:extLst>
          </p:cNvPr>
          <p:cNvSpPr/>
          <p:nvPr/>
        </p:nvSpPr>
        <p:spPr>
          <a:xfrm>
            <a:off x="4833337" y="2893992"/>
            <a:ext cx="2476487" cy="1757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5D7CFAAF-2384-422A-930C-E562A6774F2F}"/>
              </a:ext>
            </a:extLst>
          </p:cNvPr>
          <p:cNvSpPr txBox="1"/>
          <p:nvPr/>
        </p:nvSpPr>
        <p:spPr>
          <a:xfrm>
            <a:off x="7361866" y="1025656"/>
            <a:ext cx="3851721" cy="181588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Scope</a:t>
            </a:r>
          </a:p>
          <a:p>
            <a:pPr algn="l"/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     Governance</a:t>
            </a:r>
          </a:p>
          <a:p>
            <a:pPr algn="l"/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         Community</a:t>
            </a:r>
          </a:p>
          <a:p>
            <a:pPr algn="l"/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             Finance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B53D8FD-4CC1-7343-B23E-01B1C1DA3E8C}"/>
              </a:ext>
            </a:extLst>
          </p:cNvPr>
          <p:cNvSpPr txBox="1"/>
          <p:nvPr/>
        </p:nvSpPr>
        <p:spPr>
          <a:xfrm>
            <a:off x="8613900" y="3080410"/>
            <a:ext cx="3398129" cy="138499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Landscape Analysis</a:t>
            </a:r>
          </a:p>
          <a:p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Domain Knowledge</a:t>
            </a:r>
          </a:p>
          <a:p>
            <a:pPr algn="l"/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Relationships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46727060-184A-8247-B12E-4D2AE1354B10}"/>
              </a:ext>
            </a:extLst>
          </p:cNvPr>
          <p:cNvSpPr txBox="1"/>
          <p:nvPr/>
        </p:nvSpPr>
        <p:spPr>
          <a:xfrm>
            <a:off x="7507731" y="5079688"/>
            <a:ext cx="3417923" cy="1384995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       Harmonization</a:t>
            </a:r>
          </a:p>
          <a:p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    Profile Reuse 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FHIR Best Practices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128712-1B27-48B8-9366-B2CAF5D407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88" y="4485314"/>
            <a:ext cx="3051509" cy="81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64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A01A-47C4-4A0F-B09E-6FA1A1F9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480" y="396281"/>
            <a:ext cx="7875319" cy="693337"/>
          </a:xfrm>
        </p:spPr>
        <p:txBody>
          <a:bodyPr/>
          <a:lstStyle/>
          <a:p>
            <a:r>
              <a:rPr lang="en-US"/>
              <a:t>FHIR Shorthand (aka FSH)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DCE4D-141D-4E48-AC54-AF2FB9AF91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85455"/>
            <a:ext cx="11277600" cy="4862945"/>
          </a:xfrm>
        </p:spPr>
        <p:txBody>
          <a:bodyPr>
            <a:normAutofit/>
          </a:bodyPr>
          <a:lstStyle/>
          <a:p>
            <a:r>
              <a:rPr lang="en-US" b="0"/>
              <a:t>A language for defining FHIR Artifacts and Implementation Guides (IG)</a:t>
            </a:r>
          </a:p>
          <a:p>
            <a:r>
              <a:rPr lang="en-US" b="0"/>
              <a:t>Defines Profiles, Value Sets, Instances (Examples), and more</a:t>
            </a:r>
          </a:p>
          <a:p>
            <a:r>
              <a:rPr lang="en-US" b="0"/>
              <a:t>Works with tooling (SUSHI) and the HL7 FHIR IG Publisher to produce an IG</a:t>
            </a:r>
            <a:endParaRPr lang="en-US" sz="2000" b="0"/>
          </a:p>
          <a:p>
            <a:endParaRPr lang="en-US" sz="2000" b="0"/>
          </a:p>
          <a:p>
            <a:r>
              <a:rPr lang="en-US" sz="2000" b="0"/>
              <a:t>Progress: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/>
              <a:t>Started in October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/>
              <a:t>STU 1 Ballot in May 2020 - Nearing official publication</a:t>
            </a:r>
          </a:p>
          <a:p>
            <a:pPr marL="344488" lvl="2" indent="-344488"/>
            <a:r>
              <a:rPr lang="en-US" sz="2000" dirty="0"/>
              <a:t>Now used by more than 40 projects worldwide, including Logica COVID-19 FHIR Profile Library and SANER</a:t>
            </a:r>
            <a:r>
              <a:rPr lang="en-US" sz="2000"/>
              <a:t> (Situational Awareness for Novel Epidemic Response)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A7EDADD-0B09-4BA7-8BF0-CE4EFA199B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81" y="349777"/>
            <a:ext cx="2560820" cy="7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9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3A584B-42E2-4B15-A189-73E5C2972A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1104" y="1246909"/>
            <a:ext cx="11618495" cy="4668617"/>
          </a:xfrm>
        </p:spPr>
        <p:txBody>
          <a:bodyPr/>
          <a:lstStyle/>
          <a:p>
            <a:pPr lvl="0" fontAlgn="ctr">
              <a:buClr>
                <a:srgbClr val="0B2338"/>
              </a:buClr>
            </a:pPr>
            <a:endParaRPr lang="en-US">
              <a:solidFill>
                <a:schemeClr val="tx1"/>
              </a:solidFill>
            </a:endParaRPr>
          </a:p>
          <a:p>
            <a:pPr lvl="0" fontAlgn="ctr">
              <a:buClr>
                <a:srgbClr val="0B2338"/>
              </a:buClr>
            </a:pPr>
            <a:endParaRPr lang="en-US">
              <a:solidFill>
                <a:schemeClr val="tx1"/>
              </a:solidFill>
            </a:endParaRPr>
          </a:p>
          <a:p>
            <a:pPr lvl="0" fontAlgn="ctr">
              <a:buClr>
                <a:srgbClr val="0B2338"/>
              </a:buClr>
            </a:pPr>
            <a:endParaRPr lang="en-US">
              <a:solidFill>
                <a:schemeClr val="tx1"/>
              </a:solidFill>
            </a:endParaRPr>
          </a:p>
          <a:p>
            <a:pPr lvl="0" fontAlgn="ctr">
              <a:buClr>
                <a:srgbClr val="0B2338"/>
              </a:buClr>
            </a:pPr>
            <a:endParaRPr lang="en-US">
              <a:solidFill>
                <a:schemeClr val="tx1"/>
              </a:solidFill>
            </a:endParaRPr>
          </a:p>
          <a:p>
            <a:pPr marL="0" lvl="0" indent="0" fontAlgn="ctr">
              <a:buClr>
                <a:srgbClr val="0B2338"/>
              </a:buClr>
              <a:buNone/>
            </a:pPr>
            <a:endParaRPr lang="en-US">
              <a:solidFill>
                <a:schemeClr val="tx1"/>
              </a:solidFill>
            </a:endParaRPr>
          </a:p>
          <a:p>
            <a:pPr marL="344487" lvl="1" indent="0" fontAlgn="ctr">
              <a:buClr>
                <a:srgbClr val="0B2338"/>
              </a:buClr>
              <a:buNone/>
            </a:pPr>
            <a:r>
              <a:rPr lang="en-US">
                <a:solidFill>
                  <a:schemeClr val="tx1"/>
                </a:solidFill>
              </a:rPr>
              <a:t>Coming soon:</a:t>
            </a:r>
          </a:p>
          <a:p>
            <a:pPr lvl="1" fontAlgn="ctr">
              <a:buClr>
                <a:srgbClr val="0B2338"/>
              </a:buClr>
            </a:pPr>
            <a:r>
              <a:rPr lang="en-US" sz="2000" b="1">
                <a:solidFill>
                  <a:schemeClr val="tx1"/>
                </a:solidFill>
              </a:rPr>
              <a:t>FSH Online </a:t>
            </a:r>
            <a:r>
              <a:rPr lang="en-US" sz="2000">
                <a:solidFill>
                  <a:schemeClr val="tx1"/>
                </a:solidFill>
              </a:rPr>
              <a:t>– allows users to interact with FHIR Shorthand see the output side-by-side</a:t>
            </a:r>
          </a:p>
          <a:p>
            <a:pPr lvl="1" fontAlgn="ctr">
              <a:buClr>
                <a:srgbClr val="0B2338"/>
              </a:buClr>
            </a:pPr>
            <a:r>
              <a:rPr lang="en-US" sz="2000" b="1">
                <a:solidFill>
                  <a:schemeClr val="tx1"/>
                </a:solidFill>
              </a:rPr>
              <a:t>GoFSH </a:t>
            </a:r>
            <a:r>
              <a:rPr lang="en-US" sz="2000">
                <a:solidFill>
                  <a:schemeClr val="tx1"/>
                </a:solidFill>
              </a:rPr>
              <a:t>– Takes a Structure Definition JSON file and produces a FSH file representing the Structure Definition</a:t>
            </a:r>
          </a:p>
          <a:p>
            <a:pPr lvl="1" fontAlgn="ctr">
              <a:buClr>
                <a:srgbClr val="0B2338"/>
              </a:buClr>
            </a:pPr>
            <a:r>
              <a:rPr lang="en-US" sz="2000" b="1">
                <a:solidFill>
                  <a:schemeClr val="tx1"/>
                </a:solidFill>
              </a:rPr>
              <a:t>FSHingTrip </a:t>
            </a:r>
            <a:r>
              <a:rPr lang="en-US" sz="2000">
                <a:solidFill>
                  <a:schemeClr val="tx1"/>
                </a:solidFill>
              </a:rPr>
              <a:t>– Roundtrip from StructureDefinition to FSH and back to verify SUSHI and GoFSH</a:t>
            </a:r>
            <a:endParaRPr lang="en-US" sz="2000" b="1">
              <a:solidFill>
                <a:schemeClr val="tx1"/>
              </a:solidFill>
            </a:endParaRPr>
          </a:p>
          <a:p>
            <a:pPr marL="382170" lvl="1" indent="0" fontAlgn="ctr">
              <a:buNone/>
            </a:pPr>
            <a:endParaRPr lang="en-US" sz="2400">
              <a:solidFill>
                <a:schemeClr val="tx1"/>
              </a:solidFill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C1EDD3-E794-43F9-B7C7-DF24281269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90" y="234803"/>
            <a:ext cx="4968658" cy="3283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3D3A5C-1892-4100-A0BB-8185FB2076DA}"/>
              </a:ext>
            </a:extLst>
          </p:cNvPr>
          <p:cNvSpPr txBox="1"/>
          <p:nvPr/>
        </p:nvSpPr>
        <p:spPr>
          <a:xfrm>
            <a:off x="6171314" y="691485"/>
            <a:ext cx="5354939" cy="156966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hlinkClick r:id="rId4"/>
              </a:rPr>
              <a:t>https://fshschool.org</a:t>
            </a:r>
            <a:endParaRPr lang="en-US" sz="240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/>
              <a:t>New home for SUSHI documentation, tutorials, resources</a:t>
            </a:r>
          </a:p>
        </p:txBody>
      </p:sp>
    </p:spTree>
    <p:extLst>
      <p:ext uri="{BB962C8B-B14F-4D97-AF65-F5344CB8AC3E}">
        <p14:creationId xmlns:p14="http://schemas.microsoft.com/office/powerpoint/2010/main" val="344842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7614F-EEFA-4F41-9B0E-47DB3527E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8" y="2146124"/>
            <a:ext cx="11329416" cy="402650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200" b="0" dirty="0">
                <a:latin typeface="+mn-lt"/>
              </a:rPr>
              <a:t>Create a </a:t>
            </a:r>
            <a:r>
              <a:rPr lang="en-US" sz="2200" dirty="0">
                <a:latin typeface="+mn-lt"/>
              </a:rPr>
              <a:t>guiding coalition </a:t>
            </a:r>
            <a:r>
              <a:rPr lang="en-US" sz="2200" b="0" dirty="0">
                <a:latin typeface="+mn-lt"/>
              </a:rPr>
              <a:t>of health systems, specialty societies, and leaders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200" b="0" dirty="0">
                <a:latin typeface="+mn-lt"/>
              </a:rPr>
              <a:t>Work with </a:t>
            </a:r>
            <a:r>
              <a:rPr lang="en-US" sz="2200" dirty="0">
                <a:latin typeface="+mn-lt"/>
              </a:rPr>
              <a:t>clinicians and patients </a:t>
            </a:r>
            <a:r>
              <a:rPr lang="en-US" sz="2200" b="0" dirty="0">
                <a:latin typeface="+mn-lt"/>
              </a:rPr>
              <a:t>to develop the requirements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200" b="0" dirty="0">
                <a:latin typeface="+mn-lt"/>
              </a:rPr>
              <a:t>Identify data elements through </a:t>
            </a:r>
            <a:r>
              <a:rPr lang="en-US" sz="2200" dirty="0">
                <a:latin typeface="+mn-lt"/>
              </a:rPr>
              <a:t>use cases </a:t>
            </a:r>
            <a:r>
              <a:rPr lang="en-US" sz="2200" b="0" dirty="0">
                <a:latin typeface="+mn-lt"/>
              </a:rPr>
              <a:t>that demonstrate </a:t>
            </a:r>
            <a:r>
              <a:rPr lang="en-US" sz="2200" dirty="0">
                <a:latin typeface="+mn-lt"/>
              </a:rPr>
              <a:t>tangible impact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200" b="0" dirty="0">
                <a:latin typeface="+mn-lt"/>
              </a:rPr>
              <a:t>Focus on </a:t>
            </a:r>
            <a:r>
              <a:rPr lang="en-US" sz="2200" dirty="0">
                <a:latin typeface="+mn-lt"/>
              </a:rPr>
              <a:t>core data elements </a:t>
            </a:r>
            <a:r>
              <a:rPr lang="en-US" sz="2200" b="0" dirty="0">
                <a:latin typeface="+mn-lt"/>
              </a:rPr>
              <a:t>that are cross cutting to use cases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200" b="0" dirty="0">
                <a:latin typeface="+mn-lt"/>
              </a:rPr>
              <a:t>Execute targeted </a:t>
            </a:r>
            <a:r>
              <a:rPr lang="en-US" sz="2200" dirty="0">
                <a:latin typeface="+mn-lt"/>
              </a:rPr>
              <a:t>implementation pilots </a:t>
            </a:r>
            <a:r>
              <a:rPr lang="en-US" sz="2200" b="0" dirty="0">
                <a:latin typeface="+mn-lt"/>
              </a:rPr>
              <a:t>at the point of care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200" b="0" dirty="0">
                <a:latin typeface="+mn-lt"/>
              </a:rPr>
              <a:t>Enable early adoption and scale by </a:t>
            </a:r>
            <a:r>
              <a:rPr lang="en-US" sz="2200" dirty="0">
                <a:latin typeface="+mn-lt"/>
              </a:rPr>
              <a:t>engaging industry and health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84A7D-3A8F-144A-9994-029E0026E475}"/>
              </a:ext>
            </a:extLst>
          </p:cNvPr>
          <p:cNvSpPr/>
          <p:nvPr/>
        </p:nvSpPr>
        <p:spPr>
          <a:xfrm>
            <a:off x="526585" y="1470609"/>
            <a:ext cx="9892714" cy="600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600" b="1" dirty="0"/>
              <a:t>An agile and iterative approach grounded by implementation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E47C04-0F47-364D-BCD4-F5E98AB4B5AE}"/>
              </a:ext>
            </a:extLst>
          </p:cNvPr>
          <p:cNvSpPr/>
          <p:nvPr/>
        </p:nvSpPr>
        <p:spPr>
          <a:xfrm>
            <a:off x="0" y="588546"/>
            <a:ext cx="12192000" cy="717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200" i="1" dirty="0">
                <a:solidFill>
                  <a:srgbClr val="045F9E"/>
                </a:solidFill>
              </a:rPr>
              <a:t>A repeatable process for disciplines </a:t>
            </a:r>
            <a:r>
              <a:rPr lang="en-US" sz="3200" i="1">
                <a:solidFill>
                  <a:srgbClr val="045F9E"/>
                </a:solidFill>
              </a:rPr>
              <a:t>beyond oncology?</a:t>
            </a:r>
            <a:endParaRPr lang="en-US" sz="3200" i="1" dirty="0">
              <a:solidFill>
                <a:srgbClr val="045F9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41DC62-5525-BD4D-8142-F8CEFE45CB4D}"/>
              </a:ext>
            </a:extLst>
          </p:cNvPr>
          <p:cNvSpPr/>
          <p:nvPr/>
        </p:nvSpPr>
        <p:spPr>
          <a:xfrm>
            <a:off x="7735581" y="284587"/>
            <a:ext cx="203215" cy="1820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1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A434A42-64BD-2243-AD0A-408940593C85}"/>
              </a:ext>
            </a:extLst>
          </p:cNvPr>
          <p:cNvGrpSpPr/>
          <p:nvPr/>
        </p:nvGrpSpPr>
        <p:grpSpPr>
          <a:xfrm>
            <a:off x="6559114" y="580600"/>
            <a:ext cx="5042816" cy="2545349"/>
            <a:chOff x="6760946" y="580600"/>
            <a:chExt cx="5042816" cy="25453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1C08DD-60E7-B74F-B281-A10F8F801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02740" y="600685"/>
              <a:ext cx="331390" cy="7722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50F6FF-7362-C446-A574-0A334AAF7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67855" y="597560"/>
              <a:ext cx="331390" cy="7722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760981-E93C-2146-A65C-61F21EB26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81744" y="1471984"/>
              <a:ext cx="386115" cy="79438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7A914F-4D93-3942-93C7-7A337BEEE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7533" y="1496366"/>
              <a:ext cx="331390" cy="7722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2E08F3-1C7D-914E-B895-9A7D1F324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8987" y="2331564"/>
              <a:ext cx="386115" cy="79438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94046B-4523-114A-AFA2-11B18DCFA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2372" y="2332404"/>
              <a:ext cx="331390" cy="77223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AD01ED-9EC4-8E49-BD96-E058F91E2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1414" y="580600"/>
              <a:ext cx="386115" cy="77223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D232A3-1F54-7844-9942-B73802BC3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6821" y="588551"/>
              <a:ext cx="386115" cy="79438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4F5334-B2CD-D747-B3CF-12AE63CF5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5529" y="584318"/>
              <a:ext cx="337471" cy="78439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71F9FB-DA55-2840-8EEB-685913316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4659" y="589080"/>
              <a:ext cx="331390" cy="77223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762831-570E-EB47-B03F-8A3E7AF62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9486" y="589273"/>
              <a:ext cx="386115" cy="7722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0CE8680-A139-5640-9E19-815098BD5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3866" y="589080"/>
              <a:ext cx="386115" cy="79438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2BDAB3E-6BE2-9B4E-8C11-266AE2AAF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0812" y="589080"/>
              <a:ext cx="386115" cy="79438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886580E-035E-834E-88FF-D3766703C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8650" y="605511"/>
              <a:ext cx="331390" cy="77223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83E55D-140E-8B45-BECA-407EC9FCC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7857" y="581658"/>
              <a:ext cx="386115" cy="79438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A1CC53-B84A-1749-9725-DDA678998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86751" y="592205"/>
              <a:ext cx="331390" cy="77223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BBDBFD5-D0A1-1C4B-84A5-09281BA8B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1866" y="589080"/>
              <a:ext cx="331390" cy="77223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6E36A7F-94B0-4648-9C06-A6F27976C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0946" y="1463504"/>
              <a:ext cx="386115" cy="79438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26049FD-0C01-584A-8137-76555238F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9941" y="1463504"/>
              <a:ext cx="386115" cy="79438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98B203C-C76F-3C4F-BF6F-036AC08C3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5730" y="1471984"/>
              <a:ext cx="331390" cy="77223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FD6D265-40FD-5C41-AB9A-060F31969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9035" y="1471984"/>
              <a:ext cx="386115" cy="79438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7243C29-15A2-A146-B66E-5F064F5FF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6692" y="1480194"/>
              <a:ext cx="386115" cy="79438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3F40B37-0ABD-4244-95A0-964097CDF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586" y="1482790"/>
              <a:ext cx="331390" cy="77223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586876C-3C41-7743-A968-8AE46A70C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0701" y="1479665"/>
              <a:ext cx="331390" cy="77223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E35B210-F16F-F44D-98F2-730CDC618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159" y="1479095"/>
              <a:ext cx="386115" cy="79438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A86DE2E-4DB8-C04D-8997-9D91BA78A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5997" y="1487575"/>
              <a:ext cx="331390" cy="77223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B99EA12-DDB7-5B46-815D-6D72166A4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5755" y="1463504"/>
              <a:ext cx="386115" cy="79438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5ECA1DF-EED5-3342-B3D8-8CF688B01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544" y="1487886"/>
              <a:ext cx="331390" cy="77223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29DEF6E-7BEF-FE42-A718-76067139E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4362" y="2324860"/>
              <a:ext cx="386115" cy="79438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8811469-6E69-8C4D-8828-ABB3C4D60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2200" y="2325389"/>
              <a:ext cx="331390" cy="77223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77304A4-B46F-894D-843F-CCAE9C364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1958" y="2325171"/>
              <a:ext cx="386115" cy="79438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D85CBCD-6FE7-D042-BDC8-C798DC14D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747" y="2317749"/>
              <a:ext cx="331390" cy="77223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54C92B7-98A2-2A40-B309-5BDC00703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4965" y="2322606"/>
              <a:ext cx="386115" cy="79438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C0F9D32-1A93-294F-8F54-878276363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1911" y="2322606"/>
              <a:ext cx="386115" cy="79438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B315255-3EF2-6645-95DF-D779072E3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9749" y="2315184"/>
              <a:ext cx="331390" cy="77223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64ACE60-AC9D-CF46-87DD-94E5F9401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8956" y="2331086"/>
              <a:ext cx="386115" cy="79438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107F1DB-0AA7-D143-BBDC-F895856AC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2998" y="2323084"/>
              <a:ext cx="386115" cy="79438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8C5834D-49BE-DA41-8B8A-1402FBF7D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0836" y="2323613"/>
              <a:ext cx="331390" cy="77223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5C5CCEF-24D4-A34D-ABAE-4FE52F0A7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6383" y="2323924"/>
              <a:ext cx="331390" cy="772231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3F257747-1A9A-4240-AC9D-DAA13D2624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46"/>
          <a:stretch/>
        </p:blipFill>
        <p:spPr>
          <a:xfrm>
            <a:off x="10198128" y="3715886"/>
            <a:ext cx="1576345" cy="18745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6D7A106-D7A7-F444-961F-C7B4112CE0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279" y="3785377"/>
            <a:ext cx="1681361" cy="182116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038BFDD-01FF-3149-85A9-3BEC3EEE03E1}"/>
              </a:ext>
            </a:extLst>
          </p:cNvPr>
          <p:cNvGrpSpPr/>
          <p:nvPr/>
        </p:nvGrpSpPr>
        <p:grpSpPr>
          <a:xfrm>
            <a:off x="681171" y="954872"/>
            <a:ext cx="1632151" cy="1821815"/>
            <a:chOff x="642295" y="717397"/>
            <a:chExt cx="1831528" cy="204436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3062B96-BC56-2342-9C08-FB9F9CC3B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295" y="839211"/>
              <a:ext cx="1831528" cy="1922547"/>
            </a:xfrm>
            <a:prstGeom prst="rect">
              <a:avLst/>
            </a:prstGeom>
          </p:spPr>
        </p:pic>
        <p:sp>
          <p:nvSpPr>
            <p:cNvPr id="48" name="Up Arrow 47">
              <a:extLst>
                <a:ext uri="{FF2B5EF4-FFF2-40B4-BE49-F238E27FC236}">
                  <a16:creationId xmlns:a16="http://schemas.microsoft.com/office/drawing/2014/main" id="{FBD14C73-DEE0-BD44-A14B-0A0F10A9B924}"/>
                </a:ext>
              </a:extLst>
            </p:cNvPr>
            <p:cNvSpPr/>
            <p:nvPr/>
          </p:nvSpPr>
          <p:spPr>
            <a:xfrm>
              <a:off x="1665593" y="717397"/>
              <a:ext cx="423522" cy="473132"/>
            </a:xfrm>
            <a:prstGeom prst="upArrow">
              <a:avLst>
                <a:gd name="adj1" fmla="val 39247"/>
                <a:gd name="adj2" fmla="val 57278"/>
              </a:avLst>
            </a:prstGeom>
            <a:solidFill>
              <a:srgbClr val="55C0D9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5469E9B-2A3D-A54B-A712-F0DDE9D88D63}"/>
              </a:ext>
            </a:extLst>
          </p:cNvPr>
          <p:cNvCxnSpPr>
            <a:cxnSpLocks/>
          </p:cNvCxnSpPr>
          <p:nvPr/>
        </p:nvCxnSpPr>
        <p:spPr>
          <a:xfrm flipH="1">
            <a:off x="6241985" y="629441"/>
            <a:ext cx="1398" cy="5958472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2000">
                  <a:schemeClr val="bg1">
                    <a:lumMod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D425408-A834-FD45-BF52-20AB2D9CD15B}"/>
              </a:ext>
            </a:extLst>
          </p:cNvPr>
          <p:cNvCxnSpPr>
            <a:cxnSpLocks/>
          </p:cNvCxnSpPr>
          <p:nvPr/>
        </p:nvCxnSpPr>
        <p:spPr>
          <a:xfrm flipH="1">
            <a:off x="669667" y="3339567"/>
            <a:ext cx="1108115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2000">
                  <a:schemeClr val="bg1">
                    <a:lumMod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255C959-21FD-9D44-982A-44161508CB19}"/>
              </a:ext>
            </a:extLst>
          </p:cNvPr>
          <p:cNvGrpSpPr/>
          <p:nvPr/>
        </p:nvGrpSpPr>
        <p:grpSpPr>
          <a:xfrm>
            <a:off x="6583000" y="944287"/>
            <a:ext cx="4147409" cy="1827624"/>
            <a:chOff x="6431919" y="3964932"/>
            <a:chExt cx="4147409" cy="182762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A67410A-6184-584C-8DC4-9376AC5B587F}"/>
                </a:ext>
              </a:extLst>
            </p:cNvPr>
            <p:cNvSpPr txBox="1"/>
            <p:nvPr/>
          </p:nvSpPr>
          <p:spPr>
            <a:xfrm>
              <a:off x="6431919" y="4222896"/>
              <a:ext cx="41474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Arial Narrow" panose="020B0606020202030204" pitchFamily="34" charset="0"/>
                  <a:cs typeface="Arial" panose="020B0604020202020204" pitchFamily="34" charset="0"/>
                </a:rPr>
                <a:t>Only                of adult </a:t>
              </a:r>
            </a:p>
            <a:p>
              <a:pPr algn="r"/>
              <a:r>
                <a:rPr lang="en-US" sz="2400" dirty="0">
                  <a:latin typeface="Arial Narrow" panose="020B0606020202030204" pitchFamily="34" charset="0"/>
                  <a:cs typeface="Arial" panose="020B0604020202020204" pitchFamily="34" charset="0"/>
                </a:rPr>
                <a:t>cancer patients participate in clinical trials that gather high-quality data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0A214DA-E3F4-3743-BA81-5F330EAC9B69}"/>
                </a:ext>
              </a:extLst>
            </p:cNvPr>
            <p:cNvSpPr txBox="1"/>
            <p:nvPr/>
          </p:nvSpPr>
          <p:spPr>
            <a:xfrm>
              <a:off x="8499062" y="3964932"/>
              <a:ext cx="12105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3%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C2D9AE9-40DE-D242-87C7-69C404C7889D}"/>
              </a:ext>
            </a:extLst>
          </p:cNvPr>
          <p:cNvSpPr txBox="1"/>
          <p:nvPr/>
        </p:nvSpPr>
        <p:spPr>
          <a:xfrm>
            <a:off x="415112" y="3601274"/>
            <a:ext cx="3544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Most of the nearly</a:t>
            </a:r>
          </a:p>
          <a:p>
            <a:pPr algn="r"/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15 million individuals living with cancer </a:t>
            </a:r>
          </a:p>
          <a:p>
            <a:pPr algn="r"/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in the U.S. have</a:t>
            </a:r>
          </a:p>
          <a:p>
            <a:pPr algn="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Electronic Health </a:t>
            </a:r>
          </a:p>
          <a:p>
            <a:pPr algn="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Records (EHRs)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2E63C58-67DA-0548-AF84-9FA1DF5F4510}"/>
              </a:ext>
            </a:extLst>
          </p:cNvPr>
          <p:cNvGrpSpPr/>
          <p:nvPr/>
        </p:nvGrpSpPr>
        <p:grpSpPr>
          <a:xfrm>
            <a:off x="2143219" y="993741"/>
            <a:ext cx="3816253" cy="1759897"/>
            <a:chOff x="2204730" y="755723"/>
            <a:chExt cx="4222603" cy="175989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5A6A57C-EDDF-9E4E-B679-8FB4B1F097E2}"/>
                </a:ext>
              </a:extLst>
            </p:cNvPr>
            <p:cNvSpPr txBox="1"/>
            <p:nvPr/>
          </p:nvSpPr>
          <p:spPr>
            <a:xfrm>
              <a:off x="2204730" y="901543"/>
              <a:ext cx="42226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Arial Narrow" panose="020B0606020202030204" pitchFamily="34" charset="0"/>
                  <a:cs typeface="Arial" panose="020B0604020202020204" pitchFamily="34" charset="0"/>
                </a:rPr>
                <a:t>                 increase in cancer drugs in development over the past ten years with</a:t>
              </a:r>
            </a:p>
            <a:p>
              <a:pPr algn="r"/>
              <a:r>
                <a:rPr lang="en-US" sz="2400" dirty="0">
                  <a:latin typeface="Arial Narrow" panose="020B0606020202030204" pitchFamily="34" charset="0"/>
                  <a:cs typeface="Arial" panose="020B0604020202020204" pitchFamily="34" charset="0"/>
                </a:rPr>
                <a:t>as targeted therapies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D0C2141-3B91-464F-B16B-3A242A52BD7E}"/>
                </a:ext>
              </a:extLst>
            </p:cNvPr>
            <p:cNvSpPr txBox="1"/>
            <p:nvPr/>
          </p:nvSpPr>
          <p:spPr>
            <a:xfrm>
              <a:off x="2697005" y="755723"/>
              <a:ext cx="13962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45%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0C0033F-495C-9B48-8A89-C3999FFA3132}"/>
                </a:ext>
              </a:extLst>
            </p:cNvPr>
            <p:cNvSpPr txBox="1"/>
            <p:nvPr/>
          </p:nvSpPr>
          <p:spPr>
            <a:xfrm>
              <a:off x="2343885" y="1869289"/>
              <a:ext cx="13962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87%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3A65FCA-8960-C340-97BA-B78CB8FB60F3}"/>
              </a:ext>
            </a:extLst>
          </p:cNvPr>
          <p:cNvSpPr txBox="1"/>
          <p:nvPr/>
        </p:nvSpPr>
        <p:spPr>
          <a:xfrm>
            <a:off x="6442848" y="3789653"/>
            <a:ext cx="39153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EHR data challenges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  <a:p>
            <a:pPr marL="403225" lvl="1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Significant variation</a:t>
            </a:r>
          </a:p>
          <a:p>
            <a:pPr marL="403225" lvl="1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Unstructured data</a:t>
            </a:r>
          </a:p>
          <a:p>
            <a:pPr marL="403225" lvl="1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High Burden</a:t>
            </a:r>
          </a:p>
        </p:txBody>
      </p:sp>
    </p:spTree>
    <p:extLst>
      <p:ext uri="{BB962C8B-B14F-4D97-AF65-F5344CB8AC3E}">
        <p14:creationId xmlns:p14="http://schemas.microsoft.com/office/powerpoint/2010/main" val="29828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12A37F-18ED-7941-B490-041F94734AC2}"/>
              </a:ext>
            </a:extLst>
          </p:cNvPr>
          <p:cNvSpPr/>
          <p:nvPr/>
        </p:nvSpPr>
        <p:spPr>
          <a:xfrm>
            <a:off x="506896" y="1088262"/>
            <a:ext cx="11439939" cy="2755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3c1703fe8d.site.internapcdn.net/newman/gfx/news/hires/2012/ytfhtf.jpg">
            <a:extLst>
              <a:ext uri="{FF2B5EF4-FFF2-40B4-BE49-F238E27FC236}">
                <a16:creationId xmlns:a16="http://schemas.microsoft.com/office/drawing/2014/main" id="{E62F4D06-F77C-F642-ACBF-D17A32AAF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3790" y="883094"/>
            <a:ext cx="7524398" cy="479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72CECA8-8EA6-7E47-9D3E-191AE94604F1}"/>
              </a:ext>
            </a:extLst>
          </p:cNvPr>
          <p:cNvSpPr/>
          <p:nvPr/>
        </p:nvSpPr>
        <p:spPr>
          <a:xfrm>
            <a:off x="562618" y="2467649"/>
            <a:ext cx="348876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Every patient’s journey can improve all future care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BF9ACB-19C3-4C0D-8CB5-19FF42178894}"/>
              </a:ext>
            </a:extLst>
          </p:cNvPr>
          <p:cNvCxnSpPr>
            <a:cxnSpLocks/>
          </p:cNvCxnSpPr>
          <p:nvPr/>
        </p:nvCxnSpPr>
        <p:spPr>
          <a:xfrm>
            <a:off x="4533790" y="698954"/>
            <a:ext cx="7542183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/>
                </a:gs>
                <a:gs pos="18800">
                  <a:schemeClr val="bg1">
                    <a:lumMod val="75000"/>
                  </a:schemeClr>
                </a:gs>
                <a:gs pos="80000">
                  <a:schemeClr val="bg1">
                    <a:lumMod val="75000"/>
                    <a:alpha val="60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486484-A8ED-4D89-B0CB-5CCED99C0B83}"/>
              </a:ext>
            </a:extLst>
          </p:cNvPr>
          <p:cNvCxnSpPr>
            <a:cxnSpLocks/>
          </p:cNvCxnSpPr>
          <p:nvPr/>
        </p:nvCxnSpPr>
        <p:spPr>
          <a:xfrm>
            <a:off x="4533790" y="6141338"/>
            <a:ext cx="754617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/>
                </a:gs>
                <a:gs pos="18800">
                  <a:schemeClr val="bg1">
                    <a:lumMod val="75000"/>
                  </a:schemeClr>
                </a:gs>
                <a:gs pos="80000">
                  <a:schemeClr val="bg1">
                    <a:lumMod val="75000"/>
                    <a:alpha val="60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4FAA20-6C27-4D38-887C-B7520EA91E04}"/>
              </a:ext>
            </a:extLst>
          </p:cNvPr>
          <p:cNvCxnSpPr>
            <a:cxnSpLocks/>
          </p:cNvCxnSpPr>
          <p:nvPr/>
        </p:nvCxnSpPr>
        <p:spPr>
          <a:xfrm>
            <a:off x="460160" y="2152593"/>
            <a:ext cx="3694999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/>
                </a:gs>
                <a:gs pos="18800">
                  <a:schemeClr val="bg1">
                    <a:lumMod val="75000"/>
                  </a:schemeClr>
                </a:gs>
                <a:gs pos="80000">
                  <a:schemeClr val="bg1">
                    <a:lumMod val="75000"/>
                    <a:alpha val="60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228A7D-A941-4EBA-9844-5FA9AFE44831}"/>
              </a:ext>
            </a:extLst>
          </p:cNvPr>
          <p:cNvCxnSpPr>
            <a:cxnSpLocks/>
          </p:cNvCxnSpPr>
          <p:nvPr/>
        </p:nvCxnSpPr>
        <p:spPr>
          <a:xfrm>
            <a:off x="460160" y="4229906"/>
            <a:ext cx="3694999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/>
                </a:gs>
                <a:gs pos="18800">
                  <a:schemeClr val="bg1">
                    <a:lumMod val="75000"/>
                  </a:schemeClr>
                </a:gs>
                <a:gs pos="80000">
                  <a:schemeClr val="bg1">
                    <a:lumMod val="75000"/>
                    <a:alpha val="60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2ECA95F-CAA3-2B44-AE0B-9D514E300C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11" y="1322402"/>
            <a:ext cx="2956360" cy="6107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70F8C-7D87-D345-B917-72213C1C5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37" y="4399940"/>
            <a:ext cx="3244469" cy="762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11A965-E72B-AA46-A9AC-F2B269A05CDF}"/>
              </a:ext>
            </a:extLst>
          </p:cNvPr>
          <p:cNvSpPr/>
          <p:nvPr/>
        </p:nvSpPr>
        <p:spPr>
          <a:xfrm>
            <a:off x="4533790" y="5701594"/>
            <a:ext cx="7542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ora"/>
              </a:rPr>
              <a:t>Source: Greene, S. M., R. J. Reid, and E. B. Larson. 2012. Implementing the learning health system: From concept to action. 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Lora"/>
              </a:rPr>
              <a:t>Annals of Internal Medicine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Lora"/>
              </a:rPr>
              <a:t> 157(3):207-210.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8ECAE-DED0-844C-9410-DE57C31FD56E}"/>
              </a:ext>
            </a:extLst>
          </p:cNvPr>
          <p:cNvSpPr/>
          <p:nvPr/>
        </p:nvSpPr>
        <p:spPr>
          <a:xfrm>
            <a:off x="3604356" y="1322402"/>
            <a:ext cx="203215" cy="1820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709999-3EAB-EA42-B4EE-043DD3C36936}"/>
              </a:ext>
            </a:extLst>
          </p:cNvPr>
          <p:cNvSpPr/>
          <p:nvPr/>
        </p:nvSpPr>
        <p:spPr>
          <a:xfrm>
            <a:off x="3776396" y="4388789"/>
            <a:ext cx="203215" cy="1820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: Shape 60">
            <a:extLst>
              <a:ext uri="{FF2B5EF4-FFF2-40B4-BE49-F238E27FC236}">
                <a16:creationId xmlns:a16="http://schemas.microsoft.com/office/drawing/2014/main" id="{C48CCAA7-F202-8741-8040-CD602D70D94F}"/>
              </a:ext>
            </a:extLst>
          </p:cNvPr>
          <p:cNvSpPr/>
          <p:nvPr/>
        </p:nvSpPr>
        <p:spPr>
          <a:xfrm flipH="1">
            <a:off x="6700231" y="3977352"/>
            <a:ext cx="774484" cy="385346"/>
          </a:xfrm>
          <a:custGeom>
            <a:avLst/>
            <a:gdLst>
              <a:gd name="connsiteX0" fmla="*/ 709612 w 709612"/>
              <a:gd name="connsiteY0" fmla="*/ 0 h 323850"/>
              <a:gd name="connsiteX1" fmla="*/ 709612 w 709612"/>
              <a:gd name="connsiteY1" fmla="*/ 323850 h 323850"/>
              <a:gd name="connsiteX2" fmla="*/ 0 w 709612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612" h="323850">
                <a:moveTo>
                  <a:pt x="709612" y="0"/>
                </a:moveTo>
                <a:lnTo>
                  <a:pt x="709612" y="323850"/>
                </a:lnTo>
                <a:lnTo>
                  <a:pt x="0" y="323850"/>
                </a:lnTo>
              </a:path>
            </a:pathLst>
          </a:custGeom>
          <a:noFill/>
          <a:ln w="12700" cap="flat" cmpd="sng" algn="ctr">
            <a:solidFill>
              <a:srgbClr val="C6401D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Freeform: Shape 62">
            <a:extLst>
              <a:ext uri="{FF2B5EF4-FFF2-40B4-BE49-F238E27FC236}">
                <a16:creationId xmlns:a16="http://schemas.microsoft.com/office/drawing/2014/main" id="{ED3C7422-99AD-BF46-8D74-8D42E09E18BF}"/>
              </a:ext>
            </a:extLst>
          </p:cNvPr>
          <p:cNvSpPr/>
          <p:nvPr/>
        </p:nvSpPr>
        <p:spPr>
          <a:xfrm flipH="1">
            <a:off x="6707785" y="5362823"/>
            <a:ext cx="1059376" cy="402627"/>
          </a:xfrm>
          <a:custGeom>
            <a:avLst/>
            <a:gdLst>
              <a:gd name="connsiteX0" fmla="*/ 709612 w 709612"/>
              <a:gd name="connsiteY0" fmla="*/ 0 h 323850"/>
              <a:gd name="connsiteX1" fmla="*/ 709612 w 709612"/>
              <a:gd name="connsiteY1" fmla="*/ 323850 h 323850"/>
              <a:gd name="connsiteX2" fmla="*/ 0 w 709612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612" h="323850">
                <a:moveTo>
                  <a:pt x="709612" y="0"/>
                </a:moveTo>
                <a:lnTo>
                  <a:pt x="709612" y="323850"/>
                </a:lnTo>
                <a:lnTo>
                  <a:pt x="0" y="323850"/>
                </a:lnTo>
              </a:path>
            </a:pathLst>
          </a:custGeom>
          <a:noFill/>
          <a:ln w="12700" cap="flat" cmpd="sng" algn="ctr">
            <a:solidFill>
              <a:srgbClr val="C6401D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Freeform: Shape 63">
            <a:extLst>
              <a:ext uri="{FF2B5EF4-FFF2-40B4-BE49-F238E27FC236}">
                <a16:creationId xmlns:a16="http://schemas.microsoft.com/office/drawing/2014/main" id="{E1A8B01E-8447-AC4D-A552-31E6D487EA03}"/>
              </a:ext>
            </a:extLst>
          </p:cNvPr>
          <p:cNvSpPr/>
          <p:nvPr/>
        </p:nvSpPr>
        <p:spPr>
          <a:xfrm>
            <a:off x="10096022" y="5362823"/>
            <a:ext cx="1541118" cy="402627"/>
          </a:xfrm>
          <a:custGeom>
            <a:avLst/>
            <a:gdLst>
              <a:gd name="connsiteX0" fmla="*/ 709612 w 709612"/>
              <a:gd name="connsiteY0" fmla="*/ 0 h 323850"/>
              <a:gd name="connsiteX1" fmla="*/ 709612 w 709612"/>
              <a:gd name="connsiteY1" fmla="*/ 323850 h 323850"/>
              <a:gd name="connsiteX2" fmla="*/ 0 w 709612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612" h="323850">
                <a:moveTo>
                  <a:pt x="709612" y="0"/>
                </a:moveTo>
                <a:lnTo>
                  <a:pt x="709612" y="323850"/>
                </a:lnTo>
                <a:lnTo>
                  <a:pt x="0" y="323850"/>
                </a:lnTo>
              </a:path>
            </a:pathLst>
          </a:custGeom>
          <a:noFill/>
          <a:ln w="12700" cap="flat" cmpd="sng" algn="ctr">
            <a:solidFill>
              <a:srgbClr val="C6401D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527168E-8A17-AD49-87CF-E9FDDDA3767B}"/>
              </a:ext>
            </a:extLst>
          </p:cNvPr>
          <p:cNvCxnSpPr/>
          <p:nvPr/>
        </p:nvCxnSpPr>
        <p:spPr>
          <a:xfrm>
            <a:off x="8986289" y="3044035"/>
            <a:ext cx="0" cy="374700"/>
          </a:xfrm>
          <a:prstGeom prst="line">
            <a:avLst/>
          </a:prstGeom>
          <a:noFill/>
          <a:ln w="12700" cap="flat" cmpd="sng" algn="ctr">
            <a:solidFill>
              <a:srgbClr val="C6401D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94" name="Left Bracket 93">
            <a:extLst>
              <a:ext uri="{FF2B5EF4-FFF2-40B4-BE49-F238E27FC236}">
                <a16:creationId xmlns:a16="http://schemas.microsoft.com/office/drawing/2014/main" id="{BC5CEA54-380A-0E46-971E-3F19EDD8463F}"/>
              </a:ext>
            </a:extLst>
          </p:cNvPr>
          <p:cNvSpPr/>
          <p:nvPr/>
        </p:nvSpPr>
        <p:spPr>
          <a:xfrm rot="16200000">
            <a:off x="8840291" y="2411823"/>
            <a:ext cx="282471" cy="983819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rgbClr val="C6401D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1C111DDF-433C-B047-9680-CCB5200F1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383" y="906452"/>
            <a:ext cx="3934916" cy="812853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A78FE692-1118-CE42-9017-D5594A0256DB}"/>
              </a:ext>
            </a:extLst>
          </p:cNvPr>
          <p:cNvSpPr/>
          <p:nvPr/>
        </p:nvSpPr>
        <p:spPr>
          <a:xfrm>
            <a:off x="503263" y="2737838"/>
            <a:ext cx="5329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005B94"/>
              </a:buClr>
              <a:buSzPct val="120000"/>
              <a:defRPr/>
            </a:pPr>
            <a:r>
              <a:rPr lang="en-US" sz="2000" dirty="0">
                <a:solidFill>
                  <a:srgbClr val="C6401D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solidFill>
                  <a:srgbClr val="C6401D">
                    <a:lumMod val="75000"/>
                  </a:srgbClr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standard health record </a:t>
            </a:r>
            <a:r>
              <a:rPr lang="en-US" sz="2000" dirty="0">
                <a:solidFill>
                  <a:srgbClr val="C6401D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for oncology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596DC1E-6954-1E49-98CC-7B2C4CB32E53}"/>
              </a:ext>
            </a:extLst>
          </p:cNvPr>
          <p:cNvCxnSpPr>
            <a:cxnSpLocks/>
          </p:cNvCxnSpPr>
          <p:nvPr/>
        </p:nvCxnSpPr>
        <p:spPr>
          <a:xfrm>
            <a:off x="503262" y="2365063"/>
            <a:ext cx="11324944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/>
                </a:gs>
                <a:gs pos="18800">
                  <a:sysClr val="window" lastClr="FFFFFF">
                    <a:lumMod val="75000"/>
                  </a:sysClr>
                </a:gs>
                <a:gs pos="80000">
                  <a:sysClr val="window" lastClr="FFFFFF">
                    <a:lumMod val="75000"/>
                    <a:alpha val="60000"/>
                  </a:sysClr>
                </a:gs>
                <a:gs pos="100000">
                  <a:sysClr val="window" lastClr="FFFFFF">
                    <a:lumMod val="95000"/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DEBC7A2-2293-1746-9973-EA4CF4CB7C49}"/>
              </a:ext>
            </a:extLst>
          </p:cNvPr>
          <p:cNvCxnSpPr>
            <a:cxnSpLocks/>
          </p:cNvCxnSpPr>
          <p:nvPr/>
        </p:nvCxnSpPr>
        <p:spPr>
          <a:xfrm>
            <a:off x="1622486" y="3263797"/>
            <a:ext cx="3525813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/>
                </a:gs>
                <a:gs pos="18800">
                  <a:sysClr val="window" lastClr="FFFFFF">
                    <a:lumMod val="75000"/>
                  </a:sysClr>
                </a:gs>
                <a:gs pos="80000">
                  <a:sysClr val="window" lastClr="FFFFFF">
                    <a:lumMod val="75000"/>
                    <a:alpha val="60000"/>
                  </a:sysClr>
                </a:gs>
                <a:gs pos="100000">
                  <a:sysClr val="window" lastClr="FFFFFF">
                    <a:lumMod val="95000"/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1BEE196-E55C-8040-92EF-DE1652DA824B}"/>
              </a:ext>
            </a:extLst>
          </p:cNvPr>
          <p:cNvCxnSpPr>
            <a:cxnSpLocks/>
          </p:cNvCxnSpPr>
          <p:nvPr/>
        </p:nvCxnSpPr>
        <p:spPr>
          <a:xfrm>
            <a:off x="6058858" y="2504064"/>
            <a:ext cx="0" cy="3741878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/>
                </a:gs>
                <a:gs pos="18800">
                  <a:sysClr val="window" lastClr="FFFFFF">
                    <a:lumMod val="75000"/>
                  </a:sysClr>
                </a:gs>
                <a:gs pos="80000">
                  <a:sysClr val="window" lastClr="FFFFFF">
                    <a:lumMod val="75000"/>
                    <a:alpha val="60000"/>
                  </a:sysClr>
                </a:gs>
                <a:gs pos="100000">
                  <a:sysClr val="window" lastClr="FFFFFF">
                    <a:lumMod val="95000"/>
                    <a:alpha val="0"/>
                  </a:sys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DE08C117-97E3-8644-94B1-D0617C0B9DB3}"/>
              </a:ext>
            </a:extLst>
          </p:cNvPr>
          <p:cNvSpPr/>
          <p:nvPr/>
        </p:nvSpPr>
        <p:spPr>
          <a:xfrm>
            <a:off x="8489618" y="2658155"/>
            <a:ext cx="983818" cy="44684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6401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Patients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1627043-B56B-664F-9916-FAD9E3A52C2F}"/>
              </a:ext>
            </a:extLst>
          </p:cNvPr>
          <p:cNvSpPr/>
          <p:nvPr/>
        </p:nvSpPr>
        <p:spPr>
          <a:xfrm>
            <a:off x="7782262" y="3649860"/>
            <a:ext cx="2385756" cy="238575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00B3D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6030955-DA64-F740-B680-E3BE24C9D239}"/>
              </a:ext>
            </a:extLst>
          </p:cNvPr>
          <p:cNvGrpSpPr/>
          <p:nvPr/>
        </p:nvGrpSpPr>
        <p:grpSpPr>
          <a:xfrm>
            <a:off x="7400392" y="3225775"/>
            <a:ext cx="3162271" cy="3128108"/>
            <a:chOff x="6427305" y="2133599"/>
            <a:chExt cx="4174434" cy="4002157"/>
          </a:xfrm>
          <a:solidFill>
            <a:srgbClr val="00B3DC">
              <a:lumMod val="75000"/>
            </a:srgbClr>
          </a:solidFill>
          <a:effectLst/>
        </p:grpSpPr>
        <p:sp>
          <p:nvSpPr>
            <p:cNvPr id="103" name="Donut 5">
              <a:extLst>
                <a:ext uri="{FF2B5EF4-FFF2-40B4-BE49-F238E27FC236}">
                  <a16:creationId xmlns:a16="http://schemas.microsoft.com/office/drawing/2014/main" id="{D913D506-5CB9-6841-AD9D-1DC54CAB5434}"/>
                </a:ext>
              </a:extLst>
            </p:cNvPr>
            <p:cNvSpPr/>
            <p:nvPr/>
          </p:nvSpPr>
          <p:spPr>
            <a:xfrm>
              <a:off x="6427305" y="2133599"/>
              <a:ext cx="4174434" cy="4002157"/>
            </a:xfrm>
            <a:prstGeom prst="donut">
              <a:avLst>
                <a:gd name="adj" fmla="val 15013"/>
              </a:avLst>
            </a:prstGeom>
            <a:gradFill>
              <a:gsLst>
                <a:gs pos="0">
                  <a:srgbClr val="F7901E">
                    <a:lumMod val="75000"/>
                  </a:srgbClr>
                </a:gs>
                <a:gs pos="100000">
                  <a:srgbClr val="C6401D">
                    <a:lumMod val="50000"/>
                  </a:srgbClr>
                </a:gs>
              </a:gsLst>
              <a:lin ang="5400000" scaled="1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9560DC0-40C4-1D4D-B461-665344BDC56F}"/>
                </a:ext>
              </a:extLst>
            </p:cNvPr>
            <p:cNvSpPr txBox="1"/>
            <p:nvPr/>
          </p:nvSpPr>
          <p:spPr>
            <a:xfrm>
              <a:off x="7976968" y="2283874"/>
              <a:ext cx="1109252" cy="354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CANCER</a:t>
              </a:r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AAAC133-A3DF-7145-A47B-F43F02F63C64}"/>
              </a:ext>
            </a:extLst>
          </p:cNvPr>
          <p:cNvSpPr/>
          <p:nvPr/>
        </p:nvSpPr>
        <p:spPr>
          <a:xfrm>
            <a:off x="7076517" y="3120025"/>
            <a:ext cx="983818" cy="44684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6401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Providers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BB4728E-5DBB-1342-859E-EF8CF9094DC6}"/>
              </a:ext>
            </a:extLst>
          </p:cNvPr>
          <p:cNvSpPr/>
          <p:nvPr/>
        </p:nvSpPr>
        <p:spPr>
          <a:xfrm>
            <a:off x="9959472" y="3149903"/>
            <a:ext cx="983818" cy="44684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6401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9B7F449-DA58-1D49-A2D2-0E657470B29D}"/>
              </a:ext>
            </a:extLst>
          </p:cNvPr>
          <p:cNvSpPr/>
          <p:nvPr/>
        </p:nvSpPr>
        <p:spPr>
          <a:xfrm>
            <a:off x="10263947" y="5303315"/>
            <a:ext cx="1373193" cy="44684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6401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Government/ Regulatory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78575D3-1363-5F4A-A6E4-CB18F93F72B4}"/>
              </a:ext>
            </a:extLst>
          </p:cNvPr>
          <p:cNvSpPr/>
          <p:nvPr/>
        </p:nvSpPr>
        <p:spPr>
          <a:xfrm>
            <a:off x="6649086" y="5362823"/>
            <a:ext cx="983818" cy="44684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6401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Vendors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39AF1B7-982D-5E44-97AC-9AEC94E9D5CE}"/>
              </a:ext>
            </a:extLst>
          </p:cNvPr>
          <p:cNvSpPr/>
          <p:nvPr/>
        </p:nvSpPr>
        <p:spPr>
          <a:xfrm>
            <a:off x="6558403" y="3935542"/>
            <a:ext cx="983818" cy="44684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6401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Payers</a:t>
            </a:r>
          </a:p>
        </p:txBody>
      </p:sp>
      <p:sp>
        <p:nvSpPr>
          <p:cNvPr id="110" name="Freeform: Shape 64">
            <a:extLst>
              <a:ext uri="{FF2B5EF4-FFF2-40B4-BE49-F238E27FC236}">
                <a16:creationId xmlns:a16="http://schemas.microsoft.com/office/drawing/2014/main" id="{BF11B545-F067-E64B-9292-7CA68889F36D}"/>
              </a:ext>
            </a:extLst>
          </p:cNvPr>
          <p:cNvSpPr/>
          <p:nvPr/>
        </p:nvSpPr>
        <p:spPr>
          <a:xfrm flipH="1">
            <a:off x="7106588" y="3158283"/>
            <a:ext cx="948795" cy="385346"/>
          </a:xfrm>
          <a:custGeom>
            <a:avLst/>
            <a:gdLst>
              <a:gd name="connsiteX0" fmla="*/ 709612 w 709612"/>
              <a:gd name="connsiteY0" fmla="*/ 0 h 323850"/>
              <a:gd name="connsiteX1" fmla="*/ 709612 w 709612"/>
              <a:gd name="connsiteY1" fmla="*/ 323850 h 323850"/>
              <a:gd name="connsiteX2" fmla="*/ 0 w 709612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612" h="323850">
                <a:moveTo>
                  <a:pt x="709612" y="0"/>
                </a:moveTo>
                <a:lnTo>
                  <a:pt x="709612" y="323850"/>
                </a:lnTo>
                <a:lnTo>
                  <a:pt x="0" y="323850"/>
                </a:lnTo>
              </a:path>
            </a:pathLst>
          </a:custGeom>
          <a:noFill/>
          <a:ln w="12700" cap="flat" cmpd="sng" algn="ctr">
            <a:solidFill>
              <a:srgbClr val="C6401D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Freeform: Shape 65">
            <a:extLst>
              <a:ext uri="{FF2B5EF4-FFF2-40B4-BE49-F238E27FC236}">
                <a16:creationId xmlns:a16="http://schemas.microsoft.com/office/drawing/2014/main" id="{3E6F600E-8108-3741-A533-7F09ADAC4F52}"/>
              </a:ext>
            </a:extLst>
          </p:cNvPr>
          <p:cNvSpPr/>
          <p:nvPr/>
        </p:nvSpPr>
        <p:spPr>
          <a:xfrm>
            <a:off x="9928586" y="3158283"/>
            <a:ext cx="1014704" cy="385346"/>
          </a:xfrm>
          <a:custGeom>
            <a:avLst/>
            <a:gdLst>
              <a:gd name="connsiteX0" fmla="*/ 709612 w 709612"/>
              <a:gd name="connsiteY0" fmla="*/ 0 h 323850"/>
              <a:gd name="connsiteX1" fmla="*/ 709612 w 709612"/>
              <a:gd name="connsiteY1" fmla="*/ 323850 h 323850"/>
              <a:gd name="connsiteX2" fmla="*/ 0 w 709612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612" h="323850">
                <a:moveTo>
                  <a:pt x="709612" y="0"/>
                </a:moveTo>
                <a:lnTo>
                  <a:pt x="709612" y="323850"/>
                </a:lnTo>
                <a:lnTo>
                  <a:pt x="0" y="323850"/>
                </a:lnTo>
              </a:path>
            </a:pathLst>
          </a:custGeom>
          <a:noFill/>
          <a:ln w="12700" cap="flat" cmpd="sng" algn="ctr">
            <a:solidFill>
              <a:srgbClr val="C6401D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73D70A3-E770-344F-A556-A78F9B8F8D42}"/>
              </a:ext>
            </a:extLst>
          </p:cNvPr>
          <p:cNvSpPr/>
          <p:nvPr/>
        </p:nvSpPr>
        <p:spPr>
          <a:xfrm>
            <a:off x="5523529" y="600606"/>
            <a:ext cx="5841551" cy="1491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Aft>
                <a:spcPts val="1200"/>
              </a:spcAft>
              <a:buClr>
                <a:srgbClr val="005B94"/>
              </a:buClr>
              <a:buSzPct val="120000"/>
              <a:defRPr/>
            </a:pPr>
            <a:r>
              <a:rPr lang="en-US" sz="2400" b="1">
                <a:solidFill>
                  <a:srgbClr val="F7901E">
                    <a:lumMod val="75000"/>
                  </a:srgbClr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mCODE</a:t>
            </a:r>
            <a:r>
              <a:rPr lang="en-US" sz="2400" b="1">
                <a:solidFill>
                  <a:srgbClr val="F7901E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ea typeface="Tahoma" panose="020B0604030504040204" pitchFamily="34" charset="0"/>
                <a:cs typeface="Arial" panose="020B0604020202020204" pitchFamily="34" charset="0"/>
              </a:rPr>
              <a:t>or Minimal Common Oncology Data Elements, is a data standard that can be widely adopted. It holds promise to greatly increase 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ea typeface="Tahoma" panose="020B0604030504040204" pitchFamily="34" charset="0"/>
                <a:cs typeface="Arial" panose="020B0604020202020204" pitchFamily="34" charset="0"/>
              </a:rPr>
              <a:t>high-quality data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ea typeface="Tahoma" panose="020B0604030504040204" pitchFamily="34" charset="0"/>
                <a:cs typeface="Arial" panose="020B0604020202020204" pitchFamily="34" charset="0"/>
              </a:rPr>
              <a:t>for all cancer types.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868424E0-F4C9-F742-BAA9-B6B238C62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092" y="4304759"/>
            <a:ext cx="1969059" cy="988867"/>
          </a:xfrm>
          <a:prstGeom prst="rect">
            <a:avLst/>
          </a:prstGeom>
        </p:spPr>
      </p:pic>
      <p:sp>
        <p:nvSpPr>
          <p:cNvPr id="115" name="Freeform: Shape 65">
            <a:extLst>
              <a:ext uri="{FF2B5EF4-FFF2-40B4-BE49-F238E27FC236}">
                <a16:creationId xmlns:a16="http://schemas.microsoft.com/office/drawing/2014/main" id="{B554B8FA-5E90-6047-8259-6693632D71B5}"/>
              </a:ext>
            </a:extLst>
          </p:cNvPr>
          <p:cNvSpPr/>
          <p:nvPr/>
        </p:nvSpPr>
        <p:spPr>
          <a:xfrm>
            <a:off x="10512286" y="4061488"/>
            <a:ext cx="1014704" cy="385346"/>
          </a:xfrm>
          <a:custGeom>
            <a:avLst/>
            <a:gdLst>
              <a:gd name="connsiteX0" fmla="*/ 709612 w 709612"/>
              <a:gd name="connsiteY0" fmla="*/ 0 h 323850"/>
              <a:gd name="connsiteX1" fmla="*/ 709612 w 709612"/>
              <a:gd name="connsiteY1" fmla="*/ 323850 h 323850"/>
              <a:gd name="connsiteX2" fmla="*/ 0 w 709612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612" h="323850">
                <a:moveTo>
                  <a:pt x="709612" y="0"/>
                </a:moveTo>
                <a:lnTo>
                  <a:pt x="709612" y="323850"/>
                </a:lnTo>
                <a:lnTo>
                  <a:pt x="0" y="323850"/>
                </a:lnTo>
              </a:path>
            </a:pathLst>
          </a:custGeom>
          <a:noFill/>
          <a:ln w="12700" cap="flat" cmpd="sng" algn="ctr">
            <a:solidFill>
              <a:srgbClr val="C6401D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2EA6390-99C4-A74C-8669-0456C4A552FF}"/>
              </a:ext>
            </a:extLst>
          </p:cNvPr>
          <p:cNvSpPr/>
          <p:nvPr/>
        </p:nvSpPr>
        <p:spPr>
          <a:xfrm>
            <a:off x="10449348" y="4024579"/>
            <a:ext cx="983818" cy="44684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6401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Pharma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CFC936B-0A53-9347-8076-2AB271A647E2}"/>
              </a:ext>
            </a:extLst>
          </p:cNvPr>
          <p:cNvSpPr/>
          <p:nvPr/>
        </p:nvSpPr>
        <p:spPr>
          <a:xfrm>
            <a:off x="377697" y="3529247"/>
            <a:ext cx="56358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buClr>
                <a:srgbClr val="005B94"/>
              </a:buClr>
              <a:buSzPct val="120000"/>
            </a:pPr>
            <a:r>
              <a:rPr lang="en-US" dirty="0">
                <a:solidFill>
                  <a:srgbClr val="C6401D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Minimal set of critical data elements </a:t>
            </a:r>
          </a:p>
          <a:p>
            <a:pPr algn="ctr">
              <a:spcAft>
                <a:spcPts val="1800"/>
              </a:spcAft>
              <a:buClr>
                <a:srgbClr val="005B94"/>
              </a:buClr>
              <a:buSzPct val="120000"/>
            </a:pPr>
            <a:r>
              <a:rPr lang="en-US" dirty="0">
                <a:solidFill>
                  <a:srgbClr val="C6401D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Standardized for collection and sharing</a:t>
            </a:r>
          </a:p>
          <a:p>
            <a:pPr algn="ctr">
              <a:spcAft>
                <a:spcPts val="1800"/>
              </a:spcAft>
              <a:buClr>
                <a:srgbClr val="005B94"/>
              </a:buClr>
              <a:buSzPct val="120000"/>
            </a:pPr>
            <a:r>
              <a:rPr lang="en-US" dirty="0">
                <a:solidFill>
                  <a:srgbClr val="C6401D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Recommended by top oncologists</a:t>
            </a:r>
          </a:p>
          <a:p>
            <a:pPr algn="ctr">
              <a:spcAft>
                <a:spcPts val="1800"/>
              </a:spcAft>
              <a:buClr>
                <a:srgbClr val="005B94"/>
              </a:buClr>
              <a:buSzPct val="120000"/>
            </a:pPr>
            <a:r>
              <a:rPr lang="en-US" dirty="0">
                <a:solidFill>
                  <a:srgbClr val="C6401D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Supports multiple cancer use cases</a:t>
            </a:r>
          </a:p>
          <a:p>
            <a:pPr algn="ctr">
              <a:spcAft>
                <a:spcPts val="1800"/>
              </a:spcAft>
              <a:buClr>
                <a:srgbClr val="005B94"/>
              </a:buClr>
              <a:buSzPct val="120000"/>
            </a:pPr>
            <a:r>
              <a:rPr lang="en-US" dirty="0">
                <a:solidFill>
                  <a:srgbClr val="C6401D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Improves cancer care and research</a:t>
            </a:r>
          </a:p>
        </p:txBody>
      </p:sp>
    </p:spTree>
    <p:extLst>
      <p:ext uri="{BB962C8B-B14F-4D97-AF65-F5344CB8AC3E}">
        <p14:creationId xmlns:p14="http://schemas.microsoft.com/office/powerpoint/2010/main" val="113473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6E92-92F3-47FE-B2BF-46D19E57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680" y="365760"/>
            <a:ext cx="5643716" cy="750253"/>
          </a:xfrm>
        </p:spPr>
        <p:txBody>
          <a:bodyPr/>
          <a:lstStyle/>
          <a:p>
            <a:r>
              <a:rPr lang="en-US"/>
              <a:t>Early Community Leaders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496565-1BFF-A04A-ABD3-617CA3B47600}"/>
              </a:ext>
            </a:extLst>
          </p:cNvPr>
          <p:cNvCxnSpPr>
            <a:cxnSpLocks/>
          </p:cNvCxnSpPr>
          <p:nvPr/>
        </p:nvCxnSpPr>
        <p:spPr>
          <a:xfrm>
            <a:off x="503262" y="1172773"/>
            <a:ext cx="11324944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/>
                </a:gs>
                <a:gs pos="18800">
                  <a:sysClr val="window" lastClr="FFFFFF">
                    <a:lumMod val="75000"/>
                  </a:sysClr>
                </a:gs>
                <a:gs pos="80000">
                  <a:sysClr val="window" lastClr="FFFFFF">
                    <a:lumMod val="75000"/>
                    <a:alpha val="60000"/>
                  </a:sysClr>
                </a:gs>
                <a:gs pos="100000">
                  <a:sysClr val="window" lastClr="FFFFFF">
                    <a:lumMod val="95000"/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47C9DCD1-343C-4772-AD7A-C3FB75DAAF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077" y="1957067"/>
            <a:ext cx="2504930" cy="371421"/>
          </a:xfrm>
          <a:prstGeom prst="rect">
            <a:avLst/>
          </a:prstGeom>
        </p:spPr>
      </p:pic>
      <p:pic>
        <p:nvPicPr>
          <p:cNvPr id="40" name="Picture 2" descr="undefined">
            <a:extLst>
              <a:ext uri="{FF2B5EF4-FFF2-40B4-BE49-F238E27FC236}">
                <a16:creationId xmlns:a16="http://schemas.microsoft.com/office/drawing/2014/main" id="{B5C85FAE-EAE0-4E00-9F03-EC401262D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4397" y="2860980"/>
            <a:ext cx="2058928" cy="6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4F4FCC5-CB00-457F-86D9-A931060428C7}"/>
              </a:ext>
            </a:extLst>
          </p:cNvPr>
          <p:cNvGrpSpPr>
            <a:grpSpLocks noChangeAspect="1"/>
          </p:cNvGrpSpPr>
          <p:nvPr/>
        </p:nvGrpSpPr>
        <p:grpSpPr>
          <a:xfrm>
            <a:off x="3551592" y="5053149"/>
            <a:ext cx="935012" cy="579015"/>
            <a:chOff x="5638701" y="5428691"/>
            <a:chExt cx="1253254" cy="77608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972FD4B-9D21-4462-AA30-22F7EFD03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8701" y="5428691"/>
              <a:ext cx="1181381" cy="776089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99943F4-CD71-45E2-B0EE-8DCAA8B7499C}"/>
                </a:ext>
              </a:extLst>
            </p:cNvPr>
            <p:cNvSpPr/>
            <p:nvPr/>
          </p:nvSpPr>
          <p:spPr>
            <a:xfrm>
              <a:off x="6631947" y="5469783"/>
              <a:ext cx="26000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®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0B3F341-9B5C-4680-9D13-C5446BEA80A9}"/>
              </a:ext>
            </a:extLst>
          </p:cNvPr>
          <p:cNvGrpSpPr>
            <a:grpSpLocks noChangeAspect="1"/>
          </p:cNvGrpSpPr>
          <p:nvPr/>
        </p:nvGrpSpPr>
        <p:grpSpPr>
          <a:xfrm>
            <a:off x="6805855" y="4923153"/>
            <a:ext cx="1213968" cy="642777"/>
            <a:chOff x="7497431" y="5432583"/>
            <a:chExt cx="1283648" cy="679672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C022AD3-B839-4E3F-862A-542B41885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7431" y="5432583"/>
              <a:ext cx="1090546" cy="679672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3A5B04B-D8AF-4B39-B0AF-6D983E0DBA15}"/>
                </a:ext>
              </a:extLst>
            </p:cNvPr>
            <p:cNvSpPr/>
            <p:nvPr/>
          </p:nvSpPr>
          <p:spPr>
            <a:xfrm>
              <a:off x="8521071" y="5674780"/>
              <a:ext cx="26000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®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731502E-9C07-4881-8A27-84D3DFFC5970}"/>
              </a:ext>
            </a:extLst>
          </p:cNvPr>
          <p:cNvGrpSpPr>
            <a:grpSpLocks noChangeAspect="1"/>
          </p:cNvGrpSpPr>
          <p:nvPr/>
        </p:nvGrpSpPr>
        <p:grpSpPr>
          <a:xfrm>
            <a:off x="6498575" y="4085299"/>
            <a:ext cx="1897711" cy="524619"/>
            <a:chOff x="8045075" y="4443983"/>
            <a:chExt cx="2543618" cy="70317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B764ADA-4733-4B20-AC07-D6B2DB85B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5075" y="4443983"/>
              <a:ext cx="2413614" cy="703179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97A6177-E780-41D9-A52C-2E650B1AC703}"/>
                </a:ext>
              </a:extLst>
            </p:cNvPr>
            <p:cNvSpPr/>
            <p:nvPr/>
          </p:nvSpPr>
          <p:spPr>
            <a:xfrm>
              <a:off x="10328685" y="4443983"/>
              <a:ext cx="26000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®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E9DCADF-122E-4EC0-9C79-EE5AB39C9386}"/>
              </a:ext>
            </a:extLst>
          </p:cNvPr>
          <p:cNvGrpSpPr>
            <a:grpSpLocks noChangeAspect="1"/>
          </p:cNvGrpSpPr>
          <p:nvPr/>
        </p:nvGrpSpPr>
        <p:grpSpPr>
          <a:xfrm>
            <a:off x="2813820" y="4120100"/>
            <a:ext cx="2224093" cy="615714"/>
            <a:chOff x="4630229" y="4555788"/>
            <a:chExt cx="2981088" cy="825279"/>
          </a:xfrm>
        </p:grpSpPr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A97112BE-6C6C-468D-9924-BD6AB97E0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9849" t="31777"/>
            <a:stretch/>
          </p:blipFill>
          <p:spPr>
            <a:xfrm>
              <a:off x="4630229" y="4555788"/>
              <a:ext cx="2908712" cy="825279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E67816-8A76-4F87-8686-3F497909AE77}"/>
                </a:ext>
              </a:extLst>
            </p:cNvPr>
            <p:cNvSpPr/>
            <p:nvPr/>
          </p:nvSpPr>
          <p:spPr>
            <a:xfrm>
              <a:off x="7351309" y="4716570"/>
              <a:ext cx="26000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®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9D31D20-12DD-4D78-81BE-5340E25D836C}"/>
              </a:ext>
            </a:extLst>
          </p:cNvPr>
          <p:cNvGrpSpPr>
            <a:grpSpLocks noChangeAspect="1"/>
          </p:cNvGrpSpPr>
          <p:nvPr/>
        </p:nvGrpSpPr>
        <p:grpSpPr>
          <a:xfrm>
            <a:off x="6635246" y="1864421"/>
            <a:ext cx="1726199" cy="506826"/>
            <a:chOff x="9288789" y="1734876"/>
            <a:chExt cx="2313730" cy="67933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E9786EC-5AC1-4A04-BC8F-0B8A3BCA1F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88789" y="1787466"/>
              <a:ext cx="2177244" cy="626740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9459BEF-C8CE-4D8F-82CE-EA554145202A}"/>
                </a:ext>
              </a:extLst>
            </p:cNvPr>
            <p:cNvSpPr/>
            <p:nvPr/>
          </p:nvSpPr>
          <p:spPr>
            <a:xfrm>
              <a:off x="11307245" y="1734876"/>
              <a:ext cx="29527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TM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057653E-44D6-46E1-9CC5-8D8B00B3BF66}"/>
              </a:ext>
            </a:extLst>
          </p:cNvPr>
          <p:cNvGrpSpPr>
            <a:grpSpLocks noChangeAspect="1"/>
          </p:cNvGrpSpPr>
          <p:nvPr/>
        </p:nvGrpSpPr>
        <p:grpSpPr>
          <a:xfrm>
            <a:off x="6361162" y="2912592"/>
            <a:ext cx="1972815" cy="524619"/>
            <a:chOff x="6371190" y="1678554"/>
            <a:chExt cx="2644284" cy="703179"/>
          </a:xfrm>
        </p:grpSpPr>
        <p:pic>
          <p:nvPicPr>
            <p:cNvPr id="57" name="Picture 3">
              <a:extLst>
                <a:ext uri="{FF2B5EF4-FFF2-40B4-BE49-F238E27FC236}">
                  <a16:creationId xmlns:a16="http://schemas.microsoft.com/office/drawing/2014/main" id="{2090F09F-F36B-4C65-BAFA-79D637321C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71190" y="1678554"/>
              <a:ext cx="2644284" cy="70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B2D8A1B-A06D-4821-9590-2F52096D81A3}"/>
                </a:ext>
              </a:extLst>
            </p:cNvPr>
            <p:cNvSpPr/>
            <p:nvPr/>
          </p:nvSpPr>
          <p:spPr>
            <a:xfrm>
              <a:off x="8797851" y="1953131"/>
              <a:ext cx="75342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®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2580C24C-A83A-4436-856E-450A3DDD60AE}"/>
              </a:ext>
            </a:extLst>
          </p:cNvPr>
          <p:cNvSpPr>
            <a:spLocks noChangeAspect="1"/>
          </p:cNvSpPr>
          <p:nvPr/>
        </p:nvSpPr>
        <p:spPr>
          <a:xfrm>
            <a:off x="468545" y="3185144"/>
            <a:ext cx="56210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®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CA7CD0EE-28CC-4237-9845-2BC25CB0C7C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18" y="429918"/>
            <a:ext cx="2435538" cy="5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2823407E-9669-0A45-B0AE-7D97DA9E00C0}"/>
              </a:ext>
            </a:extLst>
          </p:cNvPr>
          <p:cNvSpPr/>
          <p:nvPr/>
        </p:nvSpPr>
        <p:spPr>
          <a:xfrm>
            <a:off x="9968126" y="5708576"/>
            <a:ext cx="2090070" cy="638655"/>
          </a:xfrm>
          <a:prstGeom prst="rect">
            <a:avLst/>
          </a:prstGeom>
          <a:solidFill>
            <a:srgbClr val="D2EFDC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579937A-8C77-4E43-AA1E-3DB45A25D7EB}"/>
              </a:ext>
            </a:extLst>
          </p:cNvPr>
          <p:cNvSpPr/>
          <p:nvPr/>
        </p:nvSpPr>
        <p:spPr>
          <a:xfrm>
            <a:off x="7763577" y="1391589"/>
            <a:ext cx="2090070" cy="638655"/>
          </a:xfrm>
          <a:prstGeom prst="rect">
            <a:avLst/>
          </a:prstGeom>
          <a:solidFill>
            <a:srgbClr val="D2EFDC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21BD5F6-44D9-0043-9FC0-EA93AA34A5AC}"/>
              </a:ext>
            </a:extLst>
          </p:cNvPr>
          <p:cNvSpPr/>
          <p:nvPr/>
        </p:nvSpPr>
        <p:spPr>
          <a:xfrm>
            <a:off x="3263714" y="1414463"/>
            <a:ext cx="2090070" cy="638655"/>
          </a:xfrm>
          <a:prstGeom prst="rect">
            <a:avLst/>
          </a:prstGeom>
          <a:solidFill>
            <a:srgbClr val="D2EFDC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636B49E-4A39-9B46-9E5F-7A436ADBF176}"/>
              </a:ext>
            </a:extLst>
          </p:cNvPr>
          <p:cNvSpPr/>
          <p:nvPr/>
        </p:nvSpPr>
        <p:spPr>
          <a:xfrm>
            <a:off x="1045718" y="1412981"/>
            <a:ext cx="2090070" cy="638655"/>
          </a:xfrm>
          <a:prstGeom prst="rect">
            <a:avLst/>
          </a:prstGeom>
          <a:solidFill>
            <a:srgbClr val="D2EFDC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2620E2F-0A80-5C42-889E-904131D8A641}"/>
              </a:ext>
            </a:extLst>
          </p:cNvPr>
          <p:cNvSpPr/>
          <p:nvPr/>
        </p:nvSpPr>
        <p:spPr>
          <a:xfrm>
            <a:off x="5542752" y="1399103"/>
            <a:ext cx="2090070" cy="638655"/>
          </a:xfrm>
          <a:prstGeom prst="rect">
            <a:avLst/>
          </a:prstGeom>
          <a:solidFill>
            <a:srgbClr val="01B050">
              <a:alpha val="20000"/>
            </a:srgb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D8AACE6-914C-C34C-9567-1D524C11DA8B}"/>
              </a:ext>
            </a:extLst>
          </p:cNvPr>
          <p:cNvSpPr/>
          <p:nvPr/>
        </p:nvSpPr>
        <p:spPr>
          <a:xfrm>
            <a:off x="9968453" y="2837912"/>
            <a:ext cx="2090070" cy="638655"/>
          </a:xfrm>
          <a:prstGeom prst="rect">
            <a:avLst/>
          </a:prstGeom>
          <a:solidFill>
            <a:srgbClr val="D2EFDC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E531394-E094-F849-8C65-A386214A6732}"/>
              </a:ext>
            </a:extLst>
          </p:cNvPr>
          <p:cNvSpPr/>
          <p:nvPr/>
        </p:nvSpPr>
        <p:spPr>
          <a:xfrm>
            <a:off x="9967179" y="3534173"/>
            <a:ext cx="2090070" cy="638655"/>
          </a:xfrm>
          <a:prstGeom prst="rect">
            <a:avLst/>
          </a:prstGeom>
          <a:solidFill>
            <a:srgbClr val="D2EFDC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2E4EB4E-9483-E948-AA9B-1E8DE845DD37}"/>
              </a:ext>
            </a:extLst>
          </p:cNvPr>
          <p:cNvSpPr/>
          <p:nvPr/>
        </p:nvSpPr>
        <p:spPr>
          <a:xfrm>
            <a:off x="264441" y="4653629"/>
            <a:ext cx="2090070" cy="638655"/>
          </a:xfrm>
          <a:prstGeom prst="rect">
            <a:avLst/>
          </a:prstGeom>
          <a:solidFill>
            <a:srgbClr val="D2EFDC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466C7A2-A951-AC45-8FE6-4F60BEAF5A03}"/>
              </a:ext>
            </a:extLst>
          </p:cNvPr>
          <p:cNvSpPr/>
          <p:nvPr/>
        </p:nvSpPr>
        <p:spPr>
          <a:xfrm>
            <a:off x="259480" y="2351072"/>
            <a:ext cx="2090070" cy="638655"/>
          </a:xfrm>
          <a:prstGeom prst="rect">
            <a:avLst/>
          </a:prstGeom>
          <a:solidFill>
            <a:srgbClr val="01B050">
              <a:alpha val="20000"/>
            </a:srgb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49C1D6F-7392-2144-9979-2F2B421B5301}"/>
              </a:ext>
            </a:extLst>
          </p:cNvPr>
          <p:cNvSpPr/>
          <p:nvPr/>
        </p:nvSpPr>
        <p:spPr>
          <a:xfrm>
            <a:off x="258027" y="3127134"/>
            <a:ext cx="2090070" cy="638655"/>
          </a:xfrm>
          <a:prstGeom prst="rect">
            <a:avLst/>
          </a:prstGeom>
          <a:solidFill>
            <a:srgbClr val="01B050">
              <a:alpha val="20000"/>
            </a:srgb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2F304CA-59F0-EA40-86A6-B787B5EE7009}"/>
              </a:ext>
            </a:extLst>
          </p:cNvPr>
          <p:cNvSpPr/>
          <p:nvPr/>
        </p:nvSpPr>
        <p:spPr>
          <a:xfrm>
            <a:off x="254820" y="3909653"/>
            <a:ext cx="2090070" cy="638655"/>
          </a:xfrm>
          <a:prstGeom prst="rect">
            <a:avLst/>
          </a:prstGeom>
          <a:solidFill>
            <a:srgbClr val="01B050">
              <a:alpha val="20000"/>
            </a:srgb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EBE7EB4-33D6-264F-AC83-7E9E5A09270B}"/>
              </a:ext>
            </a:extLst>
          </p:cNvPr>
          <p:cNvSpPr/>
          <p:nvPr/>
        </p:nvSpPr>
        <p:spPr>
          <a:xfrm>
            <a:off x="269913" y="5416026"/>
            <a:ext cx="2090070" cy="638655"/>
          </a:xfrm>
          <a:prstGeom prst="rect">
            <a:avLst/>
          </a:prstGeom>
          <a:solidFill>
            <a:srgbClr val="01B050">
              <a:alpha val="20000"/>
            </a:srgb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6E85C9B-0CEB-F244-8BBB-EE9338F840FF}"/>
              </a:ext>
            </a:extLst>
          </p:cNvPr>
          <p:cNvSpPr/>
          <p:nvPr/>
        </p:nvSpPr>
        <p:spPr>
          <a:xfrm>
            <a:off x="9970728" y="1421844"/>
            <a:ext cx="2090070" cy="638655"/>
          </a:xfrm>
          <a:prstGeom prst="rect">
            <a:avLst/>
          </a:prstGeom>
          <a:solidFill>
            <a:srgbClr val="01B050">
              <a:alpha val="20000"/>
            </a:srgb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6D8DAD9-810A-B442-B956-87BCE3708ABE}"/>
              </a:ext>
            </a:extLst>
          </p:cNvPr>
          <p:cNvSpPr/>
          <p:nvPr/>
        </p:nvSpPr>
        <p:spPr>
          <a:xfrm>
            <a:off x="9975429" y="2121819"/>
            <a:ext cx="2090070" cy="638655"/>
          </a:xfrm>
          <a:prstGeom prst="rect">
            <a:avLst/>
          </a:prstGeom>
          <a:solidFill>
            <a:srgbClr val="01B050">
              <a:alpha val="20000"/>
            </a:srgb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4A9D9E7-3A27-F042-AA3A-7004D501350D}"/>
              </a:ext>
            </a:extLst>
          </p:cNvPr>
          <p:cNvSpPr/>
          <p:nvPr/>
        </p:nvSpPr>
        <p:spPr>
          <a:xfrm>
            <a:off x="9966637" y="4983797"/>
            <a:ext cx="2090070" cy="638655"/>
          </a:xfrm>
          <a:prstGeom prst="rect">
            <a:avLst/>
          </a:prstGeom>
          <a:solidFill>
            <a:srgbClr val="01B050">
              <a:alpha val="20000"/>
            </a:srgb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7" name="Graphic 126">
            <a:extLst>
              <a:ext uri="{FF2B5EF4-FFF2-40B4-BE49-F238E27FC236}">
                <a16:creationId xmlns:a16="http://schemas.microsoft.com/office/drawing/2014/main" id="{93A09E22-C411-8C49-A7F9-01C0FB047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1064" y="2081045"/>
            <a:ext cx="7208759" cy="444687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80BE89D-EE44-2A41-9BE9-1B2457FE46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525" y="1465969"/>
            <a:ext cx="1856898" cy="718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917E72-A87F-394F-AF1F-F1C870153A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842" y="1496737"/>
            <a:ext cx="1632795" cy="46586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D513BE9-E1DB-3940-A0E7-A0C3CC83F62B}"/>
              </a:ext>
            </a:extLst>
          </p:cNvPr>
          <p:cNvSpPr/>
          <p:nvPr/>
        </p:nvSpPr>
        <p:spPr>
          <a:xfrm>
            <a:off x="7763577" y="1401354"/>
            <a:ext cx="2090070" cy="638655"/>
          </a:xfrm>
          <a:prstGeom prst="rect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7F2758-5702-4C52-A51B-E9E2BB25C3E0}"/>
              </a:ext>
            </a:extLst>
          </p:cNvPr>
          <p:cNvCxnSpPr>
            <a:cxnSpLocks/>
            <a:stCxn id="143" idx="0"/>
            <a:endCxn id="46" idx="2"/>
          </p:cNvCxnSpPr>
          <p:nvPr/>
        </p:nvCxnSpPr>
        <p:spPr>
          <a:xfrm flipV="1">
            <a:off x="8273118" y="2040009"/>
            <a:ext cx="535494" cy="1153871"/>
          </a:xfrm>
          <a:prstGeom prst="line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B6C96D1E-A039-1142-B8B2-2B1670721C0D}"/>
              </a:ext>
            </a:extLst>
          </p:cNvPr>
          <p:cNvSpPr/>
          <p:nvPr/>
        </p:nvSpPr>
        <p:spPr>
          <a:xfrm>
            <a:off x="7433677" y="3550441"/>
            <a:ext cx="80123" cy="8012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Lato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4BB3D3-0CCC-A44F-8F6A-D26F6BE17C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81" t="27680" r="1431" b="6795"/>
          <a:stretch/>
        </p:blipFill>
        <p:spPr>
          <a:xfrm>
            <a:off x="10252683" y="3064251"/>
            <a:ext cx="1519240" cy="423831"/>
          </a:xfrm>
          <a:prstGeom prst="rect">
            <a:avLst/>
          </a:prstGeom>
          <a:ln w="28575">
            <a:noFill/>
          </a:ln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DC66A9-035F-E746-9C60-7367CE810364}"/>
              </a:ext>
            </a:extLst>
          </p:cNvPr>
          <p:cNvCxnSpPr>
            <a:cxnSpLocks/>
            <a:stCxn id="56" idx="1"/>
          </p:cNvCxnSpPr>
          <p:nvPr/>
        </p:nvCxnSpPr>
        <p:spPr>
          <a:xfrm flipH="1" flipV="1">
            <a:off x="8999719" y="3596346"/>
            <a:ext cx="977199" cy="263653"/>
          </a:xfrm>
          <a:prstGeom prst="line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20C2EF30-8A2E-C843-874D-4002BC626EAF}"/>
              </a:ext>
            </a:extLst>
          </p:cNvPr>
          <p:cNvSpPr/>
          <p:nvPr/>
        </p:nvSpPr>
        <p:spPr>
          <a:xfrm>
            <a:off x="9243634" y="3204880"/>
            <a:ext cx="80123" cy="8012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7B6CB69-A863-C140-8697-254AE739B08C}"/>
              </a:ext>
            </a:extLst>
          </p:cNvPr>
          <p:cNvSpPr/>
          <p:nvPr/>
        </p:nvSpPr>
        <p:spPr>
          <a:xfrm>
            <a:off x="9976918" y="3540671"/>
            <a:ext cx="2090070" cy="638655"/>
          </a:xfrm>
          <a:prstGeom prst="rect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2FB85DC-7A93-F04B-B419-367E10E29EDB}"/>
              </a:ext>
            </a:extLst>
          </p:cNvPr>
          <p:cNvCxnSpPr>
            <a:cxnSpLocks/>
            <a:stCxn id="31" idx="2"/>
          </p:cNvCxnSpPr>
          <p:nvPr/>
        </p:nvCxnSpPr>
        <p:spPr>
          <a:xfrm flipH="1" flipV="1">
            <a:off x="2366900" y="4957510"/>
            <a:ext cx="3758772" cy="461326"/>
          </a:xfrm>
          <a:prstGeom prst="line">
            <a:avLst/>
          </a:prstGeom>
          <a:solidFill>
            <a:schemeClr val="bg1"/>
          </a:solidFill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0EB72883-A12C-6A4A-BB51-8EA079AC3F63}"/>
              </a:ext>
            </a:extLst>
          </p:cNvPr>
          <p:cNvSpPr/>
          <p:nvPr/>
        </p:nvSpPr>
        <p:spPr>
          <a:xfrm>
            <a:off x="8956753" y="3559969"/>
            <a:ext cx="80123" cy="8012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64215D-C8A7-D643-8DE0-02EF9FBC72E1}"/>
              </a:ext>
            </a:extLst>
          </p:cNvPr>
          <p:cNvSpPr/>
          <p:nvPr/>
        </p:nvSpPr>
        <p:spPr>
          <a:xfrm>
            <a:off x="3266543" y="1405212"/>
            <a:ext cx="2090070" cy="638655"/>
          </a:xfrm>
          <a:prstGeom prst="rect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EE2D22B-AE5B-834C-BC49-42B2B4A9F39C}"/>
              </a:ext>
            </a:extLst>
          </p:cNvPr>
          <p:cNvSpPr/>
          <p:nvPr/>
        </p:nvSpPr>
        <p:spPr>
          <a:xfrm>
            <a:off x="274426" y="4666336"/>
            <a:ext cx="2090070" cy="638655"/>
          </a:xfrm>
          <a:prstGeom prst="rect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760D12E-7C5C-7A4A-A39F-452856696C3B}"/>
              </a:ext>
            </a:extLst>
          </p:cNvPr>
          <p:cNvCxnSpPr>
            <a:cxnSpLocks/>
            <a:stCxn id="61" idx="1"/>
            <a:endCxn id="110" idx="3"/>
          </p:cNvCxnSpPr>
          <p:nvPr/>
        </p:nvCxnSpPr>
        <p:spPr>
          <a:xfrm flipH="1" flipV="1">
            <a:off x="2349550" y="2681259"/>
            <a:ext cx="1721362" cy="1166983"/>
          </a:xfrm>
          <a:prstGeom prst="line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919BEB3C-68E6-664E-A521-CEAD9F796ACD}"/>
              </a:ext>
            </a:extLst>
          </p:cNvPr>
          <p:cNvSpPr/>
          <p:nvPr/>
        </p:nvSpPr>
        <p:spPr>
          <a:xfrm>
            <a:off x="4059178" y="3836508"/>
            <a:ext cx="80123" cy="8012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latin typeface="Lato Ligh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600617-D7CD-4945-B4A7-AC912A0CDA1D}"/>
              </a:ext>
            </a:extLst>
          </p:cNvPr>
          <p:cNvCxnSpPr>
            <a:cxnSpLocks/>
            <a:stCxn id="58" idx="1"/>
            <a:endCxn id="36" idx="5"/>
          </p:cNvCxnSpPr>
          <p:nvPr/>
        </p:nvCxnSpPr>
        <p:spPr>
          <a:xfrm flipH="1" flipV="1">
            <a:off x="6896474" y="4308733"/>
            <a:ext cx="3074347" cy="1719172"/>
          </a:xfrm>
          <a:prstGeom prst="line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7A6D91E0-999B-244A-8D60-FAB9DBF9F0FC}"/>
              </a:ext>
            </a:extLst>
          </p:cNvPr>
          <p:cNvSpPr/>
          <p:nvPr/>
        </p:nvSpPr>
        <p:spPr>
          <a:xfrm>
            <a:off x="6828085" y="4240344"/>
            <a:ext cx="80123" cy="80123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DCF4222-B134-0441-830B-8325FAD6099D}"/>
              </a:ext>
            </a:extLst>
          </p:cNvPr>
          <p:cNvSpPr/>
          <p:nvPr/>
        </p:nvSpPr>
        <p:spPr>
          <a:xfrm>
            <a:off x="9970821" y="5708577"/>
            <a:ext cx="2090070" cy="638655"/>
          </a:xfrm>
          <a:prstGeom prst="rect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1D6ADDC-9F44-F749-A903-D24A7674FD62}"/>
              </a:ext>
            </a:extLst>
          </p:cNvPr>
          <p:cNvSpPr/>
          <p:nvPr/>
        </p:nvSpPr>
        <p:spPr>
          <a:xfrm>
            <a:off x="275656" y="5407602"/>
            <a:ext cx="2090070" cy="638655"/>
          </a:xfrm>
          <a:prstGeom prst="rect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B51E288-445C-6849-97DD-EEC05058DC76}"/>
              </a:ext>
            </a:extLst>
          </p:cNvPr>
          <p:cNvSpPr/>
          <p:nvPr/>
        </p:nvSpPr>
        <p:spPr>
          <a:xfrm>
            <a:off x="6117253" y="5826710"/>
            <a:ext cx="80123" cy="8012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591317B-51AA-F54F-9A11-28FF873A544E}"/>
              </a:ext>
            </a:extLst>
          </p:cNvPr>
          <p:cNvCxnSpPr>
            <a:cxnSpLocks/>
            <a:stCxn id="39" idx="2"/>
            <a:endCxn id="38" idx="3"/>
          </p:cNvCxnSpPr>
          <p:nvPr/>
        </p:nvCxnSpPr>
        <p:spPr>
          <a:xfrm flipH="1" flipV="1">
            <a:off x="2365726" y="5726930"/>
            <a:ext cx="3751527" cy="139842"/>
          </a:xfrm>
          <a:prstGeom prst="line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9AE6E51-ED6A-5D4D-8F74-071D2AEC426E}"/>
              </a:ext>
            </a:extLst>
          </p:cNvPr>
          <p:cNvSpPr/>
          <p:nvPr/>
        </p:nvSpPr>
        <p:spPr>
          <a:xfrm>
            <a:off x="9973012" y="4267474"/>
            <a:ext cx="2090070" cy="638655"/>
          </a:xfrm>
          <a:prstGeom prst="rect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88E1B6A-737B-8141-B665-6A83803FD3D6}"/>
              </a:ext>
            </a:extLst>
          </p:cNvPr>
          <p:cNvCxnSpPr>
            <a:cxnSpLocks/>
            <a:stCxn id="57" idx="5"/>
            <a:endCxn id="52" idx="1"/>
          </p:cNvCxnSpPr>
          <p:nvPr/>
        </p:nvCxnSpPr>
        <p:spPr>
          <a:xfrm>
            <a:off x="8854967" y="3841975"/>
            <a:ext cx="1118045" cy="744827"/>
          </a:xfrm>
          <a:prstGeom prst="line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6B241E97-CF96-1341-B234-3E2B5C62B23B}"/>
              </a:ext>
            </a:extLst>
          </p:cNvPr>
          <p:cNvSpPr/>
          <p:nvPr/>
        </p:nvSpPr>
        <p:spPr>
          <a:xfrm>
            <a:off x="8786578" y="3773586"/>
            <a:ext cx="80123" cy="8012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Lato Light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BBE470F-9BCA-224A-BDAC-2FF109366C8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551" y="1343566"/>
            <a:ext cx="1688162" cy="753795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0D38249-F2D9-BD42-8658-BBFAA6FF333B}"/>
              </a:ext>
            </a:extLst>
          </p:cNvPr>
          <p:cNvCxnSpPr>
            <a:cxnSpLocks/>
            <a:stCxn id="90" idx="0"/>
          </p:cNvCxnSpPr>
          <p:nvPr/>
        </p:nvCxnSpPr>
        <p:spPr>
          <a:xfrm flipV="1">
            <a:off x="9287236" y="2047927"/>
            <a:ext cx="675541" cy="1160494"/>
          </a:xfrm>
          <a:prstGeom prst="line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AD17E171-486F-384B-A104-65C0E9973CA8}"/>
              </a:ext>
            </a:extLst>
          </p:cNvPr>
          <p:cNvSpPr/>
          <p:nvPr/>
        </p:nvSpPr>
        <p:spPr>
          <a:xfrm>
            <a:off x="9967179" y="1416591"/>
            <a:ext cx="2090070" cy="638655"/>
          </a:xfrm>
          <a:prstGeom prst="rect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DC5C4-5AFD-421D-903C-A397F8840343}"/>
              </a:ext>
            </a:extLst>
          </p:cNvPr>
          <p:cNvCxnSpPr>
            <a:cxnSpLocks/>
            <a:stCxn id="55" idx="1"/>
            <a:endCxn id="37" idx="6"/>
          </p:cNvCxnSpPr>
          <p:nvPr/>
        </p:nvCxnSpPr>
        <p:spPr>
          <a:xfrm flipH="1">
            <a:off x="9323757" y="3159948"/>
            <a:ext cx="649255" cy="84994"/>
          </a:xfrm>
          <a:prstGeom prst="line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5619D2B-584A-284A-BDEF-17092EC83D16}"/>
              </a:ext>
            </a:extLst>
          </p:cNvPr>
          <p:cNvSpPr/>
          <p:nvPr/>
        </p:nvSpPr>
        <p:spPr>
          <a:xfrm>
            <a:off x="9973012" y="2840620"/>
            <a:ext cx="2090070" cy="638655"/>
          </a:xfrm>
          <a:prstGeom prst="rect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E6D0B59-C410-4B44-8C83-02DE23680FF4}"/>
              </a:ext>
            </a:extLst>
          </p:cNvPr>
          <p:cNvSpPr/>
          <p:nvPr/>
        </p:nvSpPr>
        <p:spPr>
          <a:xfrm>
            <a:off x="9247174" y="3208421"/>
            <a:ext cx="80123" cy="8012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137AC6-8789-4E8E-BA23-6AA14854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331" y="250661"/>
            <a:ext cx="8588144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a Trusted Network of Health Systems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1C9D14D-809C-AD42-B630-8CA7CF0352E4}"/>
              </a:ext>
            </a:extLst>
          </p:cNvPr>
          <p:cNvSpPr/>
          <p:nvPr/>
        </p:nvSpPr>
        <p:spPr>
          <a:xfrm>
            <a:off x="5532341" y="1399007"/>
            <a:ext cx="2090070" cy="638655"/>
          </a:xfrm>
          <a:prstGeom prst="rect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AAC1760-CB94-6240-9E0C-787460328705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7427811" y="2040011"/>
            <a:ext cx="45928" cy="1510430"/>
          </a:xfrm>
          <a:prstGeom prst="line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95195E5E-F5ED-E44F-B192-7DE4DF7B1053}"/>
              </a:ext>
            </a:extLst>
          </p:cNvPr>
          <p:cNvSpPr/>
          <p:nvPr/>
        </p:nvSpPr>
        <p:spPr>
          <a:xfrm>
            <a:off x="7064854" y="3704618"/>
            <a:ext cx="80123" cy="8012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32F461A-11DA-894B-8747-DA4D43FDB230}"/>
              </a:ext>
            </a:extLst>
          </p:cNvPr>
          <p:cNvSpPr/>
          <p:nvPr/>
        </p:nvSpPr>
        <p:spPr>
          <a:xfrm>
            <a:off x="264848" y="3912364"/>
            <a:ext cx="2090070" cy="638655"/>
          </a:xfrm>
          <a:prstGeom prst="rect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240B45AB-0D04-184A-B1CF-73589D24D63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209" y="3943785"/>
            <a:ext cx="1216535" cy="585726"/>
          </a:xfrm>
          <a:prstGeom prst="rect">
            <a:avLst/>
          </a:prstGeom>
        </p:spPr>
      </p:pic>
      <p:sp>
        <p:nvSpPr>
          <p:cNvPr id="102" name="Oval 101">
            <a:extLst>
              <a:ext uri="{FF2B5EF4-FFF2-40B4-BE49-F238E27FC236}">
                <a16:creationId xmlns:a16="http://schemas.microsoft.com/office/drawing/2014/main" id="{881EBA52-E5E8-0F48-9695-50A8B72E4C54}"/>
              </a:ext>
            </a:extLst>
          </p:cNvPr>
          <p:cNvSpPr/>
          <p:nvPr/>
        </p:nvSpPr>
        <p:spPr>
          <a:xfrm>
            <a:off x="2627490" y="3992518"/>
            <a:ext cx="80123" cy="8012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Lato Light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7B352FF-3C79-014A-B641-2C3536779631}"/>
              </a:ext>
            </a:extLst>
          </p:cNvPr>
          <p:cNvCxnSpPr>
            <a:cxnSpLocks/>
            <a:stCxn id="102" idx="3"/>
          </p:cNvCxnSpPr>
          <p:nvPr/>
        </p:nvCxnSpPr>
        <p:spPr>
          <a:xfrm flipH="1">
            <a:off x="2349550" y="4060907"/>
            <a:ext cx="289674" cy="186380"/>
          </a:xfrm>
          <a:prstGeom prst="line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FC219FF-B711-4442-B0B6-E901452E6DD9}"/>
              </a:ext>
            </a:extLst>
          </p:cNvPr>
          <p:cNvSpPr/>
          <p:nvPr/>
        </p:nvSpPr>
        <p:spPr>
          <a:xfrm>
            <a:off x="259480" y="2361931"/>
            <a:ext cx="2090070" cy="638655"/>
          </a:xfrm>
          <a:prstGeom prst="rect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013F706-6E37-084C-B790-730D4389AFE8}"/>
              </a:ext>
            </a:extLst>
          </p:cNvPr>
          <p:cNvSpPr/>
          <p:nvPr/>
        </p:nvSpPr>
        <p:spPr>
          <a:xfrm>
            <a:off x="6428312" y="3357351"/>
            <a:ext cx="80123" cy="8012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Lato Light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A4E6ADC-6598-D145-A214-85D0BCC8A789}"/>
              </a:ext>
            </a:extLst>
          </p:cNvPr>
          <p:cNvCxnSpPr>
            <a:cxnSpLocks/>
            <a:stCxn id="97" idx="1"/>
          </p:cNvCxnSpPr>
          <p:nvPr/>
        </p:nvCxnSpPr>
        <p:spPr>
          <a:xfrm flipH="1" flipV="1">
            <a:off x="4821854" y="2037664"/>
            <a:ext cx="2254734" cy="1678688"/>
          </a:xfrm>
          <a:prstGeom prst="line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7BB010-DD8A-4F31-809E-BFA491A2647C}"/>
              </a:ext>
            </a:extLst>
          </p:cNvPr>
          <p:cNvCxnSpPr>
            <a:cxnSpLocks/>
            <a:stCxn id="112" idx="2"/>
            <a:endCxn id="60" idx="2"/>
          </p:cNvCxnSpPr>
          <p:nvPr/>
        </p:nvCxnSpPr>
        <p:spPr>
          <a:xfrm flipH="1" flipV="1">
            <a:off x="2092994" y="2045010"/>
            <a:ext cx="4335318" cy="1352403"/>
          </a:xfrm>
          <a:prstGeom prst="line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9710662-E0D9-4C41-92EE-CD9B30C6EE05}"/>
              </a:ext>
            </a:extLst>
          </p:cNvPr>
          <p:cNvSpPr/>
          <p:nvPr/>
        </p:nvSpPr>
        <p:spPr>
          <a:xfrm>
            <a:off x="6125672" y="5378774"/>
            <a:ext cx="80123" cy="8012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4676BA0-61B3-9E46-8590-240EF66F8DD1}"/>
              </a:ext>
            </a:extLst>
          </p:cNvPr>
          <p:cNvSpPr/>
          <p:nvPr/>
        </p:nvSpPr>
        <p:spPr>
          <a:xfrm>
            <a:off x="1047959" y="1406355"/>
            <a:ext cx="2090070" cy="638655"/>
          </a:xfrm>
          <a:prstGeom prst="rect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B27C23ED-E5C1-A345-A68C-ACC3AAC2B8E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57" y="3445594"/>
            <a:ext cx="1441900" cy="259362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9C2861EF-9A48-3446-839B-4EC88984665F}"/>
              </a:ext>
            </a:extLst>
          </p:cNvPr>
          <p:cNvSpPr/>
          <p:nvPr/>
        </p:nvSpPr>
        <p:spPr>
          <a:xfrm>
            <a:off x="262830" y="3120528"/>
            <a:ext cx="2090070" cy="638655"/>
          </a:xfrm>
          <a:prstGeom prst="rect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568581E-A11B-264F-B117-FBC7C9064B5D}"/>
              </a:ext>
            </a:extLst>
          </p:cNvPr>
          <p:cNvCxnSpPr>
            <a:cxnSpLocks/>
            <a:stCxn id="102" idx="1"/>
            <a:endCxn id="119" idx="3"/>
          </p:cNvCxnSpPr>
          <p:nvPr/>
        </p:nvCxnSpPr>
        <p:spPr>
          <a:xfrm flipH="1" flipV="1">
            <a:off x="2352900" y="3439856"/>
            <a:ext cx="286324" cy="564396"/>
          </a:xfrm>
          <a:prstGeom prst="line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74368195-A600-454F-B6B5-BE7C278224C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2211" y="5055260"/>
            <a:ext cx="1795168" cy="504185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37DA9A98-591E-4D46-8E75-4D7118170544}"/>
              </a:ext>
            </a:extLst>
          </p:cNvPr>
          <p:cNvSpPr/>
          <p:nvPr/>
        </p:nvSpPr>
        <p:spPr>
          <a:xfrm>
            <a:off x="9971994" y="4984599"/>
            <a:ext cx="2090070" cy="638655"/>
          </a:xfrm>
          <a:prstGeom prst="rect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9D50740-23F6-C341-9935-DEE2D5246929}"/>
              </a:ext>
            </a:extLst>
          </p:cNvPr>
          <p:cNvGrpSpPr/>
          <p:nvPr/>
        </p:nvGrpSpPr>
        <p:grpSpPr>
          <a:xfrm>
            <a:off x="8433765" y="3692000"/>
            <a:ext cx="1538229" cy="1611927"/>
            <a:chOff x="8170153" y="3076479"/>
            <a:chExt cx="1538229" cy="1611927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AC22E21-BBF7-9A44-A367-67819EF90617}"/>
                </a:ext>
              </a:extLst>
            </p:cNvPr>
            <p:cNvCxnSpPr>
              <a:cxnSpLocks/>
              <a:stCxn id="115" idx="5"/>
              <a:endCxn id="106" idx="1"/>
            </p:cNvCxnSpPr>
            <p:nvPr/>
          </p:nvCxnSpPr>
          <p:spPr>
            <a:xfrm>
              <a:off x="8238542" y="3144868"/>
              <a:ext cx="1469840" cy="1543538"/>
            </a:xfrm>
            <a:prstGeom prst="line">
              <a:avLst/>
            </a:prstGeom>
            <a:ln w="28575">
              <a:solidFill>
                <a:srgbClr val="01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6DD054D-D0F9-404C-9803-05F545BF5438}"/>
                </a:ext>
              </a:extLst>
            </p:cNvPr>
            <p:cNvSpPr/>
            <p:nvPr/>
          </p:nvSpPr>
          <p:spPr>
            <a:xfrm>
              <a:off x="8170153" y="3076479"/>
              <a:ext cx="80123" cy="801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1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prstClr val="white"/>
                </a:solidFill>
                <a:latin typeface="Lato Light"/>
              </a:endParaRP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5CB3E7-F39A-0C4F-92FD-077E42DE83EB}"/>
              </a:ext>
            </a:extLst>
          </p:cNvPr>
          <p:cNvCxnSpPr>
            <a:cxnSpLocks/>
            <a:stCxn id="90" idx="7"/>
          </p:cNvCxnSpPr>
          <p:nvPr/>
        </p:nvCxnSpPr>
        <p:spPr>
          <a:xfrm flipV="1">
            <a:off x="9315563" y="2457643"/>
            <a:ext cx="667313" cy="762512"/>
          </a:xfrm>
          <a:prstGeom prst="line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485C4E76-6809-014B-AB16-5A019009C542}"/>
              </a:ext>
            </a:extLst>
          </p:cNvPr>
          <p:cNvSpPr/>
          <p:nvPr/>
        </p:nvSpPr>
        <p:spPr>
          <a:xfrm>
            <a:off x="9978474" y="2128462"/>
            <a:ext cx="2090070" cy="638655"/>
          </a:xfrm>
          <a:prstGeom prst="rect">
            <a:avLst/>
          </a:prstGeom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B812B-4D85-4C4C-961D-1BE930E7B2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2925" y="1580599"/>
            <a:ext cx="1706883" cy="43971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535A6D40-3829-CD42-A418-22E6785B34D4}"/>
              </a:ext>
            </a:extLst>
          </p:cNvPr>
          <p:cNvSpPr/>
          <p:nvPr/>
        </p:nvSpPr>
        <p:spPr>
          <a:xfrm>
            <a:off x="9980709" y="4258779"/>
            <a:ext cx="2090070" cy="638655"/>
          </a:xfrm>
          <a:prstGeom prst="rect">
            <a:avLst/>
          </a:prstGeom>
          <a:solidFill>
            <a:srgbClr val="01B050">
              <a:alpha val="20000"/>
            </a:srgb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EC9EE75-BC2B-744B-B38B-CF2FF33A42B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501" y="4151228"/>
            <a:ext cx="1056643" cy="693941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8D08CE4-B65A-764D-98C7-4398A8A855FA}"/>
              </a:ext>
            </a:extLst>
          </p:cNvPr>
          <p:cNvCxnSpPr>
            <a:cxnSpLocks/>
          </p:cNvCxnSpPr>
          <p:nvPr/>
        </p:nvCxnSpPr>
        <p:spPr>
          <a:xfrm>
            <a:off x="503262" y="1128169"/>
            <a:ext cx="11324944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/>
                </a:gs>
                <a:gs pos="18800">
                  <a:sysClr val="window" lastClr="FFFFFF">
                    <a:lumMod val="75000"/>
                  </a:sysClr>
                </a:gs>
                <a:gs pos="80000">
                  <a:sysClr val="window" lastClr="FFFFFF">
                    <a:lumMod val="75000"/>
                    <a:alpha val="60000"/>
                  </a:sysClr>
                </a:gs>
                <a:gs pos="100000">
                  <a:sysClr val="window" lastClr="FFFFFF">
                    <a:lumMod val="95000"/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2C3B761B-F2EC-1C45-A5FC-09F2FDE9F8F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42"/>
          <a:stretch/>
        </p:blipFill>
        <p:spPr>
          <a:xfrm>
            <a:off x="880978" y="375967"/>
            <a:ext cx="2375176" cy="583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E5CC75-03FB-C549-B29E-719CC5534B5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7684" y="2193274"/>
            <a:ext cx="1543967" cy="5183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2A1280-FC25-AD48-A3FC-2DDB32EFE7FA}"/>
              </a:ext>
            </a:extLst>
          </p:cNvPr>
          <p:cNvSpPr/>
          <p:nvPr/>
        </p:nvSpPr>
        <p:spPr>
          <a:xfrm>
            <a:off x="2205334" y="2460814"/>
            <a:ext cx="75342" cy="123111"/>
          </a:xfrm>
          <a:prstGeom prst="rect">
            <a:avLst/>
          </a:prstGeom>
          <a:solidFill>
            <a:srgbClr val="D2EFDC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®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B25286D-7F21-8E4A-897F-5E1AC8878453}"/>
              </a:ext>
            </a:extLst>
          </p:cNvPr>
          <p:cNvSpPr/>
          <p:nvPr/>
        </p:nvSpPr>
        <p:spPr>
          <a:xfrm>
            <a:off x="2022768" y="5505894"/>
            <a:ext cx="75342" cy="123111"/>
          </a:xfrm>
          <a:prstGeom prst="rect">
            <a:avLst/>
          </a:prstGeom>
          <a:solidFill>
            <a:srgbClr val="D2EFDC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®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0C7A7DC-EE22-784F-90B2-B39BD8F35849}"/>
              </a:ext>
            </a:extLst>
          </p:cNvPr>
          <p:cNvSpPr/>
          <p:nvPr/>
        </p:nvSpPr>
        <p:spPr>
          <a:xfrm>
            <a:off x="2007909" y="3369880"/>
            <a:ext cx="75342" cy="123111"/>
          </a:xfrm>
          <a:prstGeom prst="rect">
            <a:avLst/>
          </a:prstGeom>
          <a:solidFill>
            <a:srgbClr val="D2EFDC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®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489EB9D-AC53-844D-9BF5-D887691BD910}"/>
              </a:ext>
            </a:extLst>
          </p:cNvPr>
          <p:cNvSpPr/>
          <p:nvPr/>
        </p:nvSpPr>
        <p:spPr>
          <a:xfrm>
            <a:off x="2941797" y="1524993"/>
            <a:ext cx="75342" cy="123111"/>
          </a:xfrm>
          <a:prstGeom prst="rect">
            <a:avLst/>
          </a:prstGeom>
          <a:solidFill>
            <a:srgbClr val="D2EFDC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®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BAB7B81-616D-4A4F-9B00-3D664F4D223E}"/>
              </a:ext>
            </a:extLst>
          </p:cNvPr>
          <p:cNvSpPr/>
          <p:nvPr/>
        </p:nvSpPr>
        <p:spPr>
          <a:xfrm>
            <a:off x="5127076" y="1481696"/>
            <a:ext cx="75342" cy="123111"/>
          </a:xfrm>
          <a:prstGeom prst="rect">
            <a:avLst/>
          </a:prstGeom>
          <a:solidFill>
            <a:srgbClr val="D2EFDC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®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895EBF6-7E24-6140-BE8A-47EF3F4681E4}"/>
              </a:ext>
            </a:extLst>
          </p:cNvPr>
          <p:cNvSpPr/>
          <p:nvPr/>
        </p:nvSpPr>
        <p:spPr>
          <a:xfrm>
            <a:off x="9482513" y="1801547"/>
            <a:ext cx="110608" cy="92333"/>
          </a:xfrm>
          <a:prstGeom prst="rect">
            <a:avLst/>
          </a:prstGeom>
          <a:solidFill>
            <a:srgbClr val="D2EFDC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TM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1E52BF-2F10-1746-97E1-3C28884B8ECB}"/>
              </a:ext>
            </a:extLst>
          </p:cNvPr>
          <p:cNvSpPr/>
          <p:nvPr/>
        </p:nvSpPr>
        <p:spPr>
          <a:xfrm>
            <a:off x="7351313" y="1584280"/>
            <a:ext cx="90326" cy="123111"/>
          </a:xfrm>
          <a:prstGeom prst="rect">
            <a:avLst/>
          </a:prstGeom>
          <a:solidFill>
            <a:srgbClr val="D2EFDC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®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015651D-6E0A-F74F-B283-85251FE3E027}"/>
              </a:ext>
            </a:extLst>
          </p:cNvPr>
          <p:cNvSpPr/>
          <p:nvPr/>
        </p:nvSpPr>
        <p:spPr>
          <a:xfrm>
            <a:off x="11886717" y="1681326"/>
            <a:ext cx="75342" cy="123111"/>
          </a:xfrm>
          <a:prstGeom prst="rect">
            <a:avLst/>
          </a:prstGeom>
          <a:solidFill>
            <a:srgbClr val="D2EFDC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®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F34539F-B764-744A-9FEA-1D35B2775057}"/>
              </a:ext>
            </a:extLst>
          </p:cNvPr>
          <p:cNvSpPr/>
          <p:nvPr/>
        </p:nvSpPr>
        <p:spPr>
          <a:xfrm>
            <a:off x="11781936" y="2229124"/>
            <a:ext cx="75342" cy="123111"/>
          </a:xfrm>
          <a:prstGeom prst="rect">
            <a:avLst/>
          </a:prstGeom>
          <a:solidFill>
            <a:srgbClr val="D2EFDC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®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91D1CCA-4866-EF40-A341-F5057AF91670}"/>
              </a:ext>
            </a:extLst>
          </p:cNvPr>
          <p:cNvSpPr/>
          <p:nvPr/>
        </p:nvSpPr>
        <p:spPr>
          <a:xfrm>
            <a:off x="11715713" y="3142639"/>
            <a:ext cx="75342" cy="123111"/>
          </a:xfrm>
          <a:prstGeom prst="rect">
            <a:avLst/>
          </a:prstGeom>
          <a:solidFill>
            <a:srgbClr val="D2EFDC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®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0DD13C7-B272-3448-8880-0B129250B16D}"/>
              </a:ext>
            </a:extLst>
          </p:cNvPr>
          <p:cNvSpPr/>
          <p:nvPr/>
        </p:nvSpPr>
        <p:spPr>
          <a:xfrm>
            <a:off x="11514527" y="4615559"/>
            <a:ext cx="75342" cy="123111"/>
          </a:xfrm>
          <a:prstGeom prst="rect">
            <a:avLst/>
          </a:prstGeom>
          <a:solidFill>
            <a:srgbClr val="D2EFDC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®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A8EE2B3-8106-094E-8E8D-F1D2EC20D5ED}"/>
              </a:ext>
            </a:extLst>
          </p:cNvPr>
          <p:cNvSpPr/>
          <p:nvPr/>
        </p:nvSpPr>
        <p:spPr>
          <a:xfrm>
            <a:off x="11836998" y="5054890"/>
            <a:ext cx="75342" cy="123111"/>
          </a:xfrm>
          <a:prstGeom prst="rect">
            <a:avLst/>
          </a:prstGeom>
          <a:solidFill>
            <a:srgbClr val="D2EFDC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®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D3D1E6C-F6BD-EC4F-8B7A-68EF1D944E0D}"/>
              </a:ext>
            </a:extLst>
          </p:cNvPr>
          <p:cNvSpPr/>
          <p:nvPr/>
        </p:nvSpPr>
        <p:spPr>
          <a:xfrm>
            <a:off x="11731103" y="5791354"/>
            <a:ext cx="110608" cy="92333"/>
          </a:xfrm>
          <a:prstGeom prst="rect">
            <a:avLst/>
          </a:prstGeom>
          <a:solidFill>
            <a:srgbClr val="D2EFDC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TM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EDD2550-CE59-814C-89F1-3311A508D4BB}"/>
              </a:ext>
            </a:extLst>
          </p:cNvPr>
          <p:cNvSpPr/>
          <p:nvPr/>
        </p:nvSpPr>
        <p:spPr>
          <a:xfrm>
            <a:off x="1821716" y="4063722"/>
            <a:ext cx="110608" cy="92333"/>
          </a:xfrm>
          <a:prstGeom prst="rect">
            <a:avLst/>
          </a:prstGeom>
          <a:solidFill>
            <a:srgbClr val="D2EFDC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TM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8EE7E9F7-794A-6B40-9B34-8DEF31F23C5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28" y="3074335"/>
            <a:ext cx="1012295" cy="36195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074A54E8-B85C-F648-9C3F-63DBCD178B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9" r="1431" b="70971"/>
          <a:stretch/>
        </p:blipFill>
        <p:spPr>
          <a:xfrm>
            <a:off x="10237611" y="2906117"/>
            <a:ext cx="1923690" cy="187764"/>
          </a:xfrm>
          <a:prstGeom prst="rect">
            <a:avLst/>
          </a:prstGeom>
          <a:ln w="2857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15D855-1811-684D-8CFD-8B69BA05F9CC}"/>
              </a:ext>
            </a:extLst>
          </p:cNvPr>
          <p:cNvSpPr txBox="1"/>
          <p:nvPr/>
        </p:nvSpPr>
        <p:spPr>
          <a:xfrm>
            <a:off x="440907" y="5411554"/>
            <a:ext cx="1691392" cy="616351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en-US" b="1" dirty="0">
                <a:latin typeface="Bell MT" panose="02020503060305020303" pitchFamily="18" charset="77"/>
              </a:rPr>
              <a:t>MD Anderson</a:t>
            </a:r>
          </a:p>
          <a:p>
            <a:pPr algn="ctr"/>
            <a:r>
              <a:rPr lang="en-US" b="1" dirty="0">
                <a:latin typeface="Bell MT" panose="02020503060305020303" pitchFamily="18" charset="77"/>
              </a:rPr>
              <a:t>Cancer Center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6FBB6C-F3C2-FC4F-8920-BD66861DBE0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056" y="2498968"/>
            <a:ext cx="1812264" cy="4152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932D48-1FE6-8A4E-96AD-02C10B8AC5FE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02" y="4526251"/>
            <a:ext cx="1762705" cy="881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75EB79-A66C-0E44-BC06-FAE9C76E3D4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7893" y="3643866"/>
            <a:ext cx="1948019" cy="4248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7EDDB36-DAAC-6447-9312-D3C2C882A857}"/>
              </a:ext>
            </a:extLst>
          </p:cNvPr>
          <p:cNvGrpSpPr/>
          <p:nvPr/>
        </p:nvGrpSpPr>
        <p:grpSpPr>
          <a:xfrm>
            <a:off x="7808550" y="1493326"/>
            <a:ext cx="1974385" cy="488287"/>
            <a:chOff x="6420086" y="7128941"/>
            <a:chExt cx="2171823" cy="5371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D306CA8-F8D9-D543-BBF6-AEE5EF444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0086" y="7128941"/>
              <a:ext cx="2171823" cy="277453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C39A3231-8CC3-504E-BB60-E8D68154F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0086" y="7388604"/>
              <a:ext cx="1842155" cy="27745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FFF835-D6A8-2848-8377-28CE6BC72135}"/>
              </a:ext>
            </a:extLst>
          </p:cNvPr>
          <p:cNvGrpSpPr/>
          <p:nvPr/>
        </p:nvGrpSpPr>
        <p:grpSpPr>
          <a:xfrm>
            <a:off x="10206609" y="5748685"/>
            <a:ext cx="1688901" cy="558436"/>
            <a:chOff x="3790185" y="5252145"/>
            <a:chExt cx="7760459" cy="2566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E4432A-823D-A74E-BD29-A53ABB7960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8528" y="5466411"/>
              <a:ext cx="7732116" cy="2351734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DC07ABF3-8C79-3C4E-A880-2E5658763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0185" y="5252145"/>
              <a:ext cx="3578784" cy="474786"/>
            </a:xfrm>
            <a:prstGeom prst="rect">
              <a:avLst/>
            </a:prstGeom>
          </p:spPr>
        </p:pic>
      </p:grpSp>
      <p:sp>
        <p:nvSpPr>
          <p:cNvPr id="143" name="Oval 142">
            <a:extLst>
              <a:ext uri="{FF2B5EF4-FFF2-40B4-BE49-F238E27FC236}">
                <a16:creationId xmlns:a16="http://schemas.microsoft.com/office/drawing/2014/main" id="{11DEACF5-8444-D047-9000-53EB2FB8C995}"/>
              </a:ext>
            </a:extLst>
          </p:cNvPr>
          <p:cNvSpPr/>
          <p:nvPr/>
        </p:nvSpPr>
        <p:spPr>
          <a:xfrm>
            <a:off x="8233056" y="3193880"/>
            <a:ext cx="80123" cy="8012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1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22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A6863F-E3BD-494F-A00C-83DDD20CE740}"/>
              </a:ext>
            </a:extLst>
          </p:cNvPr>
          <p:cNvSpPr/>
          <p:nvPr/>
        </p:nvSpPr>
        <p:spPr>
          <a:xfrm>
            <a:off x="5181600" y="6164896"/>
            <a:ext cx="972065" cy="12356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8765C-97AA-9746-B65E-8FB4E16340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974" y="964696"/>
            <a:ext cx="9690266" cy="5725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3D7ACB-C2C6-1F4F-B45B-9D56866D8E56}"/>
              </a:ext>
            </a:extLst>
          </p:cNvPr>
          <p:cNvSpPr/>
          <p:nvPr/>
        </p:nvSpPr>
        <p:spPr>
          <a:xfrm>
            <a:off x="4659086" y="872380"/>
            <a:ext cx="2196935" cy="193685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7B376257-95E1-442C-981C-235109C40C1A}"/>
              </a:ext>
            </a:extLst>
          </p:cNvPr>
          <p:cNvSpPr txBox="1">
            <a:spLocks/>
          </p:cNvSpPr>
          <p:nvPr/>
        </p:nvSpPr>
        <p:spPr>
          <a:xfrm>
            <a:off x="764688" y="78912"/>
            <a:ext cx="10481912" cy="6491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F9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HL7 FHIR Implementation Guide: minimal Common Oncology Data Elements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F9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 1 - US Realm | STU1 |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http://hl7.org/fhir/us/mcode/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A5300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F9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FB6DF1-8BE9-4321-BB8B-10BC4DEC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8" y="256142"/>
            <a:ext cx="11236721" cy="750253"/>
          </a:xfrm>
        </p:spPr>
        <p:txBody>
          <a:bodyPr/>
          <a:lstStyle/>
          <a:p>
            <a:r>
              <a:rPr lang="en-US" sz="3600">
                <a:solidFill>
                  <a:srgbClr val="A61214"/>
                </a:solidFill>
              </a:rPr>
              <a:t>HL7 </a:t>
            </a:r>
            <a:r>
              <a:rPr lang="en-US" sz="3600" dirty="0">
                <a:solidFill>
                  <a:srgbClr val="A61214"/>
                </a:solidFill>
              </a:rPr>
              <a:t>FHIR Accelerator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FAC70126-4960-4654-84D5-4C95197D3CF3}"/>
              </a:ext>
            </a:extLst>
          </p:cNvPr>
          <p:cNvSpPr/>
          <p:nvPr/>
        </p:nvSpPr>
        <p:spPr>
          <a:xfrm>
            <a:off x="5128165" y="1592127"/>
            <a:ext cx="7063835" cy="4155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tx1"/>
                </a:solidFill>
              </a:rPr>
              <a:t>A </a:t>
            </a:r>
            <a:r>
              <a:rPr lang="en-CA" sz="3200" u="sng" dirty="0">
                <a:solidFill>
                  <a:srgbClr val="A61214"/>
                </a:solidFill>
              </a:rPr>
              <a:t>community</a:t>
            </a:r>
            <a:r>
              <a:rPr lang="en-CA" sz="3200" dirty="0">
                <a:solidFill>
                  <a:srgbClr val="A61214"/>
                </a:solidFill>
              </a:rPr>
              <a:t> </a:t>
            </a:r>
            <a:r>
              <a:rPr lang="en-CA" sz="3200" dirty="0">
                <a:solidFill>
                  <a:schemeClr val="tx1"/>
                </a:solidFill>
              </a:rPr>
              <a:t>and platform to accelerate </a:t>
            </a:r>
            <a:r>
              <a:rPr lang="en-CA" sz="3200" u="sng" dirty="0">
                <a:solidFill>
                  <a:srgbClr val="A61214"/>
                </a:solidFill>
              </a:rPr>
              <a:t>interoperable data</a:t>
            </a:r>
            <a:r>
              <a:rPr lang="en-CA" sz="3200" dirty="0">
                <a:solidFill>
                  <a:srgbClr val="A61214"/>
                </a:solidFill>
              </a:rPr>
              <a:t> </a:t>
            </a:r>
            <a:r>
              <a:rPr lang="en-CA" sz="3200" dirty="0">
                <a:solidFill>
                  <a:schemeClr val="tx1"/>
                </a:solidFill>
              </a:rPr>
              <a:t>modeling and implementation </a:t>
            </a:r>
          </a:p>
          <a:p>
            <a:pPr algn="ctr"/>
            <a:r>
              <a:rPr lang="en-CA" sz="3200" dirty="0">
                <a:solidFill>
                  <a:schemeClr val="tx1"/>
                </a:solidFill>
              </a:rPr>
              <a:t>around</a:t>
            </a:r>
            <a:r>
              <a:rPr lang="en-CA" sz="3200" dirty="0">
                <a:solidFill>
                  <a:srgbClr val="A61214"/>
                </a:solidFill>
              </a:rPr>
              <a:t> </a:t>
            </a:r>
            <a:r>
              <a:rPr lang="en-CA" sz="3200" u="sng" dirty="0">
                <a:solidFill>
                  <a:srgbClr val="A61214"/>
                </a:solidFill>
              </a:rPr>
              <a:t>mCODE</a:t>
            </a:r>
            <a:r>
              <a:rPr lang="en-CA" sz="3200" dirty="0">
                <a:solidFill>
                  <a:schemeClr val="tx1"/>
                </a:solidFill>
              </a:rPr>
              <a:t>,</a:t>
            </a:r>
            <a:r>
              <a:rPr lang="en-CA" sz="3200" dirty="0">
                <a:solidFill>
                  <a:srgbClr val="A61214"/>
                </a:solidFill>
              </a:rPr>
              <a:t> </a:t>
            </a:r>
            <a:r>
              <a:rPr lang="en-CA" sz="3200" dirty="0">
                <a:solidFill>
                  <a:schemeClr val="tx1"/>
                </a:solidFill>
              </a:rPr>
              <a:t>leading to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cs typeface="Arial" pitchFamily="34" charset="0"/>
              </a:rPr>
              <a:t>step-change </a:t>
            </a:r>
            <a:r>
              <a:rPr lang="en-US" sz="3200" u="sng" dirty="0">
                <a:solidFill>
                  <a:srgbClr val="A61214"/>
                </a:solidFill>
                <a:cs typeface="Arial" pitchFamily="34" charset="0"/>
              </a:rPr>
              <a:t>improvements</a:t>
            </a:r>
            <a:r>
              <a:rPr lang="en-US" sz="3200" dirty="0">
                <a:solidFill>
                  <a:srgbClr val="A61214"/>
                </a:solidFill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Arial" pitchFamily="34" charset="0"/>
              </a:rPr>
              <a:t>in </a:t>
            </a:r>
          </a:p>
          <a:p>
            <a:pPr algn="ctr"/>
            <a:r>
              <a:rPr lang="en-US" sz="3200" u="sng" dirty="0">
                <a:solidFill>
                  <a:srgbClr val="A61214"/>
                </a:solidFill>
                <a:cs typeface="Arial" pitchFamily="34" charset="0"/>
              </a:rPr>
              <a:t>cancer care</a:t>
            </a:r>
            <a:r>
              <a:rPr lang="en-US" sz="3200" dirty="0">
                <a:solidFill>
                  <a:schemeClr val="tx1"/>
                </a:solidFill>
                <a:cs typeface="Arial" pitchFamily="34" charset="0"/>
              </a:rPr>
              <a:t> and </a:t>
            </a:r>
            <a:r>
              <a:rPr lang="en-US" sz="3200" u="sng" dirty="0">
                <a:solidFill>
                  <a:srgbClr val="A61214"/>
                </a:solidFill>
                <a:cs typeface="Arial" pitchFamily="34" charset="0"/>
              </a:rPr>
              <a:t>research</a:t>
            </a:r>
            <a:endParaRPr lang="en-US" sz="3200" u="sng" dirty="0">
              <a:solidFill>
                <a:srgbClr val="A61214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36AE38-C74C-714E-97F0-220985603E8B}"/>
              </a:ext>
            </a:extLst>
          </p:cNvPr>
          <p:cNvCxnSpPr>
            <a:cxnSpLocks/>
          </p:cNvCxnSpPr>
          <p:nvPr/>
        </p:nvCxnSpPr>
        <p:spPr>
          <a:xfrm>
            <a:off x="503262" y="1150471"/>
            <a:ext cx="11324944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/>
                </a:gs>
                <a:gs pos="18800">
                  <a:sysClr val="window" lastClr="FFFFFF">
                    <a:lumMod val="75000"/>
                  </a:sysClr>
                </a:gs>
                <a:gs pos="80000">
                  <a:sysClr val="window" lastClr="FFFFFF">
                    <a:lumMod val="75000"/>
                    <a:alpha val="60000"/>
                  </a:sysClr>
                </a:gs>
                <a:gs pos="100000">
                  <a:sysClr val="window" lastClr="FFFFFF">
                    <a:lumMod val="95000"/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9B4C618-9540-744F-A375-89068296B4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7542" y="65631"/>
            <a:ext cx="896019" cy="8960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3606E5-6E76-604E-931D-B90A55F1C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2" y="1929029"/>
            <a:ext cx="3726252" cy="35192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060D98-5C66-4040-9001-546AC3886010}"/>
              </a:ext>
            </a:extLst>
          </p:cNvPr>
          <p:cNvCxnSpPr>
            <a:cxnSpLocks/>
          </p:cNvCxnSpPr>
          <p:nvPr/>
        </p:nvCxnSpPr>
        <p:spPr>
          <a:xfrm>
            <a:off x="5222516" y="1702892"/>
            <a:ext cx="0" cy="4527673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/>
                </a:gs>
                <a:gs pos="50000">
                  <a:srgbClr val="A61214">
                    <a:alpha val="80000"/>
                  </a:srgbClr>
                </a:gs>
                <a:gs pos="25000">
                  <a:srgbClr val="A61214">
                    <a:alpha val="60000"/>
                  </a:srgbClr>
                </a:gs>
                <a:gs pos="75000">
                  <a:srgbClr val="A61214">
                    <a:alpha val="60000"/>
                  </a:srgbClr>
                </a:gs>
                <a:gs pos="100000">
                  <a:sysClr val="window" lastClr="FFFFFF">
                    <a:lumMod val="95000"/>
                    <a:alpha val="0"/>
                  </a:sys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107FBDA-9D9E-8E45-88BE-123B2AF35582}"/>
              </a:ext>
            </a:extLst>
          </p:cNvPr>
          <p:cNvSpPr/>
          <p:nvPr/>
        </p:nvSpPr>
        <p:spPr>
          <a:xfrm>
            <a:off x="1581388" y="5529232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A61214"/>
                </a:solidFill>
              </a:rPr>
              <a:t>http://hl7.org/CodeX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6E92-92F3-47FE-B2BF-46D19E57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740" y="293171"/>
            <a:ext cx="4697778" cy="750253"/>
          </a:xfrm>
        </p:spPr>
        <p:txBody>
          <a:bodyPr/>
          <a:lstStyle/>
          <a:p>
            <a:r>
              <a:rPr lang="en-US"/>
              <a:t>Community Leaders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496565-1BFF-A04A-ABD3-617CA3B47600}"/>
              </a:ext>
            </a:extLst>
          </p:cNvPr>
          <p:cNvCxnSpPr>
            <a:cxnSpLocks/>
          </p:cNvCxnSpPr>
          <p:nvPr/>
        </p:nvCxnSpPr>
        <p:spPr>
          <a:xfrm>
            <a:off x="503262" y="1172773"/>
            <a:ext cx="11324944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/>
                </a:gs>
                <a:gs pos="18800">
                  <a:sysClr val="window" lastClr="FFFFFF">
                    <a:lumMod val="75000"/>
                  </a:sysClr>
                </a:gs>
                <a:gs pos="80000">
                  <a:sysClr val="window" lastClr="FFFFFF">
                    <a:lumMod val="75000"/>
                    <a:alpha val="60000"/>
                  </a:sysClr>
                </a:gs>
                <a:gs pos="100000">
                  <a:sysClr val="window" lastClr="FFFFFF">
                    <a:lumMod val="95000"/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pic>
        <p:nvPicPr>
          <p:cNvPr id="60" name="Picture 2">
            <a:extLst>
              <a:ext uri="{FF2B5EF4-FFF2-40B4-BE49-F238E27FC236}">
                <a16:creationId xmlns:a16="http://schemas.microsoft.com/office/drawing/2014/main" id="{FD6D0FEA-8A15-4CD0-A988-6027DA0B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542" y="1564434"/>
            <a:ext cx="1083535" cy="109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E1046F2B-1C5B-4A65-971F-B1377BFB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351" y="1876568"/>
            <a:ext cx="1648024" cy="53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>
            <a:extLst>
              <a:ext uri="{FF2B5EF4-FFF2-40B4-BE49-F238E27FC236}">
                <a16:creationId xmlns:a16="http://schemas.microsoft.com/office/drawing/2014/main" id="{82D1D11F-CFBA-448D-BAC0-F0D629CC7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345" y="4606292"/>
            <a:ext cx="1139488" cy="61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>
            <a:extLst>
              <a:ext uri="{FF2B5EF4-FFF2-40B4-BE49-F238E27FC236}">
                <a16:creationId xmlns:a16="http://schemas.microsoft.com/office/drawing/2014/main" id="{1DCBAAC6-B03F-4E67-A405-FF76BBE11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463" y="2974218"/>
            <a:ext cx="1819128" cy="4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>
            <a:extLst>
              <a:ext uri="{FF2B5EF4-FFF2-40B4-BE49-F238E27FC236}">
                <a16:creationId xmlns:a16="http://schemas.microsoft.com/office/drawing/2014/main" id="{79896013-D1E4-4187-866F-CD1C90236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730" y="2520977"/>
            <a:ext cx="1238326" cy="78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>
            <a:extLst>
              <a:ext uri="{FF2B5EF4-FFF2-40B4-BE49-F238E27FC236}">
                <a16:creationId xmlns:a16="http://schemas.microsoft.com/office/drawing/2014/main" id="{53D205E2-F79C-4397-89A6-97B9250D6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5939" y="4941290"/>
            <a:ext cx="1411117" cy="42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>
            <a:extLst>
              <a:ext uri="{FF2B5EF4-FFF2-40B4-BE49-F238E27FC236}">
                <a16:creationId xmlns:a16="http://schemas.microsoft.com/office/drawing/2014/main" id="{50A5B949-1E90-432A-B99E-EAE1825C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8130" y="3264446"/>
            <a:ext cx="1585650" cy="9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8">
            <a:extLst>
              <a:ext uri="{FF2B5EF4-FFF2-40B4-BE49-F238E27FC236}">
                <a16:creationId xmlns:a16="http://schemas.microsoft.com/office/drawing/2014/main" id="{4AD49934-1156-433B-9ACD-26BAFDC9E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2403" y="4029541"/>
            <a:ext cx="1238325" cy="75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385222B-8683-4DC5-94A8-51E1B46AE76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29" y="298081"/>
            <a:ext cx="3458736" cy="790198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37F26ED-4D6D-414D-9B1D-5A31941C6C25}"/>
              </a:ext>
            </a:extLst>
          </p:cNvPr>
          <p:cNvSpPr txBox="1"/>
          <p:nvPr/>
        </p:nvSpPr>
        <p:spPr>
          <a:xfrm>
            <a:off x="7684217" y="5929313"/>
            <a:ext cx="3314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Many others considering membership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D67FC6-7C90-4746-AF88-AB7217B64487}"/>
              </a:ext>
            </a:extLst>
          </p:cNvPr>
          <p:cNvSpPr txBox="1"/>
          <p:nvPr/>
        </p:nvSpPr>
        <p:spPr>
          <a:xfrm>
            <a:off x="2161748" y="3941457"/>
            <a:ext cx="310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Open Sans"/>
              </a:rPr>
              <a:t>T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Open Sans"/>
              </a:rPr>
              <a:t>he Centers for Disease Control and Prevention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066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7">
      <a:dk1>
        <a:srgbClr val="FFFFFF"/>
      </a:dk1>
      <a:lt1>
        <a:srgbClr val="0B2338"/>
      </a:lt1>
      <a:dk2>
        <a:srgbClr val="FFFFFF"/>
      </a:dk2>
      <a:lt2>
        <a:srgbClr val="0B2338"/>
      </a:lt2>
      <a:accent1>
        <a:srgbClr val="005B93"/>
      </a:accent1>
      <a:accent2>
        <a:srgbClr val="FFF601"/>
      </a:accent2>
      <a:accent3>
        <a:srgbClr val="87DEFF"/>
      </a:accent3>
      <a:accent4>
        <a:srgbClr val="7E8284"/>
      </a:accent4>
      <a:accent5>
        <a:srgbClr val="F7901E"/>
      </a:accent5>
      <a:accent6>
        <a:srgbClr val="C1CD23"/>
      </a:accent6>
      <a:hlink>
        <a:srgbClr val="25ACFF"/>
      </a:hlink>
      <a:folHlink>
        <a:srgbClr val="8E78D6"/>
      </a:folHlink>
    </a:clrScheme>
    <a:fontScheme name="MITRE_2020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solidFill>
            <a:schemeClr val="accent3"/>
          </a:solidFill>
        </a:ln>
      </a:spPr>
      <a:bodyPr vert="horz" wrap="square" lIns="91440" tIns="45720" rIns="91440" bIns="45720" rtlCol="0">
        <a:noAutofit/>
      </a:bodyPr>
      <a:lstStyle>
        <a:defPPr marL="342900" indent="-342900" algn="l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C6D2F3E-E161-4910-98F4-B2742309E0B3}" vid="{25D58135-F9D5-4245-AB02-CED73E51E9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TRE_x0020_Sensitivity xmlns="http://schemas.microsoft.com/sharepoint/v3">Internal MITRE Information</MITRE_x0020_Sensitivity>
    <IconOverlay xmlns="http://schemas.microsoft.com/sharepoint/v4" xsi:nil="true"/>
    <_Contributor xmlns="http://schemas.microsoft.com/sharepoint/v3/fields" xsi:nil="true"/>
    <Release_x0020_Statement xmlns="http://schemas.microsoft.com/sharepoint/v3">For Internal MITRE Use</Release_x0020_Statement>
    <Done xmlns="9d8d9bcb-1c20-4090-ad90-f1bc4cd09bb5">false</Don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ITRE Work" ma:contentTypeID="0x010100823A99C636F7423283FB0D200866C613008D2D22F45296954795878D11ED85C32B" ma:contentTypeVersion="4" ma:contentTypeDescription="Materials and documents that contain MITRE authored content and other content directly attributable to MITRE and its work" ma:contentTypeScope="" ma:versionID="de5f5d67d2f8fb2d4596a7c3f7cbd198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32995615-acc2-4427-8058-58a987bf631f" xmlns:ns4="http://schemas.microsoft.com/sharepoint/v4" xmlns:ns5="9d8d9bcb-1c20-4090-ad90-f1bc4cd09bb5" targetNamespace="http://schemas.microsoft.com/office/2006/metadata/properties" ma:root="true" ma:fieldsID="0385c16a5c910391f57a21aa76c23a2b" ns1:_="" ns2:_="" ns3:_="" ns4:_="" ns5:_="">
    <xsd:import namespace="http://schemas.microsoft.com/sharepoint/v3"/>
    <xsd:import namespace="http://schemas.microsoft.com/sharepoint/v3/fields"/>
    <xsd:import namespace="32995615-acc2-4427-8058-58a987bf631f"/>
    <xsd:import namespace="http://schemas.microsoft.com/sharepoint/v4"/>
    <xsd:import namespace="9d8d9bcb-1c20-4090-ad90-f1bc4cd09bb5"/>
    <xsd:element name="properties">
      <xsd:complexType>
        <xsd:sequence>
          <xsd:element name="documentManagement">
            <xsd:complexType>
              <xsd:all>
                <xsd:element ref="ns2:_Contributor" minOccurs="0"/>
                <xsd:element ref="ns1:MITRE_x0020_Sensitivity"/>
                <xsd:element ref="ns1:Release_x0020_Statement"/>
                <xsd:element ref="ns3:SharedWithUsers" minOccurs="0"/>
                <xsd:element ref="ns4:IconOverlay" minOccurs="0"/>
                <xsd:element ref="ns5:Do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MITRE_x0020_Sensitivity" ma:index="10" ma:displayName="Sensitivity" ma:default="Internal MITRE Information" ma:internalName="MITRE_x0020_Sensitivity">
      <xsd:simpleType>
        <xsd:restriction base="dms:Choice">
          <xsd:enumeration value="Public Information"/>
          <xsd:enumeration value="Internal MITRE Information"/>
          <xsd:enumeration value="Sensitive Information"/>
          <xsd:enumeration value="Highly Sensitive Information"/>
        </xsd:restriction>
      </xsd:simpleType>
    </xsd:element>
    <xsd:element name="Release_x0020_Statement" ma:index="11" ma:displayName="Release Statement" ma:default="For Internal MITRE Use" ma:internalName="Release_x0020_Statement">
      <xsd:simpleType>
        <xsd:union memberTypes="dms:Text">
          <xsd:simpleType>
            <xsd:restriction base="dms:Choice">
              <xsd:enumeration value="Approved for Public Release"/>
              <xsd:enumeration value="For Internal MITRE Use"/>
              <xsd:enumeration value="For Release to All Sponsors"/>
              <xsd:enumeration value="For Limited Internal MITRE Use"/>
              <xsd:enumeration value="For Limited External Release"/>
              <xsd:enumeration value="Privileged: Sensitive Personal Information"/>
              <xsd:enumeration value="MITRE Proprietary"/>
              <xsd:enumeration value="Source Selection Sensitive"/>
              <xsd:enumeration value="Restricted: Highly Sensitive Personal Information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ntributor" ma:index="9" nillable="true" ma:displayName="Contributor" ma:description="One or more people or organizations that contributed to this resource" ma:internalName="_Contributor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95615-acc2-4427-8058-58a987bf63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d9bcb-1c20-4090-ad90-f1bc4cd09bb5" elementFormDefault="qualified">
    <xsd:import namespace="http://schemas.microsoft.com/office/2006/documentManagement/types"/>
    <xsd:import namespace="http://schemas.microsoft.com/office/infopath/2007/PartnerControls"/>
    <xsd:element name="Done" ma:index="14" nillable="true" ma:displayName="Complete" ma:default="0" ma:internalName="Don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0B8CE0-F5A2-439C-8588-45005DC9E2CC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4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9d8d9bcb-1c20-4090-ad90-f1bc4cd09bb5"/>
    <ds:schemaRef ds:uri="32995615-acc2-4427-8058-58a987bf631f"/>
    <ds:schemaRef ds:uri="http://schemas.microsoft.com/sharepoint/v3/field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91A264E-EE7A-487D-8A64-7D82D5BF9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32995615-acc2-4427-8058-58a987bf631f"/>
    <ds:schemaRef ds:uri="http://schemas.microsoft.com/sharepoint/v4"/>
    <ds:schemaRef ds:uri="9d8d9bcb-1c20-4090-ad90-f1bc4cd09b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4ACB29-8B35-4BB1-8493-8A5824963550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611D9FE9-3EFE-491C-B509-1616128707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8946</TotalTime>
  <Words>854</Words>
  <Application>Microsoft Office PowerPoint</Application>
  <PresentationFormat>Widescreen</PresentationFormat>
  <Paragraphs>175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.AppleSystemUIFont</vt:lpstr>
      <vt:lpstr>Arial</vt:lpstr>
      <vt:lpstr>Arial Black</vt:lpstr>
      <vt:lpstr>Arial Narrow</vt:lpstr>
      <vt:lpstr>Arial Regular</vt:lpstr>
      <vt:lpstr>Bell MT</vt:lpstr>
      <vt:lpstr>Calibri</vt:lpstr>
      <vt:lpstr>Century Gothic</vt:lpstr>
      <vt:lpstr>Courier New</vt:lpstr>
      <vt:lpstr>Helvetica LT Std</vt:lpstr>
      <vt:lpstr>Lato Light</vt:lpstr>
      <vt:lpstr>Lora</vt:lpstr>
      <vt:lpstr>Open Sans</vt:lpstr>
      <vt:lpstr>System Font Regular</vt:lpstr>
      <vt:lpstr>Tahoma</vt:lpstr>
      <vt:lpstr>Wingdings</vt:lpstr>
      <vt:lpstr>Wingdings 3</vt:lpstr>
      <vt:lpstr>Office Theme</vt:lpstr>
      <vt:lpstr>mCODE: A Cancer Model for a Learning Health System</vt:lpstr>
      <vt:lpstr>PowerPoint Presentation</vt:lpstr>
      <vt:lpstr>PowerPoint Presentation</vt:lpstr>
      <vt:lpstr>PowerPoint Presentation</vt:lpstr>
      <vt:lpstr>Early Community Leaders</vt:lpstr>
      <vt:lpstr>Building a Trusted Network of Health Systems</vt:lpstr>
      <vt:lpstr>PowerPoint Presentation</vt:lpstr>
      <vt:lpstr>HL7 FHIR Accelerator</vt:lpstr>
      <vt:lpstr>Community Leaders</vt:lpstr>
      <vt:lpstr>Community of Practice</vt:lpstr>
      <vt:lpstr>PowerPoint Presentation</vt:lpstr>
      <vt:lpstr>Implementation Projects</vt:lpstr>
      <vt:lpstr>PowerPoint Presentation</vt:lpstr>
      <vt:lpstr>Technology Platform</vt:lpstr>
      <vt:lpstr>FHIR Shorthand (aka FSH)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Quina, Andre C.</dc:creator>
  <cp:keywords/>
  <dc:description/>
  <cp:lastModifiedBy>Dr. Mark A Kramer</cp:lastModifiedBy>
  <cp:revision>72</cp:revision>
  <dcterms:created xsi:type="dcterms:W3CDTF">2020-02-14T14:01:08Z</dcterms:created>
  <dcterms:modified xsi:type="dcterms:W3CDTF">2020-08-18T17:54:39Z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0x010100823A99C636F7423283FB0D200866C613008D2D22F45296954795878D11ED85C32B</vt:lpwstr>
  </property>
</Properties>
</file>